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E6F97B-F3F5-42D8-9B3C-3515BE639CFB}" type="datetimeFigureOut">
              <a:rPr lang="en-GB" smtClean="0"/>
              <a:t>02/09/2020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A41034-4BCF-4ECE-A6BB-D09D13B73E39}" type="slidenum">
              <a:rPr lang="en-GB" smtClean="0"/>
              <a:t>‹#›</a:t>
            </a:fld>
            <a:endParaRPr lang="en-GB"/>
          </a:p>
        </p:txBody>
      </p:sp>
    </p:spTree>
    <p:extLst>
      <p:ext uri="{BB962C8B-B14F-4D97-AF65-F5344CB8AC3E}">
        <p14:creationId xmlns:p14="http://schemas.microsoft.com/office/powerpoint/2010/main" val="4138892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2560190-99FD-3E4E-9C0A-B66C46E32549}" type="slidenum">
              <a:rPr lang="en-US" smtClean="0"/>
              <a:t>2</a:t>
            </a:fld>
            <a:endParaRPr lang="en-US"/>
          </a:p>
        </p:txBody>
      </p:sp>
    </p:spTree>
    <p:extLst>
      <p:ext uri="{BB962C8B-B14F-4D97-AF65-F5344CB8AC3E}">
        <p14:creationId xmlns:p14="http://schemas.microsoft.com/office/powerpoint/2010/main" val="1442819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1DF96CB-F124-49E4-A0EF-D1B4006A63DA}" type="datetimeFigureOut">
              <a:rPr lang="en-GB" smtClean="0"/>
              <a:t>02/09/2020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BDB41B-FAEB-41E3-8FB3-182FDAEA5ED6}" type="slidenum">
              <a:rPr lang="en-GB" smtClean="0"/>
              <a:t>‹#›</a:t>
            </a:fld>
            <a:endParaRPr lang="en-GB"/>
          </a:p>
        </p:txBody>
      </p:sp>
    </p:spTree>
    <p:extLst>
      <p:ext uri="{BB962C8B-B14F-4D97-AF65-F5344CB8AC3E}">
        <p14:creationId xmlns:p14="http://schemas.microsoft.com/office/powerpoint/2010/main" val="397286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1DF96CB-F124-49E4-A0EF-D1B4006A63DA}" type="datetimeFigureOut">
              <a:rPr lang="en-GB" smtClean="0"/>
              <a:t>02/09/2020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BDB41B-FAEB-41E3-8FB3-182FDAEA5ED6}" type="slidenum">
              <a:rPr lang="en-GB" smtClean="0"/>
              <a:t>‹#›</a:t>
            </a:fld>
            <a:endParaRPr lang="en-GB"/>
          </a:p>
        </p:txBody>
      </p:sp>
    </p:spTree>
    <p:extLst>
      <p:ext uri="{BB962C8B-B14F-4D97-AF65-F5344CB8AC3E}">
        <p14:creationId xmlns:p14="http://schemas.microsoft.com/office/powerpoint/2010/main" val="2278099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1DF96CB-F124-49E4-A0EF-D1B4006A63DA}" type="datetimeFigureOut">
              <a:rPr lang="en-GB" smtClean="0"/>
              <a:t>02/09/2020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BDB41B-FAEB-41E3-8FB3-182FDAEA5ED6}" type="slidenum">
              <a:rPr lang="en-GB" smtClean="0"/>
              <a:t>‹#›</a:t>
            </a:fld>
            <a:endParaRPr lang="en-GB"/>
          </a:p>
        </p:txBody>
      </p:sp>
    </p:spTree>
    <p:extLst>
      <p:ext uri="{BB962C8B-B14F-4D97-AF65-F5344CB8AC3E}">
        <p14:creationId xmlns:p14="http://schemas.microsoft.com/office/powerpoint/2010/main" val="1635852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1DF96CB-F124-49E4-A0EF-D1B4006A63DA}" type="datetimeFigureOut">
              <a:rPr lang="en-GB" smtClean="0"/>
              <a:t>02/09/2020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BDB41B-FAEB-41E3-8FB3-182FDAEA5ED6}" type="slidenum">
              <a:rPr lang="en-GB" smtClean="0"/>
              <a:t>‹#›</a:t>
            </a:fld>
            <a:endParaRPr lang="en-GB"/>
          </a:p>
        </p:txBody>
      </p:sp>
    </p:spTree>
    <p:extLst>
      <p:ext uri="{BB962C8B-B14F-4D97-AF65-F5344CB8AC3E}">
        <p14:creationId xmlns:p14="http://schemas.microsoft.com/office/powerpoint/2010/main" val="3063858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1DF96CB-F124-49E4-A0EF-D1B4006A63DA}" type="datetimeFigureOut">
              <a:rPr lang="en-GB" smtClean="0"/>
              <a:t>02/09/2020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BDB41B-FAEB-41E3-8FB3-182FDAEA5ED6}" type="slidenum">
              <a:rPr lang="en-GB" smtClean="0"/>
              <a:t>‹#›</a:t>
            </a:fld>
            <a:endParaRPr lang="en-GB"/>
          </a:p>
        </p:txBody>
      </p:sp>
    </p:spTree>
    <p:extLst>
      <p:ext uri="{BB962C8B-B14F-4D97-AF65-F5344CB8AC3E}">
        <p14:creationId xmlns:p14="http://schemas.microsoft.com/office/powerpoint/2010/main" val="3655607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1DF96CB-F124-49E4-A0EF-D1B4006A63DA}" type="datetimeFigureOut">
              <a:rPr lang="en-GB" smtClean="0"/>
              <a:t>02/09/2020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BDB41B-FAEB-41E3-8FB3-182FDAEA5ED6}" type="slidenum">
              <a:rPr lang="en-GB" smtClean="0"/>
              <a:t>‹#›</a:t>
            </a:fld>
            <a:endParaRPr lang="en-GB"/>
          </a:p>
        </p:txBody>
      </p:sp>
    </p:spTree>
    <p:extLst>
      <p:ext uri="{BB962C8B-B14F-4D97-AF65-F5344CB8AC3E}">
        <p14:creationId xmlns:p14="http://schemas.microsoft.com/office/powerpoint/2010/main" val="694454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1DF96CB-F124-49E4-A0EF-D1B4006A63DA}" type="datetimeFigureOut">
              <a:rPr lang="en-GB" smtClean="0"/>
              <a:t>02/09/2020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CBDB41B-FAEB-41E3-8FB3-182FDAEA5ED6}" type="slidenum">
              <a:rPr lang="en-GB" smtClean="0"/>
              <a:t>‹#›</a:t>
            </a:fld>
            <a:endParaRPr lang="en-GB"/>
          </a:p>
        </p:txBody>
      </p:sp>
    </p:spTree>
    <p:extLst>
      <p:ext uri="{BB962C8B-B14F-4D97-AF65-F5344CB8AC3E}">
        <p14:creationId xmlns:p14="http://schemas.microsoft.com/office/powerpoint/2010/main" val="1746933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1DF96CB-F124-49E4-A0EF-D1B4006A63DA}" type="datetimeFigureOut">
              <a:rPr lang="en-GB" smtClean="0"/>
              <a:t>02/09/2020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CBDB41B-FAEB-41E3-8FB3-182FDAEA5ED6}" type="slidenum">
              <a:rPr lang="en-GB" smtClean="0"/>
              <a:t>‹#›</a:t>
            </a:fld>
            <a:endParaRPr lang="en-GB"/>
          </a:p>
        </p:txBody>
      </p:sp>
    </p:spTree>
    <p:extLst>
      <p:ext uri="{BB962C8B-B14F-4D97-AF65-F5344CB8AC3E}">
        <p14:creationId xmlns:p14="http://schemas.microsoft.com/office/powerpoint/2010/main" val="1612689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DF96CB-F124-49E4-A0EF-D1B4006A63DA}" type="datetimeFigureOut">
              <a:rPr lang="en-GB" smtClean="0"/>
              <a:t>02/09/2020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CBDB41B-FAEB-41E3-8FB3-182FDAEA5ED6}" type="slidenum">
              <a:rPr lang="en-GB" smtClean="0"/>
              <a:t>‹#›</a:t>
            </a:fld>
            <a:endParaRPr lang="en-GB"/>
          </a:p>
        </p:txBody>
      </p:sp>
    </p:spTree>
    <p:extLst>
      <p:ext uri="{BB962C8B-B14F-4D97-AF65-F5344CB8AC3E}">
        <p14:creationId xmlns:p14="http://schemas.microsoft.com/office/powerpoint/2010/main" val="3146009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DF96CB-F124-49E4-A0EF-D1B4006A63DA}" type="datetimeFigureOut">
              <a:rPr lang="en-GB" smtClean="0"/>
              <a:t>02/09/2020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BDB41B-FAEB-41E3-8FB3-182FDAEA5ED6}" type="slidenum">
              <a:rPr lang="en-GB" smtClean="0"/>
              <a:t>‹#›</a:t>
            </a:fld>
            <a:endParaRPr lang="en-GB"/>
          </a:p>
        </p:txBody>
      </p:sp>
    </p:spTree>
    <p:extLst>
      <p:ext uri="{BB962C8B-B14F-4D97-AF65-F5344CB8AC3E}">
        <p14:creationId xmlns:p14="http://schemas.microsoft.com/office/powerpoint/2010/main" val="3543218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DF96CB-F124-49E4-A0EF-D1B4006A63DA}" type="datetimeFigureOut">
              <a:rPr lang="en-GB" smtClean="0"/>
              <a:t>02/09/2020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BDB41B-FAEB-41E3-8FB3-182FDAEA5ED6}" type="slidenum">
              <a:rPr lang="en-GB" smtClean="0"/>
              <a:t>‹#›</a:t>
            </a:fld>
            <a:endParaRPr lang="en-GB"/>
          </a:p>
        </p:txBody>
      </p:sp>
    </p:spTree>
    <p:extLst>
      <p:ext uri="{BB962C8B-B14F-4D97-AF65-F5344CB8AC3E}">
        <p14:creationId xmlns:p14="http://schemas.microsoft.com/office/powerpoint/2010/main" val="1290261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F96CB-F124-49E4-A0EF-D1B4006A63DA}" type="datetimeFigureOut">
              <a:rPr lang="en-GB" smtClean="0"/>
              <a:t>02/09/2020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BDB41B-FAEB-41E3-8FB3-182FDAEA5ED6}" type="slidenum">
              <a:rPr lang="en-GB" smtClean="0"/>
              <a:t>‹#›</a:t>
            </a:fld>
            <a:endParaRPr lang="en-GB"/>
          </a:p>
        </p:txBody>
      </p:sp>
    </p:spTree>
    <p:extLst>
      <p:ext uri="{BB962C8B-B14F-4D97-AF65-F5344CB8AC3E}">
        <p14:creationId xmlns:p14="http://schemas.microsoft.com/office/powerpoint/2010/main" val="13219232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emf"/><Relationship Id="rId13" Type="http://schemas.openxmlformats.org/officeDocument/2006/relationships/image" Target="../media/image12.emf"/><Relationship Id="rId18" Type="http://schemas.openxmlformats.org/officeDocument/2006/relationships/image" Target="../media/image17.emf"/><Relationship Id="rId3" Type="http://schemas.openxmlformats.org/officeDocument/2006/relationships/image" Target="../media/image2.emf"/><Relationship Id="rId7" Type="http://schemas.openxmlformats.org/officeDocument/2006/relationships/image" Target="../media/image6.emf"/><Relationship Id="rId12" Type="http://schemas.openxmlformats.org/officeDocument/2006/relationships/image" Target="../media/image11.emf"/><Relationship Id="rId17" Type="http://schemas.openxmlformats.org/officeDocument/2006/relationships/image" Target="../media/image16.emf"/><Relationship Id="rId2" Type="http://schemas.openxmlformats.org/officeDocument/2006/relationships/image" Target="../media/image1.png"/><Relationship Id="rId16" Type="http://schemas.openxmlformats.org/officeDocument/2006/relationships/image" Target="../media/image15.emf"/><Relationship Id="rId20" Type="http://schemas.openxmlformats.org/officeDocument/2006/relationships/image" Target="../media/image19.emf"/><Relationship Id="rId1" Type="http://schemas.openxmlformats.org/officeDocument/2006/relationships/slideLayout" Target="../slideLayouts/slideLayout1.xml"/><Relationship Id="rId6" Type="http://schemas.openxmlformats.org/officeDocument/2006/relationships/image" Target="../media/image5.emf"/><Relationship Id="rId11" Type="http://schemas.openxmlformats.org/officeDocument/2006/relationships/image" Target="../media/image10.emf"/><Relationship Id="rId5" Type="http://schemas.openxmlformats.org/officeDocument/2006/relationships/image" Target="../media/image4.emf"/><Relationship Id="rId15" Type="http://schemas.openxmlformats.org/officeDocument/2006/relationships/image" Target="../media/image14.emf"/><Relationship Id="rId10" Type="http://schemas.openxmlformats.org/officeDocument/2006/relationships/image" Target="../media/image9.emf"/><Relationship Id="rId19" Type="http://schemas.openxmlformats.org/officeDocument/2006/relationships/image" Target="../media/image18.emf"/><Relationship Id="rId4" Type="http://schemas.openxmlformats.org/officeDocument/2006/relationships/image" Target="../media/image3.emf"/><Relationship Id="rId9" Type="http://schemas.openxmlformats.org/officeDocument/2006/relationships/image" Target="../media/image8.emf"/><Relationship Id="rId14" Type="http://schemas.openxmlformats.org/officeDocument/2006/relationships/image" Target="../media/image13.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08485"/>
            <a:ext cx="9078126" cy="1077218"/>
          </a:xfrm>
          <a:prstGeom prst="rect">
            <a:avLst/>
          </a:prstGeom>
        </p:spPr>
        <p:txBody>
          <a:bodyPr wrap="none">
            <a:spAutoFit/>
          </a:bodyPr>
          <a:lstStyle/>
          <a:p>
            <a:r>
              <a:rPr lang="en-US" sz="4000" b="1" dirty="0" smtClean="0">
                <a:latin typeface="Gabriola" panose="04040605051002020D02" pitchFamily="82" charset="0"/>
              </a:rPr>
              <a:t>How to use a Knowledge Organiser – A step by step guide</a:t>
            </a:r>
          </a:p>
          <a:p>
            <a:r>
              <a:rPr lang="en-US" sz="2400" b="1" i="1" dirty="0" smtClean="0">
                <a:latin typeface="Gabriola" panose="04040605051002020D02" pitchFamily="82" charset="0"/>
              </a:rPr>
              <a:t>‘so that knowledge is stored and retrieved over a long period of time’</a:t>
            </a:r>
            <a:endParaRPr lang="en-GB" sz="2400" i="1" dirty="0"/>
          </a:p>
        </p:txBody>
      </p:sp>
      <p:pic>
        <p:nvPicPr>
          <p:cNvPr id="7" name="Picture 6" descr="https://www.montsaye.northants.sch.uk/themes/Montsaye/images/log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26729" y="86189"/>
            <a:ext cx="2259187" cy="652848"/>
          </a:xfrm>
          <a:prstGeom prst="rect">
            <a:avLst/>
          </a:prstGeom>
          <a:noFill/>
          <a:ln>
            <a:noFill/>
          </a:ln>
        </p:spPr>
      </p:pic>
      <p:graphicFrame>
        <p:nvGraphicFramePr>
          <p:cNvPr id="9" name="Table 8"/>
          <p:cNvGraphicFramePr>
            <a:graphicFrameLocks noGrp="1"/>
          </p:cNvGraphicFramePr>
          <p:nvPr>
            <p:extLst/>
          </p:nvPr>
        </p:nvGraphicFramePr>
        <p:xfrm>
          <a:off x="116760" y="1030288"/>
          <a:ext cx="11969155" cy="5621033"/>
        </p:xfrm>
        <a:graphic>
          <a:graphicData uri="http://schemas.openxmlformats.org/drawingml/2006/table">
            <a:tbl>
              <a:tblPr firstRow="1" bandRow="1">
                <a:tableStyleId>{5940675A-B579-460E-94D1-54222C63F5DA}</a:tableStyleId>
              </a:tblPr>
              <a:tblGrid>
                <a:gridCol w="428908">
                  <a:extLst>
                    <a:ext uri="{9D8B030D-6E8A-4147-A177-3AD203B41FA5}">
                      <a16:colId xmlns:a16="http://schemas.microsoft.com/office/drawing/2014/main" val="3120942325"/>
                    </a:ext>
                  </a:extLst>
                </a:gridCol>
                <a:gridCol w="1648606">
                  <a:extLst>
                    <a:ext uri="{9D8B030D-6E8A-4147-A177-3AD203B41FA5}">
                      <a16:colId xmlns:a16="http://schemas.microsoft.com/office/drawing/2014/main" val="401021524"/>
                    </a:ext>
                  </a:extLst>
                </a:gridCol>
                <a:gridCol w="2090915">
                  <a:extLst>
                    <a:ext uri="{9D8B030D-6E8A-4147-A177-3AD203B41FA5}">
                      <a16:colId xmlns:a16="http://schemas.microsoft.com/office/drawing/2014/main" val="179176955"/>
                    </a:ext>
                  </a:extLst>
                </a:gridCol>
                <a:gridCol w="2198142">
                  <a:extLst>
                    <a:ext uri="{9D8B030D-6E8A-4147-A177-3AD203B41FA5}">
                      <a16:colId xmlns:a16="http://schemas.microsoft.com/office/drawing/2014/main" val="814847829"/>
                    </a:ext>
                  </a:extLst>
                </a:gridCol>
                <a:gridCol w="1916672">
                  <a:extLst>
                    <a:ext uri="{9D8B030D-6E8A-4147-A177-3AD203B41FA5}">
                      <a16:colId xmlns:a16="http://schemas.microsoft.com/office/drawing/2014/main" val="2838328140"/>
                    </a:ext>
                  </a:extLst>
                </a:gridCol>
                <a:gridCol w="1976033">
                  <a:extLst>
                    <a:ext uri="{9D8B030D-6E8A-4147-A177-3AD203B41FA5}">
                      <a16:colId xmlns:a16="http://schemas.microsoft.com/office/drawing/2014/main" val="2728789740"/>
                    </a:ext>
                  </a:extLst>
                </a:gridCol>
                <a:gridCol w="1709879">
                  <a:extLst>
                    <a:ext uri="{9D8B030D-6E8A-4147-A177-3AD203B41FA5}">
                      <a16:colId xmlns:a16="http://schemas.microsoft.com/office/drawing/2014/main" val="3323387848"/>
                    </a:ext>
                  </a:extLst>
                </a:gridCol>
              </a:tblGrid>
              <a:tr h="611641">
                <a:tc>
                  <a:txBody>
                    <a:bodyPr/>
                    <a:lstStyle/>
                    <a:p>
                      <a:pPr algn="ctr"/>
                      <a:endParaRPr lang="en-GB" b="1" dirty="0">
                        <a:solidFill>
                          <a:schemeClr val="bg1"/>
                        </a:solidFill>
                      </a:endParaRPr>
                    </a:p>
                  </a:txBody>
                  <a:tcPr>
                    <a:solidFill>
                      <a:schemeClr val="tx1"/>
                    </a:solidFill>
                  </a:tcPr>
                </a:tc>
                <a:tc>
                  <a:txBody>
                    <a:bodyPr/>
                    <a:lstStyle/>
                    <a:p>
                      <a:pPr algn="ctr"/>
                      <a:r>
                        <a:rPr lang="en-GB" b="1" dirty="0" smtClean="0">
                          <a:solidFill>
                            <a:schemeClr val="bg1"/>
                          </a:solidFill>
                        </a:rPr>
                        <a:t>Look, Cover, Write,</a:t>
                      </a:r>
                      <a:r>
                        <a:rPr lang="en-GB" b="1" baseline="0" dirty="0" smtClean="0">
                          <a:solidFill>
                            <a:schemeClr val="bg1"/>
                          </a:solidFill>
                        </a:rPr>
                        <a:t> Check</a:t>
                      </a:r>
                      <a:endParaRPr lang="en-GB" b="1" dirty="0">
                        <a:solidFill>
                          <a:schemeClr val="bg1"/>
                        </a:solidFill>
                      </a:endParaRPr>
                    </a:p>
                  </a:txBody>
                  <a:tcPr>
                    <a:solidFill>
                      <a:schemeClr val="tx1"/>
                    </a:solidFill>
                  </a:tcPr>
                </a:tc>
                <a:tc>
                  <a:txBody>
                    <a:bodyPr/>
                    <a:lstStyle/>
                    <a:p>
                      <a:pPr algn="ctr"/>
                      <a:r>
                        <a:rPr lang="en-GB" b="1" dirty="0" smtClean="0">
                          <a:solidFill>
                            <a:schemeClr val="bg1"/>
                          </a:solidFill>
                        </a:rPr>
                        <a:t>Definitions</a:t>
                      </a:r>
                      <a:r>
                        <a:rPr lang="en-GB" b="1" baseline="0" dirty="0" smtClean="0">
                          <a:solidFill>
                            <a:schemeClr val="bg1"/>
                          </a:solidFill>
                        </a:rPr>
                        <a:t> to Key Words</a:t>
                      </a:r>
                      <a:endParaRPr lang="en-GB" b="1" dirty="0">
                        <a:solidFill>
                          <a:schemeClr val="bg1"/>
                        </a:solidFill>
                      </a:endParaRPr>
                    </a:p>
                  </a:txBody>
                  <a:tcPr>
                    <a:solidFill>
                      <a:schemeClr val="tx1"/>
                    </a:solidFill>
                  </a:tcPr>
                </a:tc>
                <a:tc>
                  <a:txBody>
                    <a:bodyPr/>
                    <a:lstStyle/>
                    <a:p>
                      <a:pPr algn="ctr"/>
                      <a:r>
                        <a:rPr lang="en-GB" b="1" dirty="0" smtClean="0">
                          <a:solidFill>
                            <a:schemeClr val="bg1"/>
                          </a:solidFill>
                        </a:rPr>
                        <a:t>Flash Cards</a:t>
                      </a:r>
                      <a:endParaRPr lang="en-GB" b="1" dirty="0">
                        <a:solidFill>
                          <a:schemeClr val="bg1"/>
                        </a:solidFill>
                      </a:endParaRPr>
                    </a:p>
                  </a:txBody>
                  <a:tcPr>
                    <a:solidFill>
                      <a:schemeClr val="tx1"/>
                    </a:solidFill>
                  </a:tcPr>
                </a:tc>
                <a:tc>
                  <a:txBody>
                    <a:bodyPr/>
                    <a:lstStyle/>
                    <a:p>
                      <a:pPr algn="ctr"/>
                      <a:r>
                        <a:rPr lang="en-GB" b="1" dirty="0" smtClean="0">
                          <a:solidFill>
                            <a:schemeClr val="bg1"/>
                          </a:solidFill>
                        </a:rPr>
                        <a:t>Self Quizzing</a:t>
                      </a:r>
                      <a:endParaRPr lang="en-GB" b="1" dirty="0">
                        <a:solidFill>
                          <a:schemeClr val="bg1"/>
                        </a:solidFill>
                      </a:endParaRPr>
                    </a:p>
                  </a:txBody>
                  <a:tcPr>
                    <a:solidFill>
                      <a:schemeClr val="tx1"/>
                    </a:solidFill>
                  </a:tcPr>
                </a:tc>
                <a:tc>
                  <a:txBody>
                    <a:bodyPr/>
                    <a:lstStyle/>
                    <a:p>
                      <a:pPr algn="ctr"/>
                      <a:r>
                        <a:rPr lang="en-GB" b="1" dirty="0" smtClean="0">
                          <a:solidFill>
                            <a:schemeClr val="bg1"/>
                          </a:solidFill>
                        </a:rPr>
                        <a:t>Mind Maps</a:t>
                      </a:r>
                      <a:endParaRPr lang="en-GB" b="1" dirty="0">
                        <a:solidFill>
                          <a:schemeClr val="bg1"/>
                        </a:solidFill>
                      </a:endParaRPr>
                    </a:p>
                  </a:txBody>
                  <a:tcPr>
                    <a:solidFill>
                      <a:schemeClr val="tx1"/>
                    </a:solidFill>
                  </a:tcPr>
                </a:tc>
                <a:tc>
                  <a:txBody>
                    <a:bodyPr/>
                    <a:lstStyle/>
                    <a:p>
                      <a:pPr algn="ctr"/>
                      <a:r>
                        <a:rPr lang="en-GB" b="1" dirty="0" smtClean="0">
                          <a:solidFill>
                            <a:schemeClr val="bg1"/>
                          </a:solidFill>
                        </a:rPr>
                        <a:t>Paired Retrieval </a:t>
                      </a:r>
                      <a:endParaRPr lang="en-GB" b="1" dirty="0">
                        <a:solidFill>
                          <a:schemeClr val="bg1"/>
                        </a:solidFill>
                      </a:endParaRPr>
                    </a:p>
                  </a:txBody>
                  <a:tcPr>
                    <a:solidFill>
                      <a:schemeClr val="tx1"/>
                    </a:solidFill>
                  </a:tcPr>
                </a:tc>
                <a:extLst>
                  <a:ext uri="{0D108BD9-81ED-4DB2-BD59-A6C34878D82A}">
                    <a16:rowId xmlns:a16="http://schemas.microsoft.com/office/drawing/2014/main" val="2971807272"/>
                  </a:ext>
                </a:extLst>
              </a:tr>
              <a:tr h="1310659">
                <a:tc>
                  <a:txBody>
                    <a:bodyPr/>
                    <a:lstStyle/>
                    <a:p>
                      <a:pPr algn="ctr"/>
                      <a:r>
                        <a:rPr lang="en-GB" sz="1600" b="1" dirty="0" smtClean="0">
                          <a:solidFill>
                            <a:schemeClr val="bg1"/>
                          </a:solidFill>
                          <a:latin typeface="+mn-lt"/>
                        </a:rPr>
                        <a:t>Step 1</a:t>
                      </a:r>
                      <a:endParaRPr lang="en-GB" sz="1600" b="1" dirty="0">
                        <a:solidFill>
                          <a:schemeClr val="bg1"/>
                        </a:solidFill>
                        <a:latin typeface="+mn-lt"/>
                      </a:endParaRPr>
                    </a:p>
                  </a:txBody>
                  <a:tcPr vert="vert270">
                    <a:solidFill>
                      <a:schemeClr val="tx1"/>
                    </a:solidFill>
                  </a:tcPr>
                </a:tc>
                <a:tc>
                  <a:txBody>
                    <a:bodyPr/>
                    <a:lstStyle/>
                    <a:p>
                      <a:pPr algn="ctr"/>
                      <a:r>
                        <a:rPr lang="en-GB" sz="1100" dirty="0" smtClean="0">
                          <a:latin typeface="Comic Sans MS" panose="030F0702030302020204" pitchFamily="66" charset="0"/>
                        </a:rPr>
                        <a:t>Look an study a specific area of your knowledge organiser.</a:t>
                      </a:r>
                    </a:p>
                    <a:p>
                      <a:pPr algn="ctr"/>
                      <a:endParaRPr lang="en-GB" sz="1100" dirty="0" smtClean="0">
                        <a:latin typeface="Comic Sans MS" panose="030F0702030302020204" pitchFamily="66" charset="0"/>
                      </a:endParaRPr>
                    </a:p>
                    <a:p>
                      <a:pPr algn="ctr"/>
                      <a:endParaRPr lang="en-GB" sz="1100" dirty="0" smtClean="0">
                        <a:latin typeface="Comic Sans MS" panose="030F0702030302020204" pitchFamily="66" charset="0"/>
                      </a:endParaRPr>
                    </a:p>
                    <a:p>
                      <a:pPr algn="ctr"/>
                      <a:endParaRPr lang="en-GB" sz="1100" dirty="0" smtClean="0">
                        <a:latin typeface="Comic Sans MS" panose="030F0702030302020204" pitchFamily="66" charset="0"/>
                      </a:endParaRPr>
                    </a:p>
                    <a:p>
                      <a:pPr algn="ctr"/>
                      <a:endParaRPr lang="en-GB" sz="1100" dirty="0">
                        <a:latin typeface="Comic Sans MS" panose="030F0702030302020204" pitchFamily="66" charset="0"/>
                      </a:endParaRPr>
                    </a:p>
                  </a:txBody>
                  <a:tcPr/>
                </a:tc>
                <a:tc>
                  <a:txBody>
                    <a:bodyPr/>
                    <a:lstStyle/>
                    <a:p>
                      <a:pPr algn="ctr"/>
                      <a:r>
                        <a:rPr lang="en-US" sz="1100" u="none" strike="noStrike" kern="1200" baseline="0" dirty="0" smtClean="0">
                          <a:latin typeface="Comic Sans MS" panose="030F0702030302020204" pitchFamily="66" charset="0"/>
                        </a:rPr>
                        <a:t>Write down the key words and definitions.</a:t>
                      </a:r>
                    </a:p>
                    <a:p>
                      <a:pPr algn="ctr"/>
                      <a:endParaRPr lang="en-GB" sz="1100" dirty="0">
                        <a:latin typeface="Comic Sans MS" panose="030F0702030302020204" pitchFamily="66" charset="0"/>
                      </a:endParaRPr>
                    </a:p>
                  </a:txBody>
                  <a:tcPr/>
                </a:tc>
                <a:tc>
                  <a:txBody>
                    <a:bodyPr/>
                    <a:lstStyle/>
                    <a:p>
                      <a:pPr algn="ctr"/>
                      <a:r>
                        <a:rPr lang="en-US" sz="1100" u="none" strike="noStrike" kern="1200" baseline="0" dirty="0" smtClean="0">
                          <a:latin typeface="Comic Sans MS" panose="030F0702030302020204" pitchFamily="66" charset="0"/>
                        </a:rPr>
                        <a:t>Use your knowledge organiser to condense and write down key facts and or information on your flash cards.</a:t>
                      </a:r>
                      <a:endParaRPr lang="en-GB" sz="1100" dirty="0">
                        <a:latin typeface="Comic Sans MS" panose="030F0702030302020204" pitchFamily="66" charset="0"/>
                      </a:endParaRPr>
                    </a:p>
                  </a:txBody>
                  <a:tcPr/>
                </a:tc>
                <a:tc>
                  <a:txBody>
                    <a:bodyPr/>
                    <a:lstStyle/>
                    <a:p>
                      <a:pPr algn="ctr"/>
                      <a:r>
                        <a:rPr lang="en-US" sz="1100" b="0" i="0" u="none" strike="noStrike" kern="1200" baseline="0" dirty="0" smtClean="0">
                          <a:solidFill>
                            <a:schemeClr val="tx1"/>
                          </a:solidFill>
                          <a:latin typeface="Comic Sans MS" panose="030F0702030302020204" pitchFamily="66" charset="0"/>
                          <a:ea typeface="+mn-ea"/>
                          <a:cs typeface="+mn-cs"/>
                        </a:rPr>
                        <a:t>Use your knowledge organiser to create a mini quiz. Write down questions using your knowledge organiser.</a:t>
                      </a:r>
                    </a:p>
                    <a:p>
                      <a:pPr algn="ctr"/>
                      <a:endParaRPr lang="en-GB" sz="1100" dirty="0" smtClean="0">
                        <a:latin typeface="Comic Sans MS" panose="030F0702030302020204" pitchFamily="66" charset="0"/>
                      </a:endParaRPr>
                    </a:p>
                    <a:p>
                      <a:pPr algn="ctr"/>
                      <a:endParaRPr lang="en-GB" sz="1100" dirty="0" smtClean="0">
                        <a:latin typeface="Comic Sans MS" panose="030F0702030302020204" pitchFamily="66" charset="0"/>
                      </a:endParaRPr>
                    </a:p>
                    <a:p>
                      <a:pPr algn="ctr"/>
                      <a:endParaRPr lang="en-GB" sz="1100" dirty="0" smtClean="0">
                        <a:latin typeface="Comic Sans MS" panose="030F0702030302020204" pitchFamily="66" charset="0"/>
                      </a:endParaRPr>
                    </a:p>
                    <a:p>
                      <a:pPr algn="ctr"/>
                      <a:endParaRPr lang="en-GB" sz="1100" dirty="0">
                        <a:latin typeface="Comic Sans MS" panose="030F0702030302020204" pitchFamily="66" charset="0"/>
                      </a:endParaRPr>
                    </a:p>
                  </a:txBody>
                  <a:tcPr/>
                </a:tc>
                <a:tc>
                  <a:txBody>
                    <a:bodyPr/>
                    <a:lstStyle/>
                    <a:p>
                      <a:pPr algn="ctr"/>
                      <a:r>
                        <a:rPr lang="en-US" sz="1100" b="0" i="0" u="none" strike="noStrike" kern="1200" baseline="0" dirty="0" smtClean="0">
                          <a:solidFill>
                            <a:schemeClr val="tx1"/>
                          </a:solidFill>
                          <a:latin typeface="Comic Sans MS" panose="030F0702030302020204" pitchFamily="66" charset="0"/>
                          <a:ea typeface="+mn-ea"/>
                          <a:cs typeface="+mn-cs"/>
                        </a:rPr>
                        <a:t>Create a mind map with all the information you can remember from your knowledge organiser.</a:t>
                      </a:r>
                      <a:endParaRPr lang="en-GB" sz="1100" dirty="0">
                        <a:latin typeface="Comic Sans MS" panose="030F0702030302020204" pitchFamily="66" charset="0"/>
                      </a:endParaRPr>
                    </a:p>
                  </a:txBody>
                  <a:tcPr/>
                </a:tc>
                <a:tc>
                  <a:txBody>
                    <a:bodyPr/>
                    <a:lstStyle/>
                    <a:p>
                      <a:pPr algn="ctr"/>
                      <a:r>
                        <a:rPr lang="en-US" sz="1100" b="0" i="0" u="none" strike="noStrike" kern="1200" baseline="0" dirty="0" smtClean="0">
                          <a:solidFill>
                            <a:schemeClr val="tx1"/>
                          </a:solidFill>
                          <a:latin typeface="Comic Sans MS" panose="030F0702030302020204" pitchFamily="66" charset="0"/>
                          <a:ea typeface="+mn-ea"/>
                          <a:cs typeface="+mn-cs"/>
                        </a:rPr>
                        <a:t>Ask a partner or family member to have the knowledge organiser or flash cards in their hands.</a:t>
                      </a:r>
                      <a:endParaRPr lang="en-GB" sz="1100" dirty="0">
                        <a:latin typeface="Comic Sans MS" panose="030F0702030302020204" pitchFamily="66" charset="0"/>
                      </a:endParaRPr>
                    </a:p>
                  </a:txBody>
                  <a:tcPr/>
                </a:tc>
                <a:extLst>
                  <a:ext uri="{0D108BD9-81ED-4DB2-BD59-A6C34878D82A}">
                    <a16:rowId xmlns:a16="http://schemas.microsoft.com/office/drawing/2014/main" val="1512929589"/>
                  </a:ext>
                </a:extLst>
              </a:tr>
              <a:tr h="1727317">
                <a:tc>
                  <a:txBody>
                    <a:bodyPr/>
                    <a:lstStyle/>
                    <a:p>
                      <a:pPr algn="ctr"/>
                      <a:r>
                        <a:rPr lang="en-GB" sz="1600" b="1" dirty="0" smtClean="0">
                          <a:solidFill>
                            <a:schemeClr val="bg1"/>
                          </a:solidFill>
                          <a:latin typeface="+mn-lt"/>
                        </a:rPr>
                        <a:t>Step 2</a:t>
                      </a:r>
                      <a:endParaRPr lang="en-GB" sz="1600" b="1" dirty="0">
                        <a:solidFill>
                          <a:schemeClr val="bg1"/>
                        </a:solidFill>
                        <a:latin typeface="+mn-lt"/>
                      </a:endParaRPr>
                    </a:p>
                  </a:txBody>
                  <a:tcPr vert="vert270">
                    <a:solidFill>
                      <a:schemeClr val="tx1"/>
                    </a:solidFill>
                  </a:tcPr>
                </a:tc>
                <a:tc>
                  <a:txBody>
                    <a:bodyPr/>
                    <a:lstStyle/>
                    <a:p>
                      <a:pPr algn="ctr"/>
                      <a:r>
                        <a:rPr lang="en-GB" sz="1100" dirty="0" smtClean="0">
                          <a:latin typeface="Comic Sans MS" panose="030F0702030302020204" pitchFamily="66" charset="0"/>
                        </a:rPr>
                        <a:t>Cover of flip the knowledge</a:t>
                      </a:r>
                      <a:r>
                        <a:rPr lang="en-GB" sz="1100" baseline="0" dirty="0" smtClean="0">
                          <a:latin typeface="Comic Sans MS" panose="030F0702030302020204" pitchFamily="66" charset="0"/>
                        </a:rPr>
                        <a:t> organiser over and write down everything you remember.</a:t>
                      </a:r>
                    </a:p>
                    <a:p>
                      <a:pPr algn="ctr"/>
                      <a:endParaRPr lang="en-GB" sz="1100" baseline="0" dirty="0" smtClean="0">
                        <a:latin typeface="Comic Sans MS" panose="030F0702030302020204" pitchFamily="66" charset="0"/>
                      </a:endParaRPr>
                    </a:p>
                    <a:p>
                      <a:pPr algn="ctr"/>
                      <a:endParaRPr lang="en-GB" sz="1100" baseline="0" dirty="0" smtClean="0">
                        <a:latin typeface="Comic Sans MS" panose="030F0702030302020204" pitchFamily="66" charset="0"/>
                      </a:endParaRPr>
                    </a:p>
                    <a:p>
                      <a:pPr algn="ctr"/>
                      <a:endParaRPr lang="en-GB" sz="1100" dirty="0">
                        <a:latin typeface="Comic Sans MS" panose="030F0702030302020204" pitchFamily="66" charset="0"/>
                      </a:endParaRPr>
                    </a:p>
                  </a:txBody>
                  <a:tcPr/>
                </a:tc>
                <a:tc>
                  <a:txBody>
                    <a:bodyPr/>
                    <a:lstStyle/>
                    <a:p>
                      <a:pPr algn="ctr"/>
                      <a:r>
                        <a:rPr lang="en-US" sz="1100" u="none" strike="noStrike" kern="1200" baseline="0" dirty="0" smtClean="0">
                          <a:latin typeface="Comic Sans MS" panose="030F0702030302020204" pitchFamily="66" charset="0"/>
                        </a:rPr>
                        <a:t>Try not to use your knowledge organiser to help you</a:t>
                      </a:r>
                      <a:endParaRPr lang="en-GB" sz="1100" dirty="0">
                        <a:latin typeface="Comic Sans MS" panose="030F0702030302020204" pitchFamily="66" charset="0"/>
                      </a:endParaRPr>
                    </a:p>
                  </a:txBody>
                  <a:tcPr/>
                </a:tc>
                <a:tc>
                  <a:txBody>
                    <a:bodyPr/>
                    <a:lstStyle/>
                    <a:p>
                      <a:pPr algn="ctr"/>
                      <a:r>
                        <a:rPr lang="en-US" sz="1100" u="none" strike="noStrike" kern="1200" baseline="0" dirty="0" smtClean="0">
                          <a:latin typeface="Comic Sans MS" panose="030F0702030302020204" pitchFamily="66" charset="0"/>
                        </a:rPr>
                        <a:t>Add pictures to help support. Then self quiz yourself using the flash cards.. You can write questions on one side and answers on the other.</a:t>
                      </a:r>
                    </a:p>
                    <a:p>
                      <a:pPr algn="ctr"/>
                      <a:endParaRPr lang="en-US" sz="1100" u="none" strike="noStrike" kern="1200" baseline="0" dirty="0" smtClean="0">
                        <a:latin typeface="Comic Sans MS" panose="030F0702030302020204" pitchFamily="66" charset="0"/>
                      </a:endParaRPr>
                    </a:p>
                    <a:p>
                      <a:pPr algn="ctr"/>
                      <a:endParaRPr lang="en-US" sz="1100" u="none" strike="noStrike" kern="1200" baseline="0" dirty="0" smtClean="0">
                        <a:latin typeface="Comic Sans MS" panose="030F0702030302020204" pitchFamily="66" charset="0"/>
                      </a:endParaRPr>
                    </a:p>
                    <a:p>
                      <a:pPr algn="ctr"/>
                      <a:endParaRPr lang="en-US" sz="1100" u="none" strike="noStrike" kern="1200" baseline="0" dirty="0" smtClean="0">
                        <a:latin typeface="Comic Sans MS" panose="030F0702030302020204" pitchFamily="66" charset="0"/>
                      </a:endParaRPr>
                    </a:p>
                    <a:p>
                      <a:pPr algn="ctr"/>
                      <a:endParaRPr lang="en-GB" sz="1100" dirty="0">
                        <a:latin typeface="Comic Sans MS" panose="030F0702030302020204" pitchFamily="66" charset="0"/>
                      </a:endParaRPr>
                    </a:p>
                  </a:txBody>
                  <a:tcPr/>
                </a:tc>
                <a:tc>
                  <a:txBody>
                    <a:bodyPr/>
                    <a:lstStyle/>
                    <a:p>
                      <a:pPr algn="ctr"/>
                      <a:r>
                        <a:rPr lang="en-US" sz="1100" b="0" i="0" u="none" strike="noStrike" kern="1200" baseline="0" dirty="0" smtClean="0">
                          <a:solidFill>
                            <a:schemeClr val="tx1"/>
                          </a:solidFill>
                          <a:latin typeface="Comic Sans MS" panose="030F0702030302020204" pitchFamily="66" charset="0"/>
                          <a:ea typeface="+mn-ea"/>
                          <a:cs typeface="+mn-cs"/>
                        </a:rPr>
                        <a:t>Answer the questions and remember to use  full sentences.</a:t>
                      </a:r>
                      <a:endParaRPr lang="en-GB" sz="1100" dirty="0">
                        <a:latin typeface="Comic Sans MS" panose="030F0702030302020204" pitchFamily="66" charset="0"/>
                      </a:endParaRPr>
                    </a:p>
                  </a:txBody>
                  <a:tcPr/>
                </a:tc>
                <a:tc>
                  <a:txBody>
                    <a:bodyPr/>
                    <a:lstStyle/>
                    <a:p>
                      <a:pPr algn="ctr"/>
                      <a:r>
                        <a:rPr lang="en-US" sz="1100" b="0" i="0" u="none" strike="noStrike" kern="1200" baseline="0" dirty="0" smtClean="0">
                          <a:solidFill>
                            <a:schemeClr val="tx1"/>
                          </a:solidFill>
                          <a:latin typeface="Comic Sans MS" panose="030F0702030302020204" pitchFamily="66" charset="0"/>
                          <a:ea typeface="+mn-ea"/>
                          <a:cs typeface="+mn-cs"/>
                        </a:rPr>
                        <a:t>Check your knowledge organiser to see if there were any mistakes with the information you have made.</a:t>
                      </a:r>
                      <a:endParaRPr lang="en-GB" sz="1100" dirty="0">
                        <a:latin typeface="Comic Sans MS" panose="030F0702030302020204" pitchFamily="66" charset="0"/>
                      </a:endParaRPr>
                    </a:p>
                  </a:txBody>
                  <a:tcPr/>
                </a:tc>
                <a:tc>
                  <a:txBody>
                    <a:bodyPr/>
                    <a:lstStyle/>
                    <a:p>
                      <a:pPr algn="ctr"/>
                      <a:r>
                        <a:rPr lang="en-US" sz="1100" b="0" i="0" u="none" strike="noStrike" kern="1200" baseline="0" dirty="0" smtClean="0">
                          <a:solidFill>
                            <a:schemeClr val="tx1"/>
                          </a:solidFill>
                          <a:latin typeface="Comic Sans MS" panose="030F0702030302020204" pitchFamily="66" charset="0"/>
                          <a:ea typeface="+mn-ea"/>
                          <a:cs typeface="+mn-cs"/>
                        </a:rPr>
                        <a:t>They can test you by asking you questions on different sections of your </a:t>
                      </a:r>
                      <a:r>
                        <a:rPr lang="en-US" sz="1100" b="0" i="0" u="none" strike="noStrike" kern="1200" baseline="0" smtClean="0">
                          <a:solidFill>
                            <a:schemeClr val="tx1"/>
                          </a:solidFill>
                          <a:latin typeface="Comic Sans MS" panose="030F0702030302020204" pitchFamily="66" charset="0"/>
                          <a:ea typeface="+mn-ea"/>
                          <a:cs typeface="+mn-cs"/>
                        </a:rPr>
                        <a:t>knowledge organiser.</a:t>
                      </a:r>
                      <a:endParaRPr lang="en-GB" sz="1100" dirty="0">
                        <a:latin typeface="Comic Sans MS" panose="030F0702030302020204" pitchFamily="66" charset="0"/>
                      </a:endParaRPr>
                    </a:p>
                  </a:txBody>
                  <a:tcPr/>
                </a:tc>
                <a:extLst>
                  <a:ext uri="{0D108BD9-81ED-4DB2-BD59-A6C34878D82A}">
                    <a16:rowId xmlns:a16="http://schemas.microsoft.com/office/drawing/2014/main" val="3708169346"/>
                  </a:ext>
                </a:extLst>
              </a:tr>
              <a:tr h="1653436">
                <a:tc>
                  <a:txBody>
                    <a:bodyPr/>
                    <a:lstStyle/>
                    <a:p>
                      <a:pPr algn="ctr"/>
                      <a:r>
                        <a:rPr lang="en-GB" sz="1600" b="1" dirty="0" smtClean="0">
                          <a:solidFill>
                            <a:schemeClr val="bg1"/>
                          </a:solidFill>
                          <a:latin typeface="+mn-lt"/>
                        </a:rPr>
                        <a:t>Step 3</a:t>
                      </a:r>
                      <a:endParaRPr lang="en-GB" sz="1600" b="1" dirty="0">
                        <a:solidFill>
                          <a:schemeClr val="bg1"/>
                        </a:solidFill>
                        <a:latin typeface="+mn-lt"/>
                      </a:endParaRPr>
                    </a:p>
                  </a:txBody>
                  <a:tcPr vert="vert270">
                    <a:solidFill>
                      <a:schemeClr val="tx1"/>
                    </a:solidFill>
                  </a:tcPr>
                </a:tc>
                <a:tc>
                  <a:txBody>
                    <a:bodyPr/>
                    <a:lstStyle/>
                    <a:p>
                      <a:pPr algn="ctr"/>
                      <a:r>
                        <a:rPr lang="en-US" sz="1100" u="none" strike="noStrike" kern="1200" baseline="0" dirty="0" smtClean="0">
                          <a:latin typeface="Comic Sans MS" panose="030F0702030302020204" pitchFamily="66" charset="0"/>
                        </a:rPr>
                        <a:t>Check what you have written down. Correct any mistakes in green pen and add anything you missed. Repeat.</a:t>
                      </a:r>
                    </a:p>
                    <a:p>
                      <a:pPr algn="ctr"/>
                      <a:endParaRPr lang="en-US" sz="1100" u="none" strike="noStrike" kern="1200" baseline="0" dirty="0" smtClean="0">
                        <a:latin typeface="Comic Sans MS" panose="030F0702030302020204" pitchFamily="66" charset="0"/>
                      </a:endParaRPr>
                    </a:p>
                    <a:p>
                      <a:pPr algn="ctr"/>
                      <a:endParaRPr lang="en-GB" sz="1100" dirty="0">
                        <a:latin typeface="Comic Sans MS" panose="030F0702030302020204" pitchFamily="66" charset="0"/>
                      </a:endParaRPr>
                    </a:p>
                  </a:txBody>
                  <a:tcPr/>
                </a:tc>
                <a:tc>
                  <a:txBody>
                    <a:bodyPr/>
                    <a:lstStyle/>
                    <a:p>
                      <a:pPr algn="ctr"/>
                      <a:r>
                        <a:rPr lang="en-US" sz="1100" u="none" strike="noStrike" kern="1200" baseline="0" dirty="0" smtClean="0">
                          <a:latin typeface="Comic Sans MS" panose="030F0702030302020204" pitchFamily="66" charset="0"/>
                        </a:rPr>
                        <a:t>Use your green pen to check your work.</a:t>
                      </a:r>
                    </a:p>
                    <a:p>
                      <a:pPr algn="ctr"/>
                      <a:endParaRPr lang="en-GB" sz="1100" dirty="0">
                        <a:latin typeface="Comic Sans MS" panose="030F0702030302020204" pitchFamily="66" charset="0"/>
                      </a:endParaRPr>
                    </a:p>
                  </a:txBody>
                  <a:tcPr/>
                </a:tc>
                <a:tc>
                  <a:txBody>
                    <a:bodyPr/>
                    <a:lstStyle/>
                    <a:p>
                      <a:pPr algn="ctr"/>
                      <a:r>
                        <a:rPr lang="en-US" sz="1100" u="none" strike="noStrike" kern="1200" baseline="0" dirty="0" smtClean="0">
                          <a:latin typeface="Comic Sans MS" panose="030F0702030302020204" pitchFamily="66" charset="0"/>
                        </a:rPr>
                        <a:t>Use a parent/</a:t>
                      </a:r>
                      <a:r>
                        <a:rPr lang="en-US" sz="1100" u="none" strike="noStrike" kern="1200" baseline="0" dirty="0" err="1" smtClean="0">
                          <a:latin typeface="Comic Sans MS" panose="030F0702030302020204" pitchFamily="66" charset="0"/>
                        </a:rPr>
                        <a:t>carer</a:t>
                      </a:r>
                      <a:r>
                        <a:rPr lang="en-US" sz="1100" u="none" strike="noStrike" kern="1200" baseline="0" dirty="0" smtClean="0">
                          <a:latin typeface="Comic Sans MS" panose="030F0702030302020204" pitchFamily="66" charset="0"/>
                        </a:rPr>
                        <a:t> or friend to help quiz you on the knowledge.</a:t>
                      </a:r>
                    </a:p>
                    <a:p>
                      <a:pPr algn="ctr"/>
                      <a:endParaRPr lang="en-GB" sz="1100" dirty="0">
                        <a:latin typeface="Comic Sans MS" panose="030F0702030302020204" pitchFamily="66" charset="0"/>
                      </a:endParaRPr>
                    </a:p>
                  </a:txBody>
                  <a:tcPr/>
                </a:tc>
                <a:tc>
                  <a:txBody>
                    <a:bodyPr/>
                    <a:lstStyle/>
                    <a:p>
                      <a:pPr algn="ctr"/>
                      <a:r>
                        <a:rPr lang="en-US" sz="1100" b="0" i="0" u="none" strike="noStrike" kern="1200" baseline="0" dirty="0" smtClean="0">
                          <a:solidFill>
                            <a:schemeClr val="tx1"/>
                          </a:solidFill>
                          <a:latin typeface="Comic Sans MS" panose="030F0702030302020204" pitchFamily="66" charset="0"/>
                          <a:ea typeface="+mn-ea"/>
                          <a:cs typeface="+mn-cs"/>
                        </a:rPr>
                        <a:t>You can also use family to help quiz you. Keep self quizzing until you get all questions correct.</a:t>
                      </a:r>
                    </a:p>
                    <a:p>
                      <a:pPr algn="ctr"/>
                      <a:endParaRPr lang="en-GB" sz="1100" dirty="0">
                        <a:latin typeface="Comic Sans MS" panose="030F0702030302020204" pitchFamily="66" charset="0"/>
                      </a:endParaRPr>
                    </a:p>
                  </a:txBody>
                  <a:tcPr/>
                </a:tc>
                <a:tc>
                  <a:txBody>
                    <a:bodyPr/>
                    <a:lstStyle/>
                    <a:p>
                      <a:pPr algn="ctr"/>
                      <a:r>
                        <a:rPr lang="en-US" sz="1100" b="0" i="0" u="none" strike="noStrike" kern="1200" baseline="0" dirty="0" smtClean="0">
                          <a:solidFill>
                            <a:schemeClr val="tx1"/>
                          </a:solidFill>
                          <a:latin typeface="Comic Sans MS" panose="030F0702030302020204" pitchFamily="66" charset="0"/>
                          <a:ea typeface="+mn-ea"/>
                          <a:cs typeface="+mn-cs"/>
                        </a:rPr>
                        <a:t>Try to make connections that links information together.</a:t>
                      </a:r>
                      <a:endParaRPr lang="en-GB" sz="1100" dirty="0">
                        <a:latin typeface="Comic Sans MS" panose="030F0702030302020204" pitchFamily="66" charset="0"/>
                      </a:endParaRPr>
                    </a:p>
                  </a:txBody>
                  <a:tcPr/>
                </a:tc>
                <a:tc>
                  <a:txBody>
                    <a:bodyPr/>
                    <a:lstStyle/>
                    <a:p>
                      <a:pPr algn="ctr"/>
                      <a:r>
                        <a:rPr lang="en-US" sz="1100" b="0" i="0" u="none" strike="noStrike" kern="1200" baseline="0" dirty="0" smtClean="0">
                          <a:solidFill>
                            <a:schemeClr val="tx1"/>
                          </a:solidFill>
                          <a:latin typeface="Comic Sans MS" panose="030F0702030302020204" pitchFamily="66" charset="0"/>
                          <a:ea typeface="+mn-ea"/>
                          <a:cs typeface="+mn-cs"/>
                        </a:rPr>
                        <a:t>Write down your answers.</a:t>
                      </a:r>
                      <a:endParaRPr lang="en-GB" sz="1100" dirty="0">
                        <a:latin typeface="Comic Sans MS" panose="030F0702030302020204" pitchFamily="66" charset="0"/>
                      </a:endParaRPr>
                    </a:p>
                  </a:txBody>
                  <a:tcPr/>
                </a:tc>
                <a:extLst>
                  <a:ext uri="{0D108BD9-81ED-4DB2-BD59-A6C34878D82A}">
                    <a16:rowId xmlns:a16="http://schemas.microsoft.com/office/drawing/2014/main" val="517394949"/>
                  </a:ext>
                </a:extLst>
              </a:tr>
            </a:tbl>
          </a:graphicData>
        </a:graphic>
      </p:graphicFrame>
      <p:pic>
        <p:nvPicPr>
          <p:cNvPr id="10" name="Picture 9"/>
          <p:cNvPicPr>
            <a:picLocks noChangeAspect="1"/>
          </p:cNvPicPr>
          <p:nvPr/>
        </p:nvPicPr>
        <p:blipFill>
          <a:blip r:embed="rId3"/>
          <a:stretch>
            <a:fillRect/>
          </a:stretch>
        </p:blipFill>
        <p:spPr>
          <a:xfrm>
            <a:off x="921043" y="2685276"/>
            <a:ext cx="850006" cy="463639"/>
          </a:xfrm>
          <a:prstGeom prst="rect">
            <a:avLst/>
          </a:prstGeom>
        </p:spPr>
      </p:pic>
      <p:pic>
        <p:nvPicPr>
          <p:cNvPr id="11" name="Picture 10"/>
          <p:cNvPicPr>
            <a:picLocks noChangeAspect="1"/>
          </p:cNvPicPr>
          <p:nvPr/>
        </p:nvPicPr>
        <p:blipFill>
          <a:blip r:embed="rId4"/>
          <a:stretch>
            <a:fillRect/>
          </a:stretch>
        </p:blipFill>
        <p:spPr>
          <a:xfrm>
            <a:off x="945515" y="4359767"/>
            <a:ext cx="798490" cy="528034"/>
          </a:xfrm>
          <a:prstGeom prst="rect">
            <a:avLst/>
          </a:prstGeom>
        </p:spPr>
      </p:pic>
      <p:pic>
        <p:nvPicPr>
          <p:cNvPr id="12" name="Picture 11"/>
          <p:cNvPicPr>
            <a:picLocks noChangeAspect="1"/>
          </p:cNvPicPr>
          <p:nvPr/>
        </p:nvPicPr>
        <p:blipFill>
          <a:blip r:embed="rId5"/>
          <a:stretch>
            <a:fillRect/>
          </a:stretch>
        </p:blipFill>
        <p:spPr>
          <a:xfrm>
            <a:off x="1074303" y="5996153"/>
            <a:ext cx="540913" cy="579549"/>
          </a:xfrm>
          <a:prstGeom prst="rect">
            <a:avLst/>
          </a:prstGeom>
        </p:spPr>
      </p:pic>
      <p:pic>
        <p:nvPicPr>
          <p:cNvPr id="13" name="Picture 12"/>
          <p:cNvPicPr>
            <a:picLocks noChangeAspect="1"/>
          </p:cNvPicPr>
          <p:nvPr/>
        </p:nvPicPr>
        <p:blipFill>
          <a:blip r:embed="rId6"/>
          <a:stretch>
            <a:fillRect/>
          </a:stretch>
        </p:blipFill>
        <p:spPr>
          <a:xfrm>
            <a:off x="2886514" y="2480160"/>
            <a:ext cx="669701" cy="663262"/>
          </a:xfrm>
          <a:prstGeom prst="rect">
            <a:avLst/>
          </a:prstGeom>
        </p:spPr>
      </p:pic>
      <p:pic>
        <p:nvPicPr>
          <p:cNvPr id="14" name="Picture 13"/>
          <p:cNvPicPr>
            <a:picLocks noChangeAspect="1"/>
          </p:cNvPicPr>
          <p:nvPr/>
        </p:nvPicPr>
        <p:blipFill>
          <a:blip r:embed="rId7"/>
          <a:stretch>
            <a:fillRect/>
          </a:stretch>
        </p:blipFill>
        <p:spPr>
          <a:xfrm>
            <a:off x="2886514" y="4253835"/>
            <a:ext cx="643944" cy="650383"/>
          </a:xfrm>
          <a:prstGeom prst="rect">
            <a:avLst/>
          </a:prstGeom>
        </p:spPr>
      </p:pic>
      <p:pic>
        <p:nvPicPr>
          <p:cNvPr id="15" name="Picture 14"/>
          <p:cNvPicPr>
            <a:picLocks noChangeAspect="1"/>
          </p:cNvPicPr>
          <p:nvPr/>
        </p:nvPicPr>
        <p:blipFill>
          <a:blip r:embed="rId8"/>
          <a:stretch>
            <a:fillRect/>
          </a:stretch>
        </p:blipFill>
        <p:spPr>
          <a:xfrm>
            <a:off x="2886514" y="6021910"/>
            <a:ext cx="592428" cy="553792"/>
          </a:xfrm>
          <a:prstGeom prst="rect">
            <a:avLst/>
          </a:prstGeom>
        </p:spPr>
      </p:pic>
      <p:pic>
        <p:nvPicPr>
          <p:cNvPr id="16" name="Picture 15"/>
          <p:cNvPicPr>
            <a:picLocks noChangeAspect="1"/>
          </p:cNvPicPr>
          <p:nvPr/>
        </p:nvPicPr>
        <p:blipFill>
          <a:blip r:embed="rId9"/>
          <a:stretch>
            <a:fillRect/>
          </a:stretch>
        </p:blipFill>
        <p:spPr>
          <a:xfrm>
            <a:off x="5008315" y="2654370"/>
            <a:ext cx="772732" cy="515155"/>
          </a:xfrm>
          <a:prstGeom prst="rect">
            <a:avLst/>
          </a:prstGeom>
        </p:spPr>
      </p:pic>
      <p:pic>
        <p:nvPicPr>
          <p:cNvPr id="17" name="Picture 16"/>
          <p:cNvPicPr>
            <a:picLocks noChangeAspect="1"/>
          </p:cNvPicPr>
          <p:nvPr/>
        </p:nvPicPr>
        <p:blipFill>
          <a:blip r:embed="rId10"/>
          <a:stretch>
            <a:fillRect/>
          </a:stretch>
        </p:blipFill>
        <p:spPr>
          <a:xfrm>
            <a:off x="4970205" y="4356838"/>
            <a:ext cx="772732" cy="560231"/>
          </a:xfrm>
          <a:prstGeom prst="rect">
            <a:avLst/>
          </a:prstGeom>
        </p:spPr>
      </p:pic>
      <p:pic>
        <p:nvPicPr>
          <p:cNvPr id="18" name="Picture 17"/>
          <p:cNvPicPr>
            <a:picLocks noChangeAspect="1"/>
          </p:cNvPicPr>
          <p:nvPr/>
        </p:nvPicPr>
        <p:blipFill>
          <a:blip r:embed="rId11"/>
          <a:stretch>
            <a:fillRect/>
          </a:stretch>
        </p:blipFill>
        <p:spPr>
          <a:xfrm>
            <a:off x="5081898" y="5848046"/>
            <a:ext cx="643944" cy="727656"/>
          </a:xfrm>
          <a:prstGeom prst="rect">
            <a:avLst/>
          </a:prstGeom>
        </p:spPr>
      </p:pic>
      <p:pic>
        <p:nvPicPr>
          <p:cNvPr id="19" name="Picture 18"/>
          <p:cNvPicPr>
            <a:picLocks noChangeAspect="1"/>
          </p:cNvPicPr>
          <p:nvPr/>
        </p:nvPicPr>
        <p:blipFill>
          <a:blip r:embed="rId12"/>
          <a:stretch>
            <a:fillRect/>
          </a:stretch>
        </p:blipFill>
        <p:spPr>
          <a:xfrm>
            <a:off x="7171704" y="2564218"/>
            <a:ext cx="566670" cy="605307"/>
          </a:xfrm>
          <a:prstGeom prst="rect">
            <a:avLst/>
          </a:prstGeom>
        </p:spPr>
      </p:pic>
      <p:pic>
        <p:nvPicPr>
          <p:cNvPr id="20" name="Picture 19"/>
          <p:cNvPicPr>
            <a:picLocks noChangeAspect="1"/>
          </p:cNvPicPr>
          <p:nvPr/>
        </p:nvPicPr>
        <p:blipFill>
          <a:blip r:embed="rId13"/>
          <a:stretch>
            <a:fillRect/>
          </a:stretch>
        </p:blipFill>
        <p:spPr>
          <a:xfrm>
            <a:off x="7030036" y="4261778"/>
            <a:ext cx="850006" cy="656823"/>
          </a:xfrm>
          <a:prstGeom prst="rect">
            <a:avLst/>
          </a:prstGeom>
        </p:spPr>
      </p:pic>
      <p:pic>
        <p:nvPicPr>
          <p:cNvPr id="21" name="Picture 20"/>
          <p:cNvPicPr>
            <a:picLocks noChangeAspect="1"/>
          </p:cNvPicPr>
          <p:nvPr/>
        </p:nvPicPr>
        <p:blipFill>
          <a:blip r:embed="rId14"/>
          <a:stretch>
            <a:fillRect/>
          </a:stretch>
        </p:blipFill>
        <p:spPr>
          <a:xfrm>
            <a:off x="6932278" y="6045236"/>
            <a:ext cx="1030310" cy="502276"/>
          </a:xfrm>
          <a:prstGeom prst="rect">
            <a:avLst/>
          </a:prstGeom>
        </p:spPr>
      </p:pic>
      <p:pic>
        <p:nvPicPr>
          <p:cNvPr id="22" name="Picture 21"/>
          <p:cNvPicPr>
            <a:picLocks noChangeAspect="1"/>
          </p:cNvPicPr>
          <p:nvPr/>
        </p:nvPicPr>
        <p:blipFill>
          <a:blip r:embed="rId15"/>
          <a:stretch>
            <a:fillRect/>
          </a:stretch>
        </p:blipFill>
        <p:spPr>
          <a:xfrm>
            <a:off x="9030812" y="2528801"/>
            <a:ext cx="746975" cy="656823"/>
          </a:xfrm>
          <a:prstGeom prst="rect">
            <a:avLst/>
          </a:prstGeom>
        </p:spPr>
      </p:pic>
      <p:pic>
        <p:nvPicPr>
          <p:cNvPr id="23" name="Picture 22"/>
          <p:cNvPicPr>
            <a:picLocks noChangeAspect="1"/>
          </p:cNvPicPr>
          <p:nvPr/>
        </p:nvPicPr>
        <p:blipFill>
          <a:blip r:embed="rId16"/>
          <a:stretch>
            <a:fillRect/>
          </a:stretch>
        </p:blipFill>
        <p:spPr>
          <a:xfrm>
            <a:off x="9082327" y="4208608"/>
            <a:ext cx="643944" cy="714777"/>
          </a:xfrm>
          <a:prstGeom prst="rect">
            <a:avLst/>
          </a:prstGeom>
        </p:spPr>
      </p:pic>
      <p:pic>
        <p:nvPicPr>
          <p:cNvPr id="24" name="Picture 23"/>
          <p:cNvPicPr>
            <a:picLocks noChangeAspect="1"/>
          </p:cNvPicPr>
          <p:nvPr/>
        </p:nvPicPr>
        <p:blipFill>
          <a:blip r:embed="rId17"/>
          <a:stretch>
            <a:fillRect/>
          </a:stretch>
        </p:blipFill>
        <p:spPr>
          <a:xfrm>
            <a:off x="9082327" y="5944637"/>
            <a:ext cx="643944" cy="631065"/>
          </a:xfrm>
          <a:prstGeom prst="rect">
            <a:avLst/>
          </a:prstGeom>
        </p:spPr>
      </p:pic>
      <p:pic>
        <p:nvPicPr>
          <p:cNvPr id="25" name="Picture 24"/>
          <p:cNvPicPr>
            <a:picLocks noChangeAspect="1"/>
          </p:cNvPicPr>
          <p:nvPr/>
        </p:nvPicPr>
        <p:blipFill>
          <a:blip r:embed="rId18"/>
          <a:stretch>
            <a:fillRect/>
          </a:stretch>
        </p:blipFill>
        <p:spPr>
          <a:xfrm>
            <a:off x="10820253" y="2638272"/>
            <a:ext cx="772732" cy="547352"/>
          </a:xfrm>
          <a:prstGeom prst="rect">
            <a:avLst/>
          </a:prstGeom>
        </p:spPr>
      </p:pic>
      <p:pic>
        <p:nvPicPr>
          <p:cNvPr id="26" name="Picture 25"/>
          <p:cNvPicPr>
            <a:picLocks noChangeAspect="1"/>
          </p:cNvPicPr>
          <p:nvPr/>
        </p:nvPicPr>
        <p:blipFill>
          <a:blip r:embed="rId19"/>
          <a:stretch>
            <a:fillRect/>
          </a:stretch>
        </p:blipFill>
        <p:spPr>
          <a:xfrm>
            <a:off x="10820253" y="4208609"/>
            <a:ext cx="772732" cy="714777"/>
          </a:xfrm>
          <a:prstGeom prst="rect">
            <a:avLst/>
          </a:prstGeom>
        </p:spPr>
      </p:pic>
      <p:pic>
        <p:nvPicPr>
          <p:cNvPr id="27" name="Picture 26"/>
          <p:cNvPicPr>
            <a:picLocks noChangeAspect="1"/>
          </p:cNvPicPr>
          <p:nvPr/>
        </p:nvPicPr>
        <p:blipFill>
          <a:blip r:embed="rId20"/>
          <a:stretch>
            <a:fillRect/>
          </a:stretch>
        </p:blipFill>
        <p:spPr>
          <a:xfrm>
            <a:off x="10846010" y="5848046"/>
            <a:ext cx="746975" cy="676141"/>
          </a:xfrm>
          <a:prstGeom prst="rect">
            <a:avLst/>
          </a:prstGeom>
        </p:spPr>
      </p:pic>
    </p:spTree>
    <p:extLst>
      <p:ext uri="{BB962C8B-B14F-4D97-AF65-F5344CB8AC3E}">
        <p14:creationId xmlns:p14="http://schemas.microsoft.com/office/powerpoint/2010/main" val="3194464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524016529"/>
              </p:ext>
            </p:extLst>
          </p:nvPr>
        </p:nvGraphicFramePr>
        <p:xfrm>
          <a:off x="1" y="-2627"/>
          <a:ext cx="3596640" cy="6859741"/>
        </p:xfrm>
        <a:graphic>
          <a:graphicData uri="http://schemas.openxmlformats.org/drawingml/2006/table">
            <a:tbl>
              <a:tblPr firstRow="1" bandRow="1">
                <a:tableStyleId>{5940675A-B579-460E-94D1-54222C63F5DA}</a:tableStyleId>
              </a:tblPr>
              <a:tblGrid>
                <a:gridCol w="329073">
                  <a:extLst>
                    <a:ext uri="{9D8B030D-6E8A-4147-A177-3AD203B41FA5}">
                      <a16:colId xmlns:a16="http://schemas.microsoft.com/office/drawing/2014/main" val="20000"/>
                    </a:ext>
                  </a:extLst>
                </a:gridCol>
                <a:gridCol w="3267567">
                  <a:extLst>
                    <a:ext uri="{9D8B030D-6E8A-4147-A177-3AD203B41FA5}">
                      <a16:colId xmlns:a16="http://schemas.microsoft.com/office/drawing/2014/main" val="20001"/>
                    </a:ext>
                  </a:extLst>
                </a:gridCol>
              </a:tblGrid>
              <a:tr h="232042">
                <a:tc gridSpan="2">
                  <a:txBody>
                    <a:bodyPr/>
                    <a:lstStyle/>
                    <a:p>
                      <a:pPr algn="ctr"/>
                      <a:r>
                        <a:rPr lang="en-US" sz="900" b="1">
                          <a:solidFill>
                            <a:schemeClr val="bg1"/>
                          </a:solidFill>
                          <a:latin typeface="Segoe UI" panose="020B0502040204020203" pitchFamily="34" charset="0"/>
                          <a:ea typeface="Times" charset="0"/>
                          <a:cs typeface="Segoe UI" panose="020B0502040204020203" pitchFamily="34" charset="0"/>
                        </a:rPr>
                        <a:t>PLOT</a:t>
                      </a:r>
                    </a:p>
                  </a:txBody>
                  <a:tcPr>
                    <a:solidFill>
                      <a:srgbClr val="D60093"/>
                    </a:solidFill>
                  </a:tcPr>
                </a:tc>
                <a:tc hMerge="1">
                  <a:txBody>
                    <a:bodyPr/>
                    <a:lstStyle/>
                    <a:p>
                      <a:endParaRPr lang="en-US" sz="1200">
                        <a:solidFill>
                          <a:schemeClr val="tx1"/>
                        </a:solidFill>
                      </a:endParaRPr>
                    </a:p>
                  </a:txBody>
                  <a:tcPr>
                    <a:solidFill>
                      <a:srgbClr val="FF00FF"/>
                    </a:solidFill>
                  </a:tcPr>
                </a:tc>
                <a:extLst>
                  <a:ext uri="{0D108BD9-81ED-4DB2-BD59-A6C34878D82A}">
                    <a16:rowId xmlns:a16="http://schemas.microsoft.com/office/drawing/2014/main" val="10000"/>
                  </a:ext>
                </a:extLst>
              </a:tr>
              <a:tr h="2020532">
                <a:tc>
                  <a:txBody>
                    <a:bodyPr/>
                    <a:lstStyle/>
                    <a:p>
                      <a:pPr algn="ctr"/>
                      <a:r>
                        <a:rPr lang="en-US" sz="1400" b="1">
                          <a:latin typeface="Segoe UI" panose="020B0502040204020203" pitchFamily="34" charset="0"/>
                          <a:ea typeface="Times" charset="0"/>
                          <a:cs typeface="Segoe UI" panose="020B0502040204020203" pitchFamily="34" charset="0"/>
                        </a:rPr>
                        <a:t>Act 1 </a:t>
                      </a:r>
                    </a:p>
                  </a:txBody>
                  <a:tcPr vert="vert270" anchor="ct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a:solidFill>
                            <a:schemeClr val="tx1"/>
                          </a:solidFill>
                          <a:effectLst/>
                          <a:latin typeface="Segoe UI" panose="020B0502040204020203" pitchFamily="34" charset="0"/>
                          <a:ea typeface="Times" charset="0"/>
                          <a:cs typeface="Segoe UI" panose="020B0502040204020203" pitchFamily="34" charset="0"/>
                        </a:rPr>
                        <a:t>The Birling family gather in their drawing room in Brumley for an evening meal.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a:solidFill>
                            <a:schemeClr val="tx1"/>
                          </a:solidFill>
                          <a:effectLst/>
                          <a:latin typeface="Segoe UI" panose="020B0502040204020203" pitchFamily="34" charset="0"/>
                          <a:ea typeface="Times" charset="0"/>
                          <a:cs typeface="Segoe UI" panose="020B0502040204020203" pitchFamily="34" charset="0"/>
                        </a:rPr>
                        <a:t>Gerald presents Sheila with a ring, and they all celebrate their engagement.</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a:solidFill>
                            <a:schemeClr val="tx1"/>
                          </a:solidFill>
                          <a:effectLst/>
                          <a:latin typeface="Segoe UI" panose="020B0502040204020203" pitchFamily="34" charset="0"/>
                          <a:ea typeface="Times" charset="0"/>
                          <a:cs typeface="Segoe UI" panose="020B0502040204020203" pitchFamily="34" charset="0"/>
                        </a:rPr>
                        <a:t>An Inspector arrives and announces that a girl has died in the infirmary.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a:solidFill>
                            <a:schemeClr val="tx1"/>
                          </a:solidFill>
                          <a:effectLst/>
                          <a:latin typeface="Segoe UI" panose="020B0502040204020203" pitchFamily="34" charset="0"/>
                          <a:ea typeface="Times" charset="0"/>
                          <a:cs typeface="Segoe UI" panose="020B0502040204020203" pitchFamily="34" charset="0"/>
                        </a:rPr>
                        <a:t>He reveals her name is Eva Smith, and questions Mr Birling.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a:solidFill>
                            <a:schemeClr val="tx1"/>
                          </a:solidFill>
                          <a:effectLst/>
                          <a:latin typeface="Segoe UI" panose="020B0502040204020203" pitchFamily="34" charset="0"/>
                          <a:ea typeface="Times" charset="0"/>
                          <a:cs typeface="Segoe UI" panose="020B0502040204020203" pitchFamily="34" charset="0"/>
                        </a:rPr>
                        <a:t>Mr Birling reveals that he sacked Eva Smith for striking and campaigning for higher wages.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a:solidFill>
                            <a:schemeClr val="tx1"/>
                          </a:solidFill>
                          <a:effectLst/>
                          <a:latin typeface="Segoe UI" panose="020B0502040204020203" pitchFamily="34" charset="0"/>
                          <a:ea typeface="Times" charset="0"/>
                          <a:cs typeface="Segoe UI" panose="020B0502040204020203" pitchFamily="34" charset="0"/>
                        </a:rPr>
                        <a:t>The Inspector then reveals that she changed her name to Daisy Renton and questions Sheila.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a:solidFill>
                            <a:schemeClr val="tx1"/>
                          </a:solidFill>
                          <a:effectLst/>
                          <a:latin typeface="Segoe UI" panose="020B0502040204020203" pitchFamily="34" charset="0"/>
                          <a:ea typeface="Times" charset="0"/>
                          <a:cs typeface="Segoe UI" panose="020B0502040204020203" pitchFamily="34" charset="0"/>
                        </a:rPr>
                        <a:t>Sheila reveals that she had Daisy sacked for laughing and looking better in a dress than she did.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a:solidFill>
                            <a:schemeClr val="tx1"/>
                          </a:solidFill>
                          <a:effectLst/>
                          <a:latin typeface="Segoe UI" panose="020B0502040204020203" pitchFamily="34" charset="0"/>
                          <a:ea typeface="Times" charset="0"/>
                          <a:cs typeface="Segoe UI" panose="020B0502040204020203" pitchFamily="34" charset="0"/>
                        </a:rPr>
                        <a:t>Sheila begins to become suspicious of  Gerald. </a:t>
                      </a:r>
                    </a:p>
                  </a:txBody>
                  <a:tcPr anchor="ctr"/>
                </a:tc>
                <a:extLst>
                  <a:ext uri="{0D108BD9-81ED-4DB2-BD59-A6C34878D82A}">
                    <a16:rowId xmlns:a16="http://schemas.microsoft.com/office/drawing/2014/main" val="10001"/>
                  </a:ext>
                </a:extLst>
              </a:tr>
              <a:tr h="1906414">
                <a:tc>
                  <a:txBody>
                    <a:bodyPr/>
                    <a:lstStyle/>
                    <a:p>
                      <a:pPr algn="ctr"/>
                      <a:r>
                        <a:rPr lang="en-US" sz="1400" b="1">
                          <a:latin typeface="Segoe UI" panose="020B0502040204020203" pitchFamily="34" charset="0"/>
                          <a:ea typeface="Times" charset="0"/>
                          <a:cs typeface="Segoe UI" panose="020B0502040204020203" pitchFamily="34" charset="0"/>
                        </a:rPr>
                        <a:t>Act 2</a:t>
                      </a:r>
                    </a:p>
                  </a:txBody>
                  <a:tcPr vert="vert270" anchor="ct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dirty="0">
                          <a:solidFill>
                            <a:schemeClr val="tx1"/>
                          </a:solidFill>
                          <a:effectLst/>
                          <a:latin typeface="Segoe UI" panose="020B0502040204020203" pitchFamily="34" charset="0"/>
                          <a:ea typeface="Times" charset="0"/>
                          <a:cs typeface="Segoe UI" panose="020B0502040204020203" pitchFamily="34" charset="0"/>
                        </a:rPr>
                        <a:t>Gerald confesses that he met Daisy in the Palace Bar in the Summer and she became his mistress.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dirty="0">
                          <a:solidFill>
                            <a:schemeClr val="tx1"/>
                          </a:solidFill>
                          <a:effectLst/>
                          <a:latin typeface="Segoe UI" panose="020B0502040204020203" pitchFamily="34" charset="0"/>
                          <a:ea typeface="Times" charset="0"/>
                          <a:cs typeface="Segoe UI" panose="020B0502040204020203" pitchFamily="34" charset="0"/>
                        </a:rPr>
                        <a:t>Sheila breaks off the engagement and Gerald leaves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dirty="0">
                          <a:solidFill>
                            <a:schemeClr val="tx1"/>
                          </a:solidFill>
                          <a:effectLst/>
                          <a:latin typeface="Segoe UI" panose="020B0502040204020203" pitchFamily="34" charset="0"/>
                          <a:ea typeface="Times" charset="0"/>
                          <a:cs typeface="Segoe UI" panose="020B0502040204020203" pitchFamily="34" charset="0"/>
                        </a:rPr>
                        <a:t>The Inspector begins to question Mrs Birling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dirty="0">
                          <a:solidFill>
                            <a:schemeClr val="tx1"/>
                          </a:solidFill>
                          <a:effectLst/>
                          <a:latin typeface="Segoe UI" panose="020B0502040204020203" pitchFamily="34" charset="0"/>
                          <a:ea typeface="Times" charset="0"/>
                          <a:cs typeface="Segoe UI" panose="020B0502040204020203" pitchFamily="34" charset="0"/>
                        </a:rPr>
                        <a:t>Mrs Birling reveals that she turned down a Mrs Birling (Daisy/Eva) for support even though she was pregnant</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dirty="0">
                          <a:solidFill>
                            <a:schemeClr val="tx1"/>
                          </a:solidFill>
                          <a:effectLst/>
                          <a:latin typeface="Segoe UI" panose="020B0502040204020203" pitchFamily="34" charset="0"/>
                          <a:ea typeface="Times" charset="0"/>
                          <a:cs typeface="Segoe UI" panose="020B0502040204020203" pitchFamily="34" charset="0"/>
                        </a:rPr>
                        <a:t>Mrs Birling refuses to accept any responsibility for her refusal.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dirty="0">
                          <a:solidFill>
                            <a:schemeClr val="tx1"/>
                          </a:solidFill>
                          <a:effectLst/>
                          <a:latin typeface="Segoe UI" panose="020B0502040204020203" pitchFamily="34" charset="0"/>
                          <a:ea typeface="Times" charset="0"/>
                          <a:cs typeface="Segoe UI" panose="020B0502040204020203" pitchFamily="34" charset="0"/>
                        </a:rPr>
                        <a:t>She states that the baby’s father should be responsible for her.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dirty="0">
                          <a:solidFill>
                            <a:schemeClr val="tx1"/>
                          </a:solidFill>
                          <a:effectLst/>
                          <a:latin typeface="Segoe UI" panose="020B0502040204020203" pitchFamily="34" charset="0"/>
                          <a:ea typeface="Times" charset="0"/>
                          <a:cs typeface="Segoe UI" panose="020B0502040204020203" pitchFamily="34" charset="0"/>
                        </a:rPr>
                        <a:t>Sheila and the audience work out that the father is Eric, but Mrs Birling is oblivious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dirty="0">
                          <a:solidFill>
                            <a:schemeClr val="tx1"/>
                          </a:solidFill>
                          <a:effectLst/>
                          <a:latin typeface="Segoe UI" panose="020B0502040204020203" pitchFamily="34" charset="0"/>
                          <a:ea typeface="Times" charset="0"/>
                          <a:cs typeface="Segoe UI" panose="020B0502040204020203" pitchFamily="34" charset="0"/>
                        </a:rPr>
                        <a:t>Eric enters.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800" i="0" kern="1200" dirty="0">
                        <a:solidFill>
                          <a:schemeClr val="tx1"/>
                        </a:solidFill>
                        <a:effectLst/>
                        <a:latin typeface="Segoe UI" panose="020B0502040204020203" pitchFamily="34" charset="0"/>
                        <a:ea typeface="Times" charset="0"/>
                        <a:cs typeface="Segoe UI" panose="020B0502040204020203" pitchFamily="34" charset="0"/>
                      </a:endParaRPr>
                    </a:p>
                  </a:txBody>
                  <a:tcPr anchor="ctr"/>
                </a:tc>
                <a:extLst>
                  <a:ext uri="{0D108BD9-81ED-4DB2-BD59-A6C34878D82A}">
                    <a16:rowId xmlns:a16="http://schemas.microsoft.com/office/drawing/2014/main" val="10002"/>
                  </a:ext>
                </a:extLst>
              </a:tr>
              <a:tr h="2700753">
                <a:tc>
                  <a:txBody>
                    <a:bodyPr/>
                    <a:lstStyle/>
                    <a:p>
                      <a:pPr algn="ctr"/>
                      <a:r>
                        <a:rPr lang="en-US" sz="1400" b="1">
                          <a:latin typeface="Segoe UI" panose="020B0502040204020203" pitchFamily="34" charset="0"/>
                          <a:ea typeface="Times" charset="0"/>
                          <a:cs typeface="Segoe UI" panose="020B0502040204020203" pitchFamily="34" charset="0"/>
                        </a:rPr>
                        <a:t>Act 3</a:t>
                      </a:r>
                    </a:p>
                  </a:txBody>
                  <a:tcPr vert="vert270" anchor="ct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800" i="0" kern="1200" dirty="0">
                        <a:solidFill>
                          <a:schemeClr val="tx1"/>
                        </a:solidFill>
                        <a:effectLst/>
                        <a:latin typeface="Segoe UI" panose="020B0502040204020203" pitchFamily="34" charset="0"/>
                        <a:ea typeface="Times" charset="0"/>
                        <a:cs typeface="Segoe UI" panose="020B0502040204020203"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dirty="0">
                          <a:solidFill>
                            <a:schemeClr val="tx1"/>
                          </a:solidFill>
                          <a:effectLst/>
                          <a:latin typeface="Segoe UI" panose="020B0502040204020203" pitchFamily="34" charset="0"/>
                          <a:ea typeface="Times" charset="0"/>
                          <a:cs typeface="Segoe UI" panose="020B0502040204020203" pitchFamily="34" charset="0"/>
                        </a:rPr>
                        <a:t>Eric realises everyone knows that he was the father of Eva’s child and describes meeting Eva in the Palace Bar when drunk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dirty="0">
                          <a:solidFill>
                            <a:schemeClr val="tx1"/>
                          </a:solidFill>
                          <a:effectLst/>
                          <a:latin typeface="Segoe UI" panose="020B0502040204020203" pitchFamily="34" charset="0"/>
                          <a:ea typeface="Times" charset="0"/>
                          <a:cs typeface="Segoe UI" panose="020B0502040204020203" pitchFamily="34" charset="0"/>
                        </a:rPr>
                        <a:t>He forces her to have sex with him and they developed a casual affair</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dirty="0">
                          <a:solidFill>
                            <a:schemeClr val="tx1"/>
                          </a:solidFill>
                          <a:effectLst/>
                          <a:latin typeface="Segoe UI" panose="020B0502040204020203" pitchFamily="34" charset="0"/>
                          <a:ea typeface="Times" charset="0"/>
                          <a:cs typeface="Segoe UI" panose="020B0502040204020203" pitchFamily="34" charset="0"/>
                        </a:rPr>
                        <a:t>She refuses to marry him and he steals from the firm to support her when she is pregnant. Eva refuses to take the money</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dirty="0">
                          <a:solidFill>
                            <a:schemeClr val="tx1"/>
                          </a:solidFill>
                          <a:effectLst/>
                          <a:latin typeface="Segoe UI" panose="020B0502040204020203" pitchFamily="34" charset="0"/>
                          <a:ea typeface="Times" charset="0"/>
                          <a:cs typeface="Segoe UI" panose="020B0502040204020203" pitchFamily="34" charset="0"/>
                        </a:rPr>
                        <a:t>Eric discovers his mother turned her down and blames her.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dirty="0">
                          <a:solidFill>
                            <a:schemeClr val="tx1"/>
                          </a:solidFill>
                          <a:effectLst/>
                          <a:latin typeface="Segoe UI" panose="020B0502040204020203" pitchFamily="34" charset="0"/>
                          <a:ea typeface="Times" charset="0"/>
                          <a:cs typeface="Segoe UI" panose="020B0502040204020203" pitchFamily="34" charset="0"/>
                        </a:rPr>
                        <a:t>Inspector delivers his final speech warning them that there are other ‘Eva Smiths’ and they need to change and leaves.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dirty="0">
                          <a:solidFill>
                            <a:schemeClr val="tx1"/>
                          </a:solidFill>
                          <a:effectLst/>
                          <a:latin typeface="Segoe UI" panose="020B0502040204020203" pitchFamily="34" charset="0"/>
                          <a:ea typeface="Times" charset="0"/>
                          <a:cs typeface="Segoe UI" panose="020B0502040204020203" pitchFamily="34" charset="0"/>
                        </a:rPr>
                        <a:t>Gerald returns and reveals that the police don’t have and Inspector Goole. He also phones the infirmary and discovers there is no dead girl.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dirty="0">
                          <a:solidFill>
                            <a:schemeClr val="tx1"/>
                          </a:solidFill>
                          <a:effectLst/>
                          <a:latin typeface="Segoe UI" panose="020B0502040204020203" pitchFamily="34" charset="0"/>
                          <a:ea typeface="Times" charset="0"/>
                          <a:cs typeface="Segoe UI" panose="020B0502040204020203" pitchFamily="34" charset="0"/>
                        </a:rPr>
                        <a:t>Mrs Birling, Mr Birling and Gerald are relieved and happy, but Sheila and Eric say they are still guilty.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i="0" kern="1200" dirty="0">
                          <a:solidFill>
                            <a:schemeClr val="tx1"/>
                          </a:solidFill>
                          <a:effectLst/>
                          <a:latin typeface="Segoe UI" panose="020B0502040204020203" pitchFamily="34" charset="0"/>
                          <a:ea typeface="Times" charset="0"/>
                          <a:cs typeface="Segoe UI" panose="020B0502040204020203" pitchFamily="34" charset="0"/>
                        </a:rPr>
                        <a:t>Phone rings – a girl has died and an inspector is on his way to question them.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800" i="0" kern="1200" dirty="0">
                        <a:solidFill>
                          <a:schemeClr val="tx1"/>
                        </a:solidFill>
                        <a:effectLst/>
                        <a:latin typeface="Segoe UI" panose="020B0502040204020203" pitchFamily="34" charset="0"/>
                        <a:ea typeface="Times" charset="0"/>
                        <a:cs typeface="Segoe UI" panose="020B0502040204020203" pitchFamily="34" charset="0"/>
                      </a:endParaRPr>
                    </a:p>
                  </a:txBody>
                  <a:tcPr anchor="ctr"/>
                </a:tc>
                <a:extLst>
                  <a:ext uri="{0D108BD9-81ED-4DB2-BD59-A6C34878D82A}">
                    <a16:rowId xmlns:a16="http://schemas.microsoft.com/office/drawing/2014/main" val="10003"/>
                  </a:ext>
                </a:extLst>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1959210352"/>
              </p:ext>
            </p:extLst>
          </p:nvPr>
        </p:nvGraphicFramePr>
        <p:xfrm>
          <a:off x="8312437" y="4"/>
          <a:ext cx="1475997" cy="6857996"/>
        </p:xfrm>
        <a:graphic>
          <a:graphicData uri="http://schemas.openxmlformats.org/drawingml/2006/table">
            <a:tbl>
              <a:tblPr firstRow="1" bandRow="1">
                <a:tableStyleId>{5940675A-B579-460E-94D1-54222C63F5DA}</a:tableStyleId>
              </a:tblPr>
              <a:tblGrid>
                <a:gridCol w="1475997">
                  <a:extLst>
                    <a:ext uri="{9D8B030D-6E8A-4147-A177-3AD203B41FA5}">
                      <a16:colId xmlns:a16="http://schemas.microsoft.com/office/drawing/2014/main" val="20000"/>
                    </a:ext>
                  </a:extLst>
                </a:gridCol>
              </a:tblGrid>
              <a:tr h="233546">
                <a:tc>
                  <a:txBody>
                    <a:bodyPr/>
                    <a:lstStyle/>
                    <a:p>
                      <a:pPr algn="ctr"/>
                      <a:r>
                        <a:rPr lang="en-US" sz="900" b="1" baseline="0">
                          <a:solidFill>
                            <a:schemeClr val="bg1"/>
                          </a:solidFill>
                          <a:latin typeface="Segoe UI" panose="020B0502040204020203" pitchFamily="34" charset="0"/>
                          <a:ea typeface="Times" charset="0"/>
                          <a:cs typeface="Segoe UI" panose="020B0502040204020203" pitchFamily="34" charset="0"/>
                        </a:rPr>
                        <a:t>KEY TERMS</a:t>
                      </a:r>
                      <a:endParaRPr lang="en-US" sz="900" b="1">
                        <a:solidFill>
                          <a:schemeClr val="bg1"/>
                        </a:solidFill>
                        <a:latin typeface="Segoe UI" panose="020B0502040204020203" pitchFamily="34" charset="0"/>
                        <a:ea typeface="Times" charset="0"/>
                        <a:cs typeface="Segoe UI" panose="020B0502040204020203" pitchFamily="34" charset="0"/>
                      </a:endParaRPr>
                    </a:p>
                  </a:txBody>
                  <a:tcPr>
                    <a:solidFill>
                      <a:srgbClr val="D60093"/>
                    </a:solidFill>
                  </a:tcPr>
                </a:tc>
                <a:extLst>
                  <a:ext uri="{0D108BD9-81ED-4DB2-BD59-A6C34878D82A}">
                    <a16:rowId xmlns:a16="http://schemas.microsoft.com/office/drawing/2014/main" val="10000"/>
                  </a:ext>
                </a:extLst>
              </a:tr>
              <a:tr h="217977">
                <a:tc>
                  <a:txBody>
                    <a:bodyPr/>
                    <a:lstStyle/>
                    <a:p>
                      <a:pPr algn="ctr"/>
                      <a:r>
                        <a:rPr lang="en-US" sz="800" b="1" i="0">
                          <a:latin typeface="Segoe UI" panose="020B0502040204020203" pitchFamily="34" charset="0"/>
                          <a:ea typeface="Times" charset="0"/>
                          <a:cs typeface="Segoe UI" panose="020B0502040204020203" pitchFamily="34" charset="0"/>
                        </a:rPr>
                        <a:t>Dramatic Irony</a:t>
                      </a:r>
                    </a:p>
                  </a:txBody>
                  <a:tcPr/>
                </a:tc>
                <a:extLst>
                  <a:ext uri="{0D108BD9-81ED-4DB2-BD59-A6C34878D82A}">
                    <a16:rowId xmlns:a16="http://schemas.microsoft.com/office/drawing/2014/main" val="10001"/>
                  </a:ext>
                </a:extLst>
              </a:tr>
              <a:tr h="217977">
                <a:tc>
                  <a:txBody>
                    <a:bodyPr/>
                    <a:lstStyle/>
                    <a:p>
                      <a:pPr algn="ctr"/>
                      <a:r>
                        <a:rPr lang="en-US" sz="800" b="1" i="0">
                          <a:latin typeface="Segoe UI" panose="020B0502040204020203" pitchFamily="34" charset="0"/>
                          <a:ea typeface="Times" charset="0"/>
                          <a:cs typeface="Segoe UI" panose="020B0502040204020203" pitchFamily="34" charset="0"/>
                        </a:rPr>
                        <a:t>Stage Directions</a:t>
                      </a:r>
                    </a:p>
                  </a:txBody>
                  <a:tcPr/>
                </a:tc>
                <a:extLst>
                  <a:ext uri="{0D108BD9-81ED-4DB2-BD59-A6C34878D82A}">
                    <a16:rowId xmlns:a16="http://schemas.microsoft.com/office/drawing/2014/main" val="10002"/>
                  </a:ext>
                </a:extLst>
              </a:tr>
              <a:tr h="217977">
                <a:tc>
                  <a:txBody>
                    <a:bodyPr/>
                    <a:lstStyle/>
                    <a:p>
                      <a:pPr algn="ctr"/>
                      <a:r>
                        <a:rPr lang="en-US" sz="800" b="1" i="0">
                          <a:latin typeface="Segoe UI" panose="020B0502040204020203" pitchFamily="34" charset="0"/>
                          <a:ea typeface="Times" charset="0"/>
                          <a:cs typeface="Segoe UI" panose="020B0502040204020203" pitchFamily="34" charset="0"/>
                        </a:rPr>
                        <a:t>Characterisation</a:t>
                      </a:r>
                    </a:p>
                  </a:txBody>
                  <a:tcPr/>
                </a:tc>
                <a:extLst>
                  <a:ext uri="{0D108BD9-81ED-4DB2-BD59-A6C34878D82A}">
                    <a16:rowId xmlns:a16="http://schemas.microsoft.com/office/drawing/2014/main" val="10003"/>
                  </a:ext>
                </a:extLst>
              </a:tr>
              <a:tr h="217977">
                <a:tc>
                  <a:txBody>
                    <a:bodyPr/>
                    <a:lstStyle/>
                    <a:p>
                      <a:pPr algn="ctr"/>
                      <a:r>
                        <a:rPr lang="en-US" sz="800" b="1" i="0">
                          <a:latin typeface="Segoe UI" panose="020B0502040204020203" pitchFamily="34" charset="0"/>
                          <a:ea typeface="Times" charset="0"/>
                          <a:cs typeface="Segoe UI" panose="020B0502040204020203" pitchFamily="34" charset="0"/>
                        </a:rPr>
                        <a:t>Setting</a:t>
                      </a:r>
                    </a:p>
                  </a:txBody>
                  <a:tcPr/>
                </a:tc>
                <a:extLst>
                  <a:ext uri="{0D108BD9-81ED-4DB2-BD59-A6C34878D82A}">
                    <a16:rowId xmlns:a16="http://schemas.microsoft.com/office/drawing/2014/main" val="10004"/>
                  </a:ext>
                </a:extLst>
              </a:tr>
              <a:tr h="217977">
                <a:tc>
                  <a:txBody>
                    <a:bodyPr/>
                    <a:lstStyle/>
                    <a:p>
                      <a:pPr algn="ctr"/>
                      <a:r>
                        <a:rPr lang="en-US" sz="800" b="1" i="0">
                          <a:latin typeface="Segoe UI" panose="020B0502040204020203" pitchFamily="34" charset="0"/>
                          <a:ea typeface="Times" charset="0"/>
                          <a:cs typeface="Segoe UI" panose="020B0502040204020203" pitchFamily="34" charset="0"/>
                        </a:rPr>
                        <a:t>Tension</a:t>
                      </a:r>
                    </a:p>
                  </a:txBody>
                  <a:tcPr/>
                </a:tc>
                <a:extLst>
                  <a:ext uri="{0D108BD9-81ED-4DB2-BD59-A6C34878D82A}">
                    <a16:rowId xmlns:a16="http://schemas.microsoft.com/office/drawing/2014/main" val="10005"/>
                  </a:ext>
                </a:extLst>
              </a:tr>
              <a:tr h="217977">
                <a:tc>
                  <a:txBody>
                    <a:bodyPr/>
                    <a:lstStyle/>
                    <a:p>
                      <a:pPr algn="ctr"/>
                      <a:r>
                        <a:rPr lang="en-US" sz="800" b="1" i="0">
                          <a:latin typeface="Segoe UI" panose="020B0502040204020203" pitchFamily="34" charset="0"/>
                          <a:ea typeface="Times" charset="0"/>
                          <a:cs typeface="Segoe UI" panose="020B0502040204020203" pitchFamily="34" charset="0"/>
                        </a:rPr>
                        <a:t>Antagonist </a:t>
                      </a:r>
                    </a:p>
                  </a:txBody>
                  <a:tcPr/>
                </a:tc>
                <a:extLst>
                  <a:ext uri="{0D108BD9-81ED-4DB2-BD59-A6C34878D82A}">
                    <a16:rowId xmlns:a16="http://schemas.microsoft.com/office/drawing/2014/main" val="10006"/>
                  </a:ext>
                </a:extLst>
              </a:tr>
              <a:tr h="217977">
                <a:tc>
                  <a:txBody>
                    <a:bodyPr/>
                    <a:lstStyle/>
                    <a:p>
                      <a:pPr algn="ctr"/>
                      <a:r>
                        <a:rPr lang="en-US" sz="800" b="1" i="0">
                          <a:latin typeface="Segoe UI" panose="020B0502040204020203" pitchFamily="34" charset="0"/>
                          <a:ea typeface="Times" charset="0"/>
                          <a:cs typeface="Segoe UI" panose="020B0502040204020203" pitchFamily="34" charset="0"/>
                        </a:rPr>
                        <a:t>Mouthpiece</a:t>
                      </a:r>
                    </a:p>
                  </a:txBody>
                  <a:tcPr/>
                </a:tc>
                <a:extLst>
                  <a:ext uri="{0D108BD9-81ED-4DB2-BD59-A6C34878D82A}">
                    <a16:rowId xmlns:a16="http://schemas.microsoft.com/office/drawing/2014/main" val="10007"/>
                  </a:ext>
                </a:extLst>
              </a:tr>
              <a:tr h="217977">
                <a:tc>
                  <a:txBody>
                    <a:bodyPr/>
                    <a:lstStyle/>
                    <a:p>
                      <a:pPr algn="ctr"/>
                      <a:r>
                        <a:rPr lang="en-US" sz="800" b="1" i="0">
                          <a:latin typeface="Segoe UI" panose="020B0502040204020203" pitchFamily="34" charset="0"/>
                          <a:ea typeface="Times" charset="0"/>
                          <a:cs typeface="Segoe UI" panose="020B0502040204020203" pitchFamily="34" charset="0"/>
                        </a:rPr>
                        <a:t>Cyclical structure</a:t>
                      </a:r>
                    </a:p>
                  </a:txBody>
                  <a:tcPr/>
                </a:tc>
                <a:extLst>
                  <a:ext uri="{0D108BD9-81ED-4DB2-BD59-A6C34878D82A}">
                    <a16:rowId xmlns:a16="http://schemas.microsoft.com/office/drawing/2014/main" val="10008"/>
                  </a:ext>
                </a:extLst>
              </a:tr>
              <a:tr h="217977">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800" b="1" i="0">
                          <a:latin typeface="Segoe UI" panose="020B0502040204020203" pitchFamily="34" charset="0"/>
                          <a:ea typeface="Times" charset="0"/>
                          <a:cs typeface="Segoe UI" panose="020B0502040204020203" pitchFamily="34" charset="0"/>
                        </a:rPr>
                        <a:t>Foreshadowing</a:t>
                      </a:r>
                    </a:p>
                  </a:txBody>
                  <a:tcPr/>
                </a:tc>
                <a:extLst>
                  <a:ext uri="{0D108BD9-81ED-4DB2-BD59-A6C34878D82A}">
                    <a16:rowId xmlns:a16="http://schemas.microsoft.com/office/drawing/2014/main" val="10009"/>
                  </a:ext>
                </a:extLst>
              </a:tr>
              <a:tr h="217977">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800" b="1" i="0">
                          <a:latin typeface="Segoe UI" panose="020B0502040204020203" pitchFamily="34" charset="0"/>
                          <a:ea typeface="Times" charset="0"/>
                          <a:cs typeface="Segoe UI" panose="020B0502040204020203" pitchFamily="34" charset="0"/>
                        </a:rPr>
                        <a:t>Fourth wall</a:t>
                      </a:r>
                    </a:p>
                  </a:txBody>
                  <a:tcPr/>
                </a:tc>
                <a:extLst>
                  <a:ext uri="{0D108BD9-81ED-4DB2-BD59-A6C34878D82A}">
                    <a16:rowId xmlns:a16="http://schemas.microsoft.com/office/drawing/2014/main" val="754825205"/>
                  </a:ext>
                </a:extLst>
              </a:tr>
              <a:tr h="233546">
                <a:tc>
                  <a:txBody>
                    <a:bodyPr/>
                    <a:lstStyle/>
                    <a:p>
                      <a:pPr algn="ctr"/>
                      <a:r>
                        <a:rPr lang="en-US" sz="900" b="1">
                          <a:solidFill>
                            <a:schemeClr val="bg1"/>
                          </a:solidFill>
                          <a:latin typeface="Segoe UI" panose="020B0502040204020203" pitchFamily="34" charset="0"/>
                          <a:cs typeface="Segoe UI" panose="020B0502040204020203" pitchFamily="34" charset="0"/>
                        </a:rPr>
                        <a:t>THEMES</a:t>
                      </a:r>
                    </a:p>
                  </a:txBody>
                  <a:tcPr>
                    <a:solidFill>
                      <a:srgbClr val="D60093"/>
                    </a:solidFill>
                  </a:tcPr>
                </a:tc>
                <a:extLst>
                  <a:ext uri="{0D108BD9-81ED-4DB2-BD59-A6C34878D82A}">
                    <a16:rowId xmlns:a16="http://schemas.microsoft.com/office/drawing/2014/main" val="10017"/>
                  </a:ext>
                </a:extLst>
              </a:tr>
              <a:tr h="233546">
                <a:tc>
                  <a:txBody>
                    <a:bodyPr/>
                    <a:lstStyle/>
                    <a:p>
                      <a:pPr algn="ctr"/>
                      <a:r>
                        <a:rPr lang="en-US" sz="900" b="1">
                          <a:latin typeface="Segoe UI" panose="020B0502040204020203" pitchFamily="34" charset="0"/>
                          <a:ea typeface="Times" charset="0"/>
                          <a:cs typeface="Segoe UI" panose="020B0502040204020203" pitchFamily="34" charset="0"/>
                        </a:rPr>
                        <a:t>Responsibility</a:t>
                      </a:r>
                    </a:p>
                  </a:txBody>
                  <a:tcPr>
                    <a:noFill/>
                  </a:tcPr>
                </a:tc>
                <a:extLst>
                  <a:ext uri="{0D108BD9-81ED-4DB2-BD59-A6C34878D82A}">
                    <a16:rowId xmlns:a16="http://schemas.microsoft.com/office/drawing/2014/main" val="2935326141"/>
                  </a:ext>
                </a:extLst>
              </a:tr>
              <a:tr h="233546">
                <a:tc>
                  <a:txBody>
                    <a:bodyPr/>
                    <a:lstStyle/>
                    <a:p>
                      <a:pPr algn="ctr"/>
                      <a:r>
                        <a:rPr lang="en-US" sz="900" b="1" dirty="0">
                          <a:latin typeface="Segoe UI" panose="020B0502040204020203" pitchFamily="34" charset="0"/>
                          <a:ea typeface="Times" charset="0"/>
                          <a:cs typeface="Segoe UI" panose="020B0502040204020203" pitchFamily="34" charset="0"/>
                        </a:rPr>
                        <a:t>Social class</a:t>
                      </a:r>
                    </a:p>
                  </a:txBody>
                  <a:tcPr>
                    <a:noFill/>
                  </a:tcPr>
                </a:tc>
                <a:extLst>
                  <a:ext uri="{0D108BD9-81ED-4DB2-BD59-A6C34878D82A}">
                    <a16:rowId xmlns:a16="http://schemas.microsoft.com/office/drawing/2014/main" val="213233922"/>
                  </a:ext>
                </a:extLst>
              </a:tr>
              <a:tr h="233546">
                <a:tc>
                  <a:txBody>
                    <a:bodyPr/>
                    <a:lstStyle/>
                    <a:p>
                      <a:pPr algn="ctr"/>
                      <a:r>
                        <a:rPr lang="en-US" sz="900" b="1" dirty="0">
                          <a:latin typeface="Segoe UI" panose="020B0502040204020203" pitchFamily="34" charset="0"/>
                          <a:ea typeface="Times" charset="0"/>
                          <a:cs typeface="Segoe UI" panose="020B0502040204020203" pitchFamily="34" charset="0"/>
                        </a:rPr>
                        <a:t>Gender</a:t>
                      </a:r>
                    </a:p>
                  </a:txBody>
                  <a:tcPr>
                    <a:noFill/>
                  </a:tcPr>
                </a:tc>
                <a:extLst>
                  <a:ext uri="{0D108BD9-81ED-4DB2-BD59-A6C34878D82A}">
                    <a16:rowId xmlns:a16="http://schemas.microsoft.com/office/drawing/2014/main" val="2575697185"/>
                  </a:ext>
                </a:extLst>
              </a:tr>
              <a:tr h="373674">
                <a:tc>
                  <a:txBody>
                    <a:bodyPr/>
                    <a:lstStyle/>
                    <a:p>
                      <a:pPr algn="ctr"/>
                      <a:r>
                        <a:rPr lang="en-US" sz="900" b="1">
                          <a:latin typeface="Segoe UI" panose="020B0502040204020203" pitchFamily="34" charset="0"/>
                          <a:ea typeface="Times" charset="0"/>
                          <a:cs typeface="Segoe UI" panose="020B0502040204020203" pitchFamily="34" charset="0"/>
                        </a:rPr>
                        <a:t>Appearance v Reality</a:t>
                      </a:r>
                    </a:p>
                  </a:txBody>
                  <a:tcPr>
                    <a:noFill/>
                  </a:tcPr>
                </a:tc>
                <a:extLst>
                  <a:ext uri="{0D108BD9-81ED-4DB2-BD59-A6C34878D82A}">
                    <a16:rowId xmlns:a16="http://schemas.microsoft.com/office/drawing/2014/main" val="3860767851"/>
                  </a:ext>
                </a:extLst>
              </a:tr>
              <a:tr h="233546">
                <a:tc>
                  <a:txBody>
                    <a:bodyPr/>
                    <a:lstStyle/>
                    <a:p>
                      <a:pPr algn="ctr"/>
                      <a:r>
                        <a:rPr lang="en-US" sz="900" b="1">
                          <a:latin typeface="Segoe UI" panose="020B0502040204020203" pitchFamily="34" charset="0"/>
                          <a:ea typeface="Times" charset="0"/>
                          <a:cs typeface="Segoe UI" panose="020B0502040204020203" pitchFamily="34" charset="0"/>
                        </a:rPr>
                        <a:t>Generations</a:t>
                      </a:r>
                    </a:p>
                  </a:txBody>
                  <a:tcPr>
                    <a:noFill/>
                  </a:tcPr>
                </a:tc>
                <a:extLst>
                  <a:ext uri="{0D108BD9-81ED-4DB2-BD59-A6C34878D82A}">
                    <a16:rowId xmlns:a16="http://schemas.microsoft.com/office/drawing/2014/main" val="3994488912"/>
                  </a:ext>
                </a:extLst>
              </a:tr>
              <a:tr h="233546">
                <a:tc>
                  <a:txBody>
                    <a:bodyPr/>
                    <a:lstStyle/>
                    <a:p>
                      <a:pPr algn="ctr"/>
                      <a:r>
                        <a:rPr lang="en-US" sz="900" b="1">
                          <a:solidFill>
                            <a:schemeClr val="bg1"/>
                          </a:solidFill>
                          <a:latin typeface="Segoe UI" panose="020B0502040204020203" pitchFamily="34" charset="0"/>
                          <a:ea typeface="Times" charset="0"/>
                          <a:cs typeface="Segoe UI" panose="020B0502040204020203" pitchFamily="34" charset="0"/>
                        </a:rPr>
                        <a:t>KEY VOCAB</a:t>
                      </a:r>
                    </a:p>
                  </a:txBody>
                  <a:tcPr>
                    <a:solidFill>
                      <a:srgbClr val="D60093"/>
                    </a:solidFill>
                  </a:tcPr>
                </a:tc>
                <a:extLst>
                  <a:ext uri="{0D108BD9-81ED-4DB2-BD59-A6C34878D82A}">
                    <a16:rowId xmlns:a16="http://schemas.microsoft.com/office/drawing/2014/main" val="2497845569"/>
                  </a:ext>
                </a:extLst>
              </a:tr>
              <a:tr h="266973">
                <a:tc>
                  <a:txBody>
                    <a:bodyPr/>
                    <a:lstStyle/>
                    <a:p>
                      <a:pPr algn="ctr"/>
                      <a:r>
                        <a:rPr lang="en-US" sz="900" b="1">
                          <a:latin typeface="Segoe UI" panose="020B0502040204020203" pitchFamily="34" charset="0"/>
                          <a:ea typeface="Times" charset="0"/>
                          <a:cs typeface="Segoe UI" panose="020B0502040204020203" pitchFamily="34" charset="0"/>
                        </a:rPr>
                        <a:t>Dynamic</a:t>
                      </a:r>
                    </a:p>
                  </a:txBody>
                  <a:tcPr>
                    <a:noFill/>
                  </a:tcPr>
                </a:tc>
                <a:extLst>
                  <a:ext uri="{0D108BD9-81ED-4DB2-BD59-A6C34878D82A}">
                    <a16:rowId xmlns:a16="http://schemas.microsoft.com/office/drawing/2014/main" val="3254164203"/>
                  </a:ext>
                </a:extLst>
              </a:tr>
              <a:tr h="266973">
                <a:tc>
                  <a:txBody>
                    <a:bodyPr/>
                    <a:lstStyle/>
                    <a:p>
                      <a:pPr algn="ctr"/>
                      <a:r>
                        <a:rPr lang="en-US" sz="900" b="1">
                          <a:latin typeface="Segoe UI" panose="020B0502040204020203" pitchFamily="34" charset="0"/>
                          <a:ea typeface="Times" charset="0"/>
                          <a:cs typeface="Segoe UI" panose="020B0502040204020203" pitchFamily="34" charset="0"/>
                        </a:rPr>
                        <a:t>Patriarchy</a:t>
                      </a:r>
                    </a:p>
                  </a:txBody>
                  <a:tcPr>
                    <a:noFill/>
                  </a:tcPr>
                </a:tc>
                <a:extLst>
                  <a:ext uri="{0D108BD9-81ED-4DB2-BD59-A6C34878D82A}">
                    <a16:rowId xmlns:a16="http://schemas.microsoft.com/office/drawing/2014/main" val="2875197258"/>
                  </a:ext>
                </a:extLst>
              </a:tr>
              <a:tr h="266973">
                <a:tc>
                  <a:txBody>
                    <a:bodyPr/>
                    <a:lstStyle/>
                    <a:p>
                      <a:pPr algn="ctr"/>
                      <a:r>
                        <a:rPr lang="en-US" sz="900" b="1">
                          <a:latin typeface="Segoe UI" panose="020B0502040204020203" pitchFamily="34" charset="0"/>
                          <a:ea typeface="Times" charset="0"/>
                          <a:cs typeface="Segoe UI" panose="020B0502040204020203" pitchFamily="34" charset="0"/>
                        </a:rPr>
                        <a:t>Oppressed</a:t>
                      </a:r>
                    </a:p>
                  </a:txBody>
                  <a:tcPr>
                    <a:noFill/>
                  </a:tcPr>
                </a:tc>
                <a:extLst>
                  <a:ext uri="{0D108BD9-81ED-4DB2-BD59-A6C34878D82A}">
                    <a16:rowId xmlns:a16="http://schemas.microsoft.com/office/drawing/2014/main" val="1583372524"/>
                  </a:ext>
                </a:extLst>
              </a:tr>
              <a:tr h="266973">
                <a:tc>
                  <a:txBody>
                    <a:bodyPr/>
                    <a:lstStyle/>
                    <a:p>
                      <a:pPr algn="ctr"/>
                      <a:r>
                        <a:rPr lang="en-US" sz="900" b="1">
                          <a:latin typeface="Segoe UI" panose="020B0502040204020203" pitchFamily="34" charset="0"/>
                          <a:ea typeface="Times" charset="0"/>
                          <a:cs typeface="Segoe UI" panose="020B0502040204020203" pitchFamily="34" charset="0"/>
                        </a:rPr>
                        <a:t>Hypocritical</a:t>
                      </a:r>
                    </a:p>
                  </a:txBody>
                  <a:tcPr>
                    <a:noFill/>
                  </a:tcPr>
                </a:tc>
                <a:extLst>
                  <a:ext uri="{0D108BD9-81ED-4DB2-BD59-A6C34878D82A}">
                    <a16:rowId xmlns:a16="http://schemas.microsoft.com/office/drawing/2014/main" val="2114563255"/>
                  </a:ext>
                </a:extLst>
              </a:tr>
              <a:tr h="266973">
                <a:tc>
                  <a:txBody>
                    <a:bodyPr/>
                    <a:lstStyle/>
                    <a:p>
                      <a:pPr algn="ctr"/>
                      <a:r>
                        <a:rPr lang="en-US" sz="900" b="1">
                          <a:latin typeface="Segoe UI" panose="020B0502040204020203" pitchFamily="34" charset="0"/>
                          <a:ea typeface="Times" charset="0"/>
                          <a:cs typeface="Segoe UI" panose="020B0502040204020203" pitchFamily="34" charset="0"/>
                        </a:rPr>
                        <a:t>Chauvinist</a:t>
                      </a:r>
                    </a:p>
                  </a:txBody>
                  <a:tcPr>
                    <a:noFill/>
                  </a:tcPr>
                </a:tc>
                <a:extLst>
                  <a:ext uri="{0D108BD9-81ED-4DB2-BD59-A6C34878D82A}">
                    <a16:rowId xmlns:a16="http://schemas.microsoft.com/office/drawing/2014/main" val="4127607205"/>
                  </a:ext>
                </a:extLst>
              </a:tr>
              <a:tr h="266973">
                <a:tc>
                  <a:txBody>
                    <a:bodyPr/>
                    <a:lstStyle/>
                    <a:p>
                      <a:pPr algn="ctr"/>
                      <a:r>
                        <a:rPr lang="en-US" sz="900" b="1">
                          <a:latin typeface="Segoe UI" panose="020B0502040204020203" pitchFamily="34" charset="0"/>
                          <a:ea typeface="Times" charset="0"/>
                          <a:cs typeface="Segoe UI" panose="020B0502040204020203" pitchFamily="34" charset="0"/>
                        </a:rPr>
                        <a:t>Prejudice</a:t>
                      </a:r>
                    </a:p>
                  </a:txBody>
                  <a:tcPr>
                    <a:noFill/>
                  </a:tcPr>
                </a:tc>
                <a:extLst>
                  <a:ext uri="{0D108BD9-81ED-4DB2-BD59-A6C34878D82A}">
                    <a16:rowId xmlns:a16="http://schemas.microsoft.com/office/drawing/2014/main" val="2863107647"/>
                  </a:ext>
                </a:extLst>
              </a:tr>
              <a:tr h="266973">
                <a:tc>
                  <a:txBody>
                    <a:bodyPr/>
                    <a:lstStyle/>
                    <a:p>
                      <a:pPr algn="ctr"/>
                      <a:r>
                        <a:rPr lang="en-US" sz="900" b="1">
                          <a:latin typeface="Segoe UI" panose="020B0502040204020203" pitchFamily="34" charset="0"/>
                          <a:ea typeface="Times" charset="0"/>
                          <a:cs typeface="Segoe UI" panose="020B0502040204020203" pitchFamily="34" charset="0"/>
                        </a:rPr>
                        <a:t>Scruple</a:t>
                      </a:r>
                    </a:p>
                  </a:txBody>
                  <a:tcPr>
                    <a:noFill/>
                  </a:tcPr>
                </a:tc>
                <a:extLst>
                  <a:ext uri="{0D108BD9-81ED-4DB2-BD59-A6C34878D82A}">
                    <a16:rowId xmlns:a16="http://schemas.microsoft.com/office/drawing/2014/main" val="3114119594"/>
                  </a:ext>
                </a:extLst>
              </a:tr>
              <a:tr h="266973">
                <a:tc>
                  <a:txBody>
                    <a:bodyPr/>
                    <a:lstStyle/>
                    <a:p>
                      <a:pPr algn="ctr"/>
                      <a:r>
                        <a:rPr lang="en-US" sz="900" b="1">
                          <a:latin typeface="Segoe UI" panose="020B0502040204020203" pitchFamily="34" charset="0"/>
                          <a:ea typeface="Times" charset="0"/>
                          <a:cs typeface="Segoe UI" panose="020B0502040204020203" pitchFamily="34" charset="0"/>
                        </a:rPr>
                        <a:t>Evasive</a:t>
                      </a:r>
                    </a:p>
                  </a:txBody>
                  <a:tcPr>
                    <a:noFill/>
                  </a:tcPr>
                </a:tc>
                <a:extLst>
                  <a:ext uri="{0D108BD9-81ED-4DB2-BD59-A6C34878D82A}">
                    <a16:rowId xmlns:a16="http://schemas.microsoft.com/office/drawing/2014/main" val="3588896817"/>
                  </a:ext>
                </a:extLst>
              </a:tr>
              <a:tr h="266973">
                <a:tc>
                  <a:txBody>
                    <a:bodyPr/>
                    <a:lstStyle/>
                    <a:p>
                      <a:pPr algn="ctr"/>
                      <a:r>
                        <a:rPr lang="en-US" sz="900" b="1">
                          <a:latin typeface="Segoe UI" panose="020B0502040204020203" pitchFamily="34" charset="0"/>
                          <a:ea typeface="Times" charset="0"/>
                          <a:cs typeface="Segoe UI" panose="020B0502040204020203" pitchFamily="34" charset="0"/>
                        </a:rPr>
                        <a:t>Naïve </a:t>
                      </a:r>
                    </a:p>
                  </a:txBody>
                  <a:tcPr>
                    <a:noFill/>
                  </a:tcPr>
                </a:tc>
                <a:extLst>
                  <a:ext uri="{0D108BD9-81ED-4DB2-BD59-A6C34878D82A}">
                    <a16:rowId xmlns:a16="http://schemas.microsoft.com/office/drawing/2014/main" val="781593841"/>
                  </a:ext>
                </a:extLst>
              </a:tr>
              <a:tr h="266973">
                <a:tc>
                  <a:txBody>
                    <a:bodyPr/>
                    <a:lstStyle/>
                    <a:p>
                      <a:pPr algn="ctr"/>
                      <a:r>
                        <a:rPr lang="en-US" sz="900" b="1" dirty="0">
                          <a:latin typeface="Segoe UI" panose="020B0502040204020203" pitchFamily="34" charset="0"/>
                          <a:ea typeface="Times" charset="0"/>
                          <a:cs typeface="Segoe UI" panose="020B0502040204020203" pitchFamily="34" charset="0"/>
                        </a:rPr>
                        <a:t>Ambiguous</a:t>
                      </a:r>
                    </a:p>
                  </a:txBody>
                  <a:tcPr>
                    <a:noFill/>
                  </a:tcPr>
                </a:tc>
                <a:extLst>
                  <a:ext uri="{0D108BD9-81ED-4DB2-BD59-A6C34878D82A}">
                    <a16:rowId xmlns:a16="http://schemas.microsoft.com/office/drawing/2014/main" val="2221246176"/>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2284224944"/>
              </p:ext>
            </p:extLst>
          </p:nvPr>
        </p:nvGraphicFramePr>
        <p:xfrm>
          <a:off x="3596642" y="3226047"/>
          <a:ext cx="4715794" cy="3631066"/>
        </p:xfrm>
        <a:graphic>
          <a:graphicData uri="http://schemas.openxmlformats.org/drawingml/2006/table">
            <a:tbl>
              <a:tblPr firstRow="1" bandRow="1">
                <a:tableStyleId>{5940675A-B579-460E-94D1-54222C63F5DA}</a:tableStyleId>
              </a:tblPr>
              <a:tblGrid>
                <a:gridCol w="955834">
                  <a:extLst>
                    <a:ext uri="{9D8B030D-6E8A-4147-A177-3AD203B41FA5}">
                      <a16:colId xmlns:a16="http://schemas.microsoft.com/office/drawing/2014/main" val="20000"/>
                    </a:ext>
                  </a:extLst>
                </a:gridCol>
                <a:gridCol w="3759960">
                  <a:extLst>
                    <a:ext uri="{9D8B030D-6E8A-4147-A177-3AD203B41FA5}">
                      <a16:colId xmlns:a16="http://schemas.microsoft.com/office/drawing/2014/main" val="2248372584"/>
                    </a:ext>
                  </a:extLst>
                </a:gridCol>
              </a:tblGrid>
              <a:tr h="246188">
                <a:tc gridSpan="2">
                  <a:txBody>
                    <a:bodyPr/>
                    <a:lstStyle/>
                    <a:p>
                      <a:pPr algn="ctr"/>
                      <a:r>
                        <a:rPr lang="en-US" sz="900" b="1" baseline="0" dirty="0">
                          <a:solidFill>
                            <a:schemeClr val="bg1"/>
                          </a:solidFill>
                          <a:latin typeface="Segoe UI" panose="020B0502040204020203" pitchFamily="34" charset="0"/>
                          <a:ea typeface="Times" charset="0"/>
                          <a:cs typeface="Segoe UI" panose="020B0502040204020203" pitchFamily="34" charset="0"/>
                        </a:rPr>
                        <a:t>CONTEXTS AND IDEAS</a:t>
                      </a:r>
                      <a:endParaRPr lang="en-US" sz="900" b="1" dirty="0">
                        <a:solidFill>
                          <a:schemeClr val="bg1"/>
                        </a:solidFill>
                        <a:latin typeface="Segoe UI" panose="020B0502040204020203" pitchFamily="34" charset="0"/>
                        <a:ea typeface="Times" charset="0"/>
                        <a:cs typeface="Segoe UI" panose="020B0502040204020203" pitchFamily="34" charset="0"/>
                      </a:endParaRPr>
                    </a:p>
                  </a:txBody>
                  <a:tcPr>
                    <a:solidFill>
                      <a:srgbClr val="D60093"/>
                    </a:solidFill>
                  </a:tcPr>
                </a:tc>
                <a:tc hMerge="1">
                  <a:txBody>
                    <a:bodyPr/>
                    <a:lstStyle/>
                    <a:p>
                      <a:endParaRPr lang="en-GB"/>
                    </a:p>
                  </a:txBody>
                  <a:tcPr/>
                </a:tc>
                <a:extLst>
                  <a:ext uri="{0D108BD9-81ED-4DB2-BD59-A6C34878D82A}">
                    <a16:rowId xmlns:a16="http://schemas.microsoft.com/office/drawing/2014/main" val="10000"/>
                  </a:ext>
                </a:extLst>
              </a:tr>
              <a:tr h="443137">
                <a:tc>
                  <a:txBody>
                    <a:bodyPr/>
                    <a:lstStyle/>
                    <a:p>
                      <a:pPr algn="ctr"/>
                      <a:r>
                        <a:rPr lang="en-US" sz="800" b="1" i="0" dirty="0">
                          <a:latin typeface="Segoe UI" panose="020B0502040204020203" pitchFamily="34" charset="0"/>
                          <a:ea typeface="Times" charset="0"/>
                          <a:cs typeface="Segoe UI" panose="020B0502040204020203" pitchFamily="34" charset="0"/>
                        </a:rPr>
                        <a:t>World Wars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700" i="0">
                          <a:latin typeface="Segoe UI" panose="020B0502040204020203" pitchFamily="34" charset="0"/>
                          <a:ea typeface="Times" charset="0"/>
                          <a:cs typeface="Segoe UI" panose="020B0502040204020203" pitchFamily="34" charset="0"/>
                        </a:rPr>
                        <a:t>The play is written at the end of WW2, but set before WW1. Many people wanted changed by 1945 – they had suffered two generations of loss. In addition, gender roles had changed. </a:t>
                      </a:r>
                    </a:p>
                  </a:txBody>
                  <a:tcPr/>
                </a:tc>
                <a:extLst>
                  <a:ext uri="{0D108BD9-81ED-4DB2-BD59-A6C34878D82A}">
                    <a16:rowId xmlns:a16="http://schemas.microsoft.com/office/drawing/2014/main" val="10001"/>
                  </a:ext>
                </a:extLst>
              </a:tr>
              <a:tr h="672913">
                <a:tc>
                  <a:txBody>
                    <a:bodyPr/>
                    <a:lstStyle/>
                    <a:p>
                      <a:pPr algn="ctr"/>
                      <a:r>
                        <a:rPr lang="en-US" sz="800" b="1" i="0">
                          <a:latin typeface="Segoe UI" panose="020B0502040204020203" pitchFamily="34" charset="0"/>
                          <a:ea typeface="Times" charset="0"/>
                          <a:cs typeface="Segoe UI" panose="020B0502040204020203" pitchFamily="34" charset="0"/>
                        </a:rPr>
                        <a:t>Edwardian England</a:t>
                      </a:r>
                    </a:p>
                  </a:txBody>
                  <a:tcPr/>
                </a:tc>
                <a:tc>
                  <a:txBody>
                    <a:bodyPr/>
                    <a:lstStyle/>
                    <a:p>
                      <a:pPr algn="l"/>
                      <a:r>
                        <a:rPr lang="en-US" sz="700" i="0">
                          <a:latin typeface="Segoe UI" panose="020B0502040204020203" pitchFamily="34" charset="0"/>
                          <a:ea typeface="Times" charset="0"/>
                          <a:cs typeface="Segoe UI" panose="020B0502040204020203" pitchFamily="34" charset="0"/>
                        </a:rPr>
                        <a:t>Although strictly speaking 1912 is not Edwardian, the period before WW1 is referred to that way. It was a time of strict social structures – both in classes (upper, working) and in gender roles. There was little state support (the first Welfare Act had only be passed the previous year very controversially). </a:t>
                      </a:r>
                    </a:p>
                  </a:txBody>
                  <a:tcPr/>
                </a:tc>
                <a:extLst>
                  <a:ext uri="{0D108BD9-81ED-4DB2-BD59-A6C34878D82A}">
                    <a16:rowId xmlns:a16="http://schemas.microsoft.com/office/drawing/2014/main" val="10002"/>
                  </a:ext>
                </a:extLst>
              </a:tr>
              <a:tr h="558025">
                <a:tc>
                  <a:txBody>
                    <a:bodyPr/>
                    <a:lstStyle/>
                    <a:p>
                      <a:pPr algn="ctr"/>
                      <a:r>
                        <a:rPr lang="en-US" sz="800" b="1" i="0">
                          <a:latin typeface="Segoe UI" panose="020B0502040204020203" pitchFamily="34" charset="0"/>
                          <a:ea typeface="Times" charset="0"/>
                          <a:cs typeface="Segoe UI" panose="020B0502040204020203" pitchFamily="34" charset="0"/>
                        </a:rPr>
                        <a:t>Women</a:t>
                      </a:r>
                    </a:p>
                  </a:txBody>
                  <a:tcPr/>
                </a:tc>
                <a:tc>
                  <a:txBody>
                    <a:bodyPr/>
                    <a:lstStyle/>
                    <a:p>
                      <a:pPr algn="l"/>
                      <a:r>
                        <a:rPr lang="en-US" sz="700" i="0">
                          <a:latin typeface="Segoe UI" panose="020B0502040204020203" pitchFamily="34" charset="0"/>
                          <a:ea typeface="Times" charset="0"/>
                          <a:cs typeface="Segoe UI" panose="020B0502040204020203" pitchFamily="34" charset="0"/>
                        </a:rPr>
                        <a:t>In the Edwardian era, women had very limited rights and opportunities. By the time the play was written in 1944, some women were now able to vote (suffragette movement), and many young women had experienced greater freedom during WW2. </a:t>
                      </a:r>
                    </a:p>
                  </a:txBody>
                  <a:tcPr/>
                </a:tc>
                <a:extLst>
                  <a:ext uri="{0D108BD9-81ED-4DB2-BD59-A6C34878D82A}">
                    <a16:rowId xmlns:a16="http://schemas.microsoft.com/office/drawing/2014/main" val="10003"/>
                  </a:ext>
                </a:extLst>
              </a:tr>
              <a:tr h="558025">
                <a:tc>
                  <a:txBody>
                    <a:bodyPr/>
                    <a:lstStyle/>
                    <a:p>
                      <a:pPr algn="ctr"/>
                      <a:r>
                        <a:rPr lang="en-US" sz="800" b="1" i="0">
                          <a:latin typeface="Segoe UI" panose="020B0502040204020203" pitchFamily="34" charset="0"/>
                          <a:ea typeface="Times" charset="0"/>
                          <a:cs typeface="Segoe UI" panose="020B0502040204020203" pitchFamily="34" charset="0"/>
                        </a:rPr>
                        <a:t>Morality Plays</a:t>
                      </a:r>
                    </a:p>
                  </a:txBody>
                  <a:tcPr/>
                </a:tc>
                <a:tc>
                  <a:txBody>
                    <a:bodyPr/>
                    <a:lstStyle/>
                    <a:p>
                      <a:pPr algn="l"/>
                      <a:r>
                        <a:rPr lang="en-US" sz="700" i="0">
                          <a:latin typeface="Segoe UI" panose="020B0502040204020203" pitchFamily="34" charset="0"/>
                          <a:ea typeface="Times" charset="0"/>
                          <a:cs typeface="Segoe UI" panose="020B0502040204020203" pitchFamily="34" charset="0"/>
                        </a:rPr>
                        <a:t>These were popular in the Middle Ages to teach the audience lessons based on the deadly sins. Characters who did not change were punished, but those who redeemed themselves could be saved. It focused on moving people from ignorance to enlightenment. </a:t>
                      </a:r>
                    </a:p>
                  </a:txBody>
                  <a:tcPr/>
                </a:tc>
                <a:extLst>
                  <a:ext uri="{0D108BD9-81ED-4DB2-BD59-A6C34878D82A}">
                    <a16:rowId xmlns:a16="http://schemas.microsoft.com/office/drawing/2014/main" val="2148135330"/>
                  </a:ext>
                </a:extLst>
              </a:tr>
              <a:tr h="594753">
                <a:tc>
                  <a:txBody>
                    <a:bodyPr/>
                    <a:lstStyle/>
                    <a:p>
                      <a:pPr algn="ctr"/>
                      <a:r>
                        <a:rPr lang="en-US" sz="800" b="1" i="0">
                          <a:latin typeface="Segoe UI" panose="020B0502040204020203" pitchFamily="34" charset="0"/>
                          <a:ea typeface="Times" charset="0"/>
                          <a:cs typeface="Segoe UI" panose="020B0502040204020203" pitchFamily="34" charset="0"/>
                        </a:rPr>
                        <a:t>Socialism v Capitalism</a:t>
                      </a:r>
                    </a:p>
                  </a:txBody>
                  <a:tcPr/>
                </a:tc>
                <a:tc>
                  <a:txBody>
                    <a:bodyPr/>
                    <a:lstStyle/>
                    <a:p>
                      <a:pPr algn="l"/>
                      <a:r>
                        <a:rPr lang="en-US" sz="700" i="0">
                          <a:latin typeface="Segoe UI" panose="020B0502040204020203" pitchFamily="34" charset="0"/>
                          <a:ea typeface="Times" charset="0"/>
                          <a:cs typeface="Segoe UI" panose="020B0502040204020203" pitchFamily="34" charset="0"/>
                        </a:rPr>
                        <a:t>Priestley was a socialist himself, and argued that the state should be helping the many. It was a time of contention as the growth of the communist in Easter Europe was viewed with increasing suspicion by the capitalist west. </a:t>
                      </a:r>
                    </a:p>
                  </a:txBody>
                  <a:tcPr/>
                </a:tc>
                <a:extLst>
                  <a:ext uri="{0D108BD9-81ED-4DB2-BD59-A6C34878D82A}">
                    <a16:rowId xmlns:a16="http://schemas.microsoft.com/office/drawing/2014/main" val="1751353456"/>
                  </a:ext>
                </a:extLst>
              </a:tr>
              <a:tr h="558025">
                <a:tc>
                  <a:txBody>
                    <a:bodyPr/>
                    <a:lstStyle/>
                    <a:p>
                      <a:pPr algn="ctr"/>
                      <a:r>
                        <a:rPr lang="en-US" sz="800" b="1" i="0">
                          <a:latin typeface="Segoe UI" panose="020B0502040204020203" pitchFamily="34" charset="0"/>
                          <a:ea typeface="Times" charset="0"/>
                          <a:cs typeface="Segoe UI" panose="020B0502040204020203" pitchFamily="34" charset="0"/>
                        </a:rPr>
                        <a:t>Titanic</a:t>
                      </a:r>
                    </a:p>
                  </a:txBody>
                  <a:tcPr/>
                </a:tc>
                <a:tc>
                  <a:txBody>
                    <a:bodyPr/>
                    <a:lstStyle/>
                    <a:p>
                      <a:pPr algn="l"/>
                      <a:r>
                        <a:rPr lang="en-US" sz="700" i="0" dirty="0">
                          <a:latin typeface="Segoe UI" panose="020B0502040204020203" pitchFamily="34" charset="0"/>
                          <a:ea typeface="Times" charset="0"/>
                          <a:cs typeface="Segoe UI" panose="020B0502040204020203" pitchFamily="34" charset="0"/>
                        </a:rPr>
                        <a:t>The Titanic represented the excesses of the Edwardian Era. It also represented the gap between the classes. Mr Birling’s belief in it is an example of dramatic irony and ensures that the audience know his views of the world should not be trusted. </a:t>
                      </a:r>
                    </a:p>
                  </a:txBody>
                  <a:tcPr/>
                </a:tc>
                <a:extLst>
                  <a:ext uri="{0D108BD9-81ED-4DB2-BD59-A6C34878D82A}">
                    <a16:rowId xmlns:a16="http://schemas.microsoft.com/office/drawing/2014/main" val="992053690"/>
                  </a:ext>
                </a:extLst>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3965544055"/>
              </p:ext>
            </p:extLst>
          </p:nvPr>
        </p:nvGraphicFramePr>
        <p:xfrm>
          <a:off x="9788435" y="230"/>
          <a:ext cx="2403566" cy="6857770"/>
        </p:xfrm>
        <a:graphic>
          <a:graphicData uri="http://schemas.openxmlformats.org/drawingml/2006/table">
            <a:tbl>
              <a:tblPr firstRow="1" bandRow="1">
                <a:tableStyleId>{5940675A-B579-460E-94D1-54222C63F5DA}</a:tableStyleId>
              </a:tblPr>
              <a:tblGrid>
                <a:gridCol w="1944731">
                  <a:extLst>
                    <a:ext uri="{9D8B030D-6E8A-4147-A177-3AD203B41FA5}">
                      <a16:colId xmlns:a16="http://schemas.microsoft.com/office/drawing/2014/main" val="20000"/>
                    </a:ext>
                  </a:extLst>
                </a:gridCol>
                <a:gridCol w="458835">
                  <a:extLst>
                    <a:ext uri="{9D8B030D-6E8A-4147-A177-3AD203B41FA5}">
                      <a16:colId xmlns:a16="http://schemas.microsoft.com/office/drawing/2014/main" val="20001"/>
                    </a:ext>
                  </a:extLst>
                </a:gridCol>
              </a:tblGrid>
              <a:tr h="229876">
                <a:tc gridSpan="2">
                  <a:txBody>
                    <a:bodyPr/>
                    <a:lstStyle/>
                    <a:p>
                      <a:pPr algn="ctr"/>
                      <a:r>
                        <a:rPr lang="en-US" sz="900" b="1">
                          <a:solidFill>
                            <a:schemeClr val="bg1"/>
                          </a:solidFill>
                          <a:latin typeface="Segoe UI" panose="020B0502040204020203" pitchFamily="34" charset="0"/>
                          <a:ea typeface="Times" charset="0"/>
                          <a:cs typeface="Segoe UI" panose="020B0502040204020203" pitchFamily="34" charset="0"/>
                        </a:rPr>
                        <a:t>KEY</a:t>
                      </a:r>
                      <a:r>
                        <a:rPr lang="en-US" sz="900" b="1" baseline="0">
                          <a:solidFill>
                            <a:schemeClr val="tx1"/>
                          </a:solidFill>
                          <a:latin typeface="Segoe UI" panose="020B0502040204020203" pitchFamily="34" charset="0"/>
                          <a:ea typeface="Times" charset="0"/>
                          <a:cs typeface="Segoe UI" panose="020B0502040204020203" pitchFamily="34" charset="0"/>
                        </a:rPr>
                        <a:t> </a:t>
                      </a:r>
                      <a:r>
                        <a:rPr lang="en-US" sz="900" b="1" baseline="0">
                          <a:solidFill>
                            <a:schemeClr val="bg1"/>
                          </a:solidFill>
                          <a:latin typeface="Segoe UI" panose="020B0502040204020203" pitchFamily="34" charset="0"/>
                          <a:ea typeface="Times" charset="0"/>
                          <a:cs typeface="Segoe UI" panose="020B0502040204020203" pitchFamily="34" charset="0"/>
                        </a:rPr>
                        <a:t>QUOTATIONS</a:t>
                      </a:r>
                      <a:endParaRPr lang="en-US" sz="900" b="1">
                        <a:solidFill>
                          <a:schemeClr val="bg1"/>
                        </a:solidFill>
                        <a:latin typeface="Segoe UI" panose="020B0502040204020203" pitchFamily="34" charset="0"/>
                        <a:ea typeface="Times" charset="0"/>
                        <a:cs typeface="Segoe UI" panose="020B0502040204020203" pitchFamily="34" charset="0"/>
                      </a:endParaRPr>
                    </a:p>
                  </a:txBody>
                  <a:tcPr>
                    <a:solidFill>
                      <a:srgbClr val="D60093"/>
                    </a:solidFill>
                  </a:tcPr>
                </a:tc>
                <a:tc hMerge="1">
                  <a:txBody>
                    <a:bodyPr/>
                    <a:lstStyle/>
                    <a:p>
                      <a:pPr lvl="0" algn="just"/>
                      <a:endParaRPr lang="en-US" sz="2000"/>
                    </a:p>
                  </a:txBody>
                  <a:tcPr>
                    <a:solidFill>
                      <a:srgbClr val="FF00FF"/>
                    </a:solidFill>
                  </a:tcPr>
                </a:tc>
                <a:extLst>
                  <a:ext uri="{0D108BD9-81ED-4DB2-BD59-A6C34878D82A}">
                    <a16:rowId xmlns:a16="http://schemas.microsoft.com/office/drawing/2014/main" val="10000"/>
                  </a:ext>
                </a:extLst>
              </a:tr>
              <a:tr h="436765">
                <a:tc>
                  <a:txBody>
                    <a:bodyPr/>
                    <a:lstStyle/>
                    <a:p>
                      <a:pPr algn="ctr"/>
                      <a:r>
                        <a:rPr lang="en-US" sz="750" b="0" i="1">
                          <a:latin typeface="Segoe UI" panose="020B0502040204020203" pitchFamily="34" charset="0"/>
                          <a:ea typeface="Times" charset="0"/>
                          <a:cs typeface="Segoe UI" panose="020B0502040204020203" pitchFamily="34" charset="0"/>
                        </a:rPr>
                        <a:t>“clothes mean something different to women… a token of their self respect”</a:t>
                      </a:r>
                    </a:p>
                  </a:txBody>
                  <a:tcPr anchor="ctr"/>
                </a:tc>
                <a:tc rowSpan="14">
                  <a:txBody>
                    <a:bodyPr/>
                    <a:lstStyle/>
                    <a:p>
                      <a:pPr lvl="0" algn="ctr"/>
                      <a:r>
                        <a:rPr lang="en-US" sz="2000" b="1" i="0">
                          <a:solidFill>
                            <a:schemeClr val="bg1"/>
                          </a:solidFill>
                          <a:latin typeface="Segoe Print" panose="02000600000000000000" pitchFamily="2" charset="0"/>
                          <a:ea typeface="Times" charset="0"/>
                          <a:cs typeface="Segoe UI" panose="020B0502040204020203" pitchFamily="34" charset="0"/>
                        </a:rPr>
                        <a:t>Priestley’s “An Inspector Calls”</a:t>
                      </a:r>
                    </a:p>
                  </a:txBody>
                  <a:tcPr vert="vert" anchor="ctr">
                    <a:solidFill>
                      <a:srgbClr val="D60093"/>
                    </a:solidFill>
                  </a:tcPr>
                </a:tc>
                <a:extLst>
                  <a:ext uri="{0D108BD9-81ED-4DB2-BD59-A6C34878D82A}">
                    <a16:rowId xmlns:a16="http://schemas.microsoft.com/office/drawing/2014/main" val="10001"/>
                  </a:ext>
                </a:extLst>
              </a:tr>
              <a:tr h="531576">
                <a:tc>
                  <a:txBody>
                    <a:bodyPr/>
                    <a:lstStyle/>
                    <a:p>
                      <a:pPr algn="ctr"/>
                      <a:r>
                        <a:rPr lang="en-US" sz="750" b="0" i="1">
                          <a:latin typeface="Segoe UI" panose="020B0502040204020203" pitchFamily="34" charset="0"/>
                          <a:ea typeface="Times" charset="0"/>
                          <a:cs typeface="Segoe UI" panose="020B0502040204020203" pitchFamily="34" charset="0"/>
                        </a:rPr>
                        <a:t>“If you don’t come down hard on these people they’d soon be asking for the earth.”</a:t>
                      </a:r>
                    </a:p>
                  </a:txBody>
                  <a:tcPr anchor="ctr"/>
                </a:tc>
                <a:tc vMerge="1">
                  <a:txBody>
                    <a:bodyPr/>
                    <a:lstStyle/>
                    <a:p>
                      <a:endParaRPr lang="en-US" sz="750" b="1" i="0"/>
                    </a:p>
                  </a:txBody>
                  <a:tcPr/>
                </a:tc>
                <a:extLst>
                  <a:ext uri="{0D108BD9-81ED-4DB2-BD59-A6C34878D82A}">
                    <a16:rowId xmlns:a16="http://schemas.microsoft.com/office/drawing/2014/main" val="10002"/>
                  </a:ext>
                </a:extLst>
              </a:tr>
              <a:tr h="321827">
                <a:tc>
                  <a:txBody>
                    <a:bodyPr/>
                    <a:lstStyle/>
                    <a:p>
                      <a:pPr algn="ctr"/>
                      <a:r>
                        <a:rPr lang="en-US" sz="750" b="0" i="1">
                          <a:latin typeface="Segoe UI" panose="020B0502040204020203" pitchFamily="34" charset="0"/>
                          <a:ea typeface="Times" charset="0"/>
                          <a:cs typeface="Segoe UI" panose="020B0502040204020203" pitchFamily="34" charset="0"/>
                        </a:rPr>
                        <a:t>“It was simply a piece of gross impertinence.”</a:t>
                      </a:r>
                    </a:p>
                  </a:txBody>
                  <a:tcPr anchor="ctr"/>
                </a:tc>
                <a:tc vMerge="1">
                  <a:txBody>
                    <a:bodyPr/>
                    <a:lstStyle/>
                    <a:p>
                      <a:endParaRPr lang="en-US" sz="750" b="0" i="0"/>
                    </a:p>
                  </a:txBody>
                  <a:tcPr/>
                </a:tc>
                <a:extLst>
                  <a:ext uri="{0D108BD9-81ED-4DB2-BD59-A6C34878D82A}">
                    <a16:rowId xmlns:a16="http://schemas.microsoft.com/office/drawing/2014/main" val="10003"/>
                  </a:ext>
                </a:extLst>
              </a:tr>
              <a:tr h="321827">
                <a:tc>
                  <a:txBody>
                    <a:bodyPr/>
                    <a:lstStyle/>
                    <a:p>
                      <a:pPr algn="ctr"/>
                      <a:r>
                        <a:rPr lang="en-GB" sz="750" b="0" i="1">
                          <a:effectLst/>
                          <a:latin typeface="Segoe UI" panose="020B0502040204020203" pitchFamily="34" charset="0"/>
                          <a:ea typeface="Times" charset="0"/>
                          <a:cs typeface="Segoe UI" panose="020B0502040204020203" pitchFamily="34" charset="0"/>
                        </a:rPr>
                        <a:t>“but these girls aren’t cheap labour, they’re </a:t>
                      </a:r>
                      <a:r>
                        <a:rPr lang="en-GB" sz="750" b="0" i="1" u="sng">
                          <a:effectLst/>
                          <a:latin typeface="Segoe UI" panose="020B0502040204020203" pitchFamily="34" charset="0"/>
                          <a:ea typeface="Times" charset="0"/>
                          <a:cs typeface="Segoe UI" panose="020B0502040204020203" pitchFamily="34" charset="0"/>
                        </a:rPr>
                        <a:t>people</a:t>
                      </a:r>
                      <a:r>
                        <a:rPr lang="en-GB" sz="750" b="0" i="1">
                          <a:effectLst/>
                          <a:latin typeface="Segoe UI" panose="020B0502040204020203" pitchFamily="34" charset="0"/>
                          <a:ea typeface="Times" charset="0"/>
                          <a:cs typeface="Segoe UI" panose="020B0502040204020203" pitchFamily="34" charset="0"/>
                        </a:rPr>
                        <a:t>.”</a:t>
                      </a:r>
                    </a:p>
                  </a:txBody>
                  <a:tcPr anchor="ctr"/>
                </a:tc>
                <a:tc vMerge="1">
                  <a:txBody>
                    <a:bodyPr/>
                    <a:lstStyle/>
                    <a:p>
                      <a:endParaRPr lang="en-US" sz="750" b="1" i="1"/>
                    </a:p>
                  </a:txBody>
                  <a:tcPr/>
                </a:tc>
                <a:extLst>
                  <a:ext uri="{0D108BD9-81ED-4DB2-BD59-A6C34878D82A}">
                    <a16:rowId xmlns:a16="http://schemas.microsoft.com/office/drawing/2014/main" val="10004"/>
                  </a:ext>
                </a:extLst>
              </a:tr>
              <a:tr h="206889">
                <a:tc>
                  <a:txBody>
                    <a:bodyPr/>
                    <a:lstStyle/>
                    <a:p>
                      <a:pPr algn="ctr"/>
                      <a:r>
                        <a:rPr lang="en-GB" sz="750" b="0" i="1">
                          <a:effectLst/>
                          <a:latin typeface="Segoe UI" panose="020B0502040204020203" pitchFamily="34" charset="0"/>
                          <a:ea typeface="Times" charset="0"/>
                          <a:cs typeface="Segoe UI" panose="020B0502040204020203" pitchFamily="34" charset="0"/>
                        </a:rPr>
                        <a:t>“fairy prince”</a:t>
                      </a:r>
                    </a:p>
                  </a:txBody>
                  <a:tcPr anchor="ctr"/>
                </a:tc>
                <a:tc vMerge="1">
                  <a:txBody>
                    <a:bodyPr/>
                    <a:lstStyle/>
                    <a:p>
                      <a:endParaRPr lang="en-US" sz="750" b="1" i="1"/>
                    </a:p>
                  </a:txBody>
                  <a:tcPr/>
                </a:tc>
                <a:extLst>
                  <a:ext uri="{0D108BD9-81ED-4DB2-BD59-A6C34878D82A}">
                    <a16:rowId xmlns:a16="http://schemas.microsoft.com/office/drawing/2014/main" val="10005"/>
                  </a:ext>
                </a:extLst>
              </a:tr>
              <a:tr h="551703">
                <a:tc>
                  <a:txBody>
                    <a:bodyPr/>
                    <a:lstStyle/>
                    <a:p>
                      <a:pPr algn="ctr"/>
                      <a:r>
                        <a:rPr lang="en-GB" sz="750" b="0" i="1">
                          <a:effectLst/>
                          <a:latin typeface="Segoe UI" panose="020B0502040204020203" pitchFamily="34" charset="0"/>
                          <a:ea typeface="Times" charset="0"/>
                          <a:cs typeface="Segoe UI" panose="020B0502040204020203" pitchFamily="34" charset="0"/>
                        </a:rPr>
                        <a:t>“It’s the only time I’ve ever done anything like that, and I’ll never, never do it again to anybody”</a:t>
                      </a:r>
                    </a:p>
                  </a:txBody>
                  <a:tcPr anchor="ctr"/>
                </a:tc>
                <a:tc vMerge="1">
                  <a:txBody>
                    <a:bodyPr/>
                    <a:lstStyle/>
                    <a:p>
                      <a:pPr lvl="0" algn="ctr"/>
                      <a:endParaRPr lang="en-US" sz="2000">
                        <a:latin typeface="Times" charset="0"/>
                        <a:ea typeface="Times" charset="0"/>
                        <a:cs typeface="Times" charset="0"/>
                      </a:endParaRPr>
                    </a:p>
                  </a:txBody>
                  <a:tcPr vert="vert" anchor="ctr">
                    <a:solidFill>
                      <a:srgbClr val="009341"/>
                    </a:solidFill>
                  </a:tcPr>
                </a:tc>
                <a:extLst>
                  <a:ext uri="{0D108BD9-81ED-4DB2-BD59-A6C34878D82A}">
                    <a16:rowId xmlns:a16="http://schemas.microsoft.com/office/drawing/2014/main" val="10006"/>
                  </a:ext>
                </a:extLst>
              </a:tr>
              <a:tr h="1241331">
                <a:tc>
                  <a:txBody>
                    <a:bodyPr/>
                    <a:lstStyle/>
                    <a:p>
                      <a:pPr algn="ctr"/>
                      <a:r>
                        <a:rPr lang="en-GB" sz="750" b="0" i="1" dirty="0">
                          <a:effectLst/>
                          <a:latin typeface="Segoe UI" panose="020B0502040204020203" pitchFamily="34" charset="0"/>
                          <a:ea typeface="Times" charset="0"/>
                          <a:cs typeface="Segoe UI" panose="020B0502040204020203" pitchFamily="34" charset="0"/>
                        </a:rPr>
                        <a:t>“There are millions and millions and millions of Eva Smiths and John Smiths still left with us, with their lives, their hopes and fears, their suffering, and chance of happiness, all intertwined with our lives, with what we think and say and do. We don’t live alone.” </a:t>
                      </a:r>
                    </a:p>
                  </a:txBody>
                  <a:tcPr anchor="ctr"/>
                </a:tc>
                <a:tc vMerge="1">
                  <a:txBody>
                    <a:bodyPr/>
                    <a:lstStyle/>
                    <a:p>
                      <a:pPr lvl="0" algn="ctr"/>
                      <a:endParaRPr lang="en-US" sz="2000">
                        <a:latin typeface="Times" charset="0"/>
                        <a:ea typeface="Times" charset="0"/>
                        <a:cs typeface="Times" charset="0"/>
                      </a:endParaRPr>
                    </a:p>
                  </a:txBody>
                  <a:tcPr vert="vert" anchor="ctr">
                    <a:solidFill>
                      <a:srgbClr val="009341"/>
                    </a:solidFill>
                  </a:tcPr>
                </a:tc>
                <a:extLst>
                  <a:ext uri="{0D108BD9-81ED-4DB2-BD59-A6C34878D82A}">
                    <a16:rowId xmlns:a16="http://schemas.microsoft.com/office/drawing/2014/main" val="10007"/>
                  </a:ext>
                </a:extLst>
              </a:tr>
              <a:tr h="321827">
                <a:tc>
                  <a:txBody>
                    <a:bodyPr/>
                    <a:lstStyle/>
                    <a:p>
                      <a:pPr algn="ctr"/>
                      <a:r>
                        <a:rPr lang="en-GB" sz="750" b="0" i="1">
                          <a:effectLst/>
                          <a:latin typeface="Segoe UI" panose="020B0502040204020203" pitchFamily="34" charset="0"/>
                          <a:ea typeface="Times" charset="0"/>
                          <a:cs typeface="Segoe UI" panose="020B0502040204020203" pitchFamily="34" charset="0"/>
                        </a:rPr>
                        <a:t>“The famous younger generation who know it all.”</a:t>
                      </a:r>
                    </a:p>
                  </a:txBody>
                  <a:tcPr anchor="ctr"/>
                </a:tc>
                <a:tc vMerge="1">
                  <a:txBody>
                    <a:bodyPr/>
                    <a:lstStyle/>
                    <a:p>
                      <a:pPr lvl="0" algn="ctr"/>
                      <a:endParaRPr lang="en-US" sz="2000">
                        <a:latin typeface="Times" charset="0"/>
                        <a:ea typeface="Times" charset="0"/>
                        <a:cs typeface="Times" charset="0"/>
                      </a:endParaRPr>
                    </a:p>
                  </a:txBody>
                  <a:tcPr vert="vert" anchor="ctr">
                    <a:solidFill>
                      <a:srgbClr val="009341"/>
                    </a:solidFill>
                  </a:tcPr>
                </a:tc>
                <a:extLst>
                  <a:ext uri="{0D108BD9-81ED-4DB2-BD59-A6C34878D82A}">
                    <a16:rowId xmlns:a16="http://schemas.microsoft.com/office/drawing/2014/main" val="10008"/>
                  </a:ext>
                </a:extLst>
              </a:tr>
              <a:tr h="551703">
                <a:tc>
                  <a:txBody>
                    <a:bodyPr/>
                    <a:lstStyle/>
                    <a:p>
                      <a:pPr algn="ctr"/>
                      <a:r>
                        <a:rPr lang="en-GB" sz="750" b="0" i="1">
                          <a:effectLst/>
                          <a:latin typeface="Segoe UI" panose="020B0502040204020203" pitchFamily="34" charset="0"/>
                          <a:ea typeface="Times" charset="0"/>
                          <a:cs typeface="Segoe UI" panose="020B0502040204020203" pitchFamily="34" charset="0"/>
                        </a:rPr>
                        <a:t>“if men will not learn that lesson, then they will be taught it in fire and blood and anguish.”</a:t>
                      </a:r>
                    </a:p>
                  </a:txBody>
                  <a:tcPr anchor="ctr"/>
                </a:tc>
                <a:tc vMerge="1">
                  <a:txBody>
                    <a:bodyPr/>
                    <a:lstStyle/>
                    <a:p>
                      <a:pPr lvl="0" algn="ctr"/>
                      <a:endParaRPr lang="en-US" sz="2000">
                        <a:latin typeface="Times" charset="0"/>
                        <a:ea typeface="Times" charset="0"/>
                        <a:cs typeface="Times" charset="0"/>
                      </a:endParaRPr>
                    </a:p>
                  </a:txBody>
                  <a:tcPr vert="vert" anchor="ctr">
                    <a:solidFill>
                      <a:srgbClr val="009341"/>
                    </a:solidFill>
                  </a:tcPr>
                </a:tc>
                <a:extLst>
                  <a:ext uri="{0D108BD9-81ED-4DB2-BD59-A6C34878D82A}">
                    <a16:rowId xmlns:a16="http://schemas.microsoft.com/office/drawing/2014/main" val="10009"/>
                  </a:ext>
                </a:extLst>
              </a:tr>
              <a:tr h="666641">
                <a:tc>
                  <a:txBody>
                    <a:bodyPr/>
                    <a:lstStyle/>
                    <a:p>
                      <a:pPr algn="ctr"/>
                      <a:r>
                        <a:rPr lang="en-GB" sz="750" b="0" i="1">
                          <a:effectLst/>
                          <a:latin typeface="Segoe UI" panose="020B0502040204020203" pitchFamily="34" charset="0"/>
                          <a:ea typeface="Times" charset="0"/>
                          <a:cs typeface="Segoe UI" panose="020B0502040204020203" pitchFamily="34" charset="0"/>
                        </a:rPr>
                        <a:t>The lighting should be pink and intimate until the inspector arrives and then it should be brighter and harder.”</a:t>
                      </a:r>
                    </a:p>
                  </a:txBody>
                  <a:tcPr anchor="ctr"/>
                </a:tc>
                <a:tc vMerge="1">
                  <a:txBody>
                    <a:bodyPr/>
                    <a:lstStyle/>
                    <a:p>
                      <a:pPr lvl="0" algn="ctr"/>
                      <a:endParaRPr lang="en-US" sz="2000" b="1" i="0">
                        <a:solidFill>
                          <a:schemeClr val="bg1"/>
                        </a:solidFill>
                        <a:latin typeface="Segoe Print" panose="02000600000000000000" pitchFamily="2" charset="0"/>
                        <a:ea typeface="Times" charset="0"/>
                        <a:cs typeface="Segoe UI" panose="020B0502040204020203" pitchFamily="34" charset="0"/>
                      </a:endParaRPr>
                    </a:p>
                  </a:txBody>
                  <a:tcPr vert="vert" anchor="ctr">
                    <a:solidFill>
                      <a:srgbClr val="D60093"/>
                    </a:solidFill>
                  </a:tcPr>
                </a:tc>
                <a:extLst>
                  <a:ext uri="{0D108BD9-81ED-4DB2-BD59-A6C34878D82A}">
                    <a16:rowId xmlns:a16="http://schemas.microsoft.com/office/drawing/2014/main" val="2792616510"/>
                  </a:ext>
                </a:extLst>
              </a:tr>
              <a:tr h="280448">
                <a:tc>
                  <a:txBody>
                    <a:bodyPr/>
                    <a:lstStyle/>
                    <a:p>
                      <a:pPr algn="ctr"/>
                      <a:r>
                        <a:rPr lang="en-GB" sz="750" b="0" i="1">
                          <a:effectLst/>
                          <a:latin typeface="Segoe UI" panose="020B0502040204020203" pitchFamily="34" charset="0"/>
                          <a:ea typeface="Times" charset="0"/>
                          <a:cs typeface="Segoe UI" panose="020B0502040204020203" pitchFamily="34" charset="0"/>
                        </a:rPr>
                        <a:t>“Girls of that class”</a:t>
                      </a:r>
                    </a:p>
                  </a:txBody>
                  <a:tcPr anchor="ctr"/>
                </a:tc>
                <a:tc vMerge="1">
                  <a:txBody>
                    <a:bodyPr/>
                    <a:lstStyle/>
                    <a:p>
                      <a:pPr lvl="0" algn="ctr"/>
                      <a:endParaRPr lang="en-US" sz="2000" b="1" i="0">
                        <a:solidFill>
                          <a:schemeClr val="bg1"/>
                        </a:solidFill>
                        <a:latin typeface="Segoe Print" panose="02000600000000000000" pitchFamily="2" charset="0"/>
                        <a:ea typeface="Times" charset="0"/>
                        <a:cs typeface="Segoe UI" panose="020B0502040204020203" pitchFamily="34" charset="0"/>
                      </a:endParaRPr>
                    </a:p>
                  </a:txBody>
                  <a:tcPr vert="vert" anchor="ctr">
                    <a:solidFill>
                      <a:srgbClr val="D60093"/>
                    </a:solidFill>
                  </a:tcPr>
                </a:tc>
                <a:extLst>
                  <a:ext uri="{0D108BD9-81ED-4DB2-BD59-A6C34878D82A}">
                    <a16:rowId xmlns:a16="http://schemas.microsoft.com/office/drawing/2014/main" val="2564454792"/>
                  </a:ext>
                </a:extLst>
              </a:tr>
              <a:tr h="321827">
                <a:tc>
                  <a:txBody>
                    <a:bodyPr/>
                    <a:lstStyle/>
                    <a:p>
                      <a:pPr algn="ctr"/>
                      <a:r>
                        <a:rPr lang="en-GB" sz="750" b="0" i="1">
                          <a:effectLst/>
                          <a:latin typeface="Segoe UI" panose="020B0502040204020203" pitchFamily="34" charset="0"/>
                          <a:ea typeface="Times" charset="0"/>
                          <a:cs typeface="Segoe UI" panose="020B0502040204020203" pitchFamily="34" charset="0"/>
                        </a:rPr>
                        <a:t>“I was in that state where a chap easily turns nasty.”</a:t>
                      </a:r>
                    </a:p>
                  </a:txBody>
                  <a:tcPr anchor="ctr"/>
                </a:tc>
                <a:tc vMerge="1">
                  <a:txBody>
                    <a:bodyPr/>
                    <a:lstStyle/>
                    <a:p>
                      <a:pPr lvl="0" algn="ctr"/>
                      <a:endParaRPr lang="en-US" sz="2000" b="1" i="0">
                        <a:solidFill>
                          <a:schemeClr val="bg1"/>
                        </a:solidFill>
                        <a:latin typeface="Segoe Print" panose="02000600000000000000" pitchFamily="2" charset="0"/>
                        <a:ea typeface="Times" charset="0"/>
                        <a:cs typeface="Segoe UI" panose="020B0502040204020203" pitchFamily="34" charset="0"/>
                      </a:endParaRPr>
                    </a:p>
                  </a:txBody>
                  <a:tcPr vert="vert" anchor="ctr">
                    <a:solidFill>
                      <a:srgbClr val="D60093"/>
                    </a:solidFill>
                  </a:tcPr>
                </a:tc>
                <a:extLst>
                  <a:ext uri="{0D108BD9-81ED-4DB2-BD59-A6C34878D82A}">
                    <a16:rowId xmlns:a16="http://schemas.microsoft.com/office/drawing/2014/main" val="216429352"/>
                  </a:ext>
                </a:extLst>
              </a:tr>
              <a:tr h="436765">
                <a:tc>
                  <a:txBody>
                    <a:bodyPr/>
                    <a:lstStyle/>
                    <a:p>
                      <a:pPr algn="ctr"/>
                      <a:r>
                        <a:rPr lang="en-GB" sz="750" b="0" i="1">
                          <a:effectLst/>
                          <a:latin typeface="Segoe UI" panose="020B0502040204020203" pitchFamily="34" charset="0"/>
                          <a:ea typeface="Times" charset="0"/>
                          <a:cs typeface="Segoe UI" panose="020B0502040204020203" pitchFamily="34" charset="0"/>
                        </a:rPr>
                        <a:t>“you’re not the kind of father a chap could go to when he’s in trouble”</a:t>
                      </a:r>
                    </a:p>
                  </a:txBody>
                  <a:tcPr anchor="ctr"/>
                </a:tc>
                <a:tc vMerge="1">
                  <a:txBody>
                    <a:bodyPr/>
                    <a:lstStyle/>
                    <a:p>
                      <a:pPr lvl="0" algn="ctr"/>
                      <a:endParaRPr lang="en-US" sz="2000" b="1" i="0">
                        <a:solidFill>
                          <a:schemeClr val="bg1"/>
                        </a:solidFill>
                        <a:latin typeface="Segoe Print" panose="02000600000000000000" pitchFamily="2" charset="0"/>
                        <a:ea typeface="Times" charset="0"/>
                        <a:cs typeface="Segoe UI" panose="020B0502040204020203" pitchFamily="34" charset="0"/>
                      </a:endParaRPr>
                    </a:p>
                  </a:txBody>
                  <a:tcPr vert="vert" anchor="ctr">
                    <a:solidFill>
                      <a:srgbClr val="D60093"/>
                    </a:solidFill>
                  </a:tcPr>
                </a:tc>
                <a:extLst>
                  <a:ext uri="{0D108BD9-81ED-4DB2-BD59-A6C34878D82A}">
                    <a16:rowId xmlns:a16="http://schemas.microsoft.com/office/drawing/2014/main" val="413507252"/>
                  </a:ext>
                </a:extLst>
              </a:tr>
              <a:tr h="436765">
                <a:tc>
                  <a:txBody>
                    <a:bodyPr/>
                    <a:lstStyle/>
                    <a:p>
                      <a:pPr algn="ctr"/>
                      <a:r>
                        <a:rPr lang="en-GB" sz="750" b="0" i="1" dirty="0">
                          <a:effectLst/>
                          <a:latin typeface="Segoe UI" panose="020B0502040204020203" pitchFamily="34" charset="0"/>
                          <a:ea typeface="Times" charset="0"/>
                          <a:cs typeface="Segoe UI" panose="020B0502040204020203" pitchFamily="34" charset="0"/>
                        </a:rPr>
                        <a:t>“we are members of one body. We are responsible for one another”</a:t>
                      </a:r>
                    </a:p>
                  </a:txBody>
                  <a:tcPr anchor="ctr"/>
                </a:tc>
                <a:tc vMerge="1">
                  <a:txBody>
                    <a:bodyPr/>
                    <a:lstStyle/>
                    <a:p>
                      <a:pPr lvl="0" algn="ctr"/>
                      <a:endParaRPr lang="en-US" sz="2000" b="1" i="0">
                        <a:solidFill>
                          <a:schemeClr val="bg1"/>
                        </a:solidFill>
                        <a:latin typeface="Segoe Print" panose="02000600000000000000" pitchFamily="2" charset="0"/>
                        <a:ea typeface="Times" charset="0"/>
                        <a:cs typeface="Segoe UI" panose="020B0502040204020203" pitchFamily="34" charset="0"/>
                      </a:endParaRPr>
                    </a:p>
                  </a:txBody>
                  <a:tcPr vert="vert" anchor="ctr">
                    <a:solidFill>
                      <a:srgbClr val="D60093"/>
                    </a:solidFill>
                  </a:tcPr>
                </a:tc>
                <a:extLst>
                  <a:ext uri="{0D108BD9-81ED-4DB2-BD59-A6C34878D82A}">
                    <a16:rowId xmlns:a16="http://schemas.microsoft.com/office/drawing/2014/main" val="2141844004"/>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302155828"/>
              </p:ext>
            </p:extLst>
          </p:nvPr>
        </p:nvGraphicFramePr>
        <p:xfrm>
          <a:off x="3596640" y="3"/>
          <a:ext cx="4715795" cy="3144605"/>
        </p:xfrm>
        <a:graphic>
          <a:graphicData uri="http://schemas.openxmlformats.org/drawingml/2006/table">
            <a:tbl>
              <a:tblPr firstRow="1" bandRow="1">
                <a:tableStyleId>{5C22544A-7EE6-4342-B048-85BDC9FD1C3A}</a:tableStyleId>
              </a:tblPr>
              <a:tblGrid>
                <a:gridCol w="1038379">
                  <a:extLst>
                    <a:ext uri="{9D8B030D-6E8A-4147-A177-3AD203B41FA5}">
                      <a16:colId xmlns:a16="http://schemas.microsoft.com/office/drawing/2014/main" val="20000"/>
                    </a:ext>
                  </a:extLst>
                </a:gridCol>
                <a:gridCol w="3677416">
                  <a:extLst>
                    <a:ext uri="{9D8B030D-6E8A-4147-A177-3AD203B41FA5}">
                      <a16:colId xmlns:a16="http://schemas.microsoft.com/office/drawing/2014/main" val="20001"/>
                    </a:ext>
                  </a:extLst>
                </a:gridCol>
              </a:tblGrid>
              <a:tr h="187880">
                <a:tc gridSpan="2">
                  <a:txBody>
                    <a:bodyPr/>
                    <a:lstStyle/>
                    <a:p>
                      <a:pPr algn="ctr"/>
                      <a:r>
                        <a:rPr lang="en-GB" sz="900">
                          <a:solidFill>
                            <a:schemeClr val="bg1"/>
                          </a:solidFill>
                          <a:latin typeface="Segoe UI" panose="020B0502040204020203" pitchFamily="34" charset="0"/>
                          <a:cs typeface="Segoe UI" panose="020B0502040204020203" pitchFamily="34" charset="0"/>
                        </a:rPr>
                        <a:t>CHARACTERS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0093"/>
                    </a:solidFill>
                  </a:tcPr>
                </a:tc>
                <a:tc hMerge="1">
                  <a:txBody>
                    <a:bodyPr/>
                    <a:lstStyle/>
                    <a:p>
                      <a:endParaRPr lang="en-GB"/>
                    </a:p>
                  </a:txBody>
                  <a:tcPr/>
                </a:tc>
                <a:extLst>
                  <a:ext uri="{0D108BD9-81ED-4DB2-BD59-A6C34878D82A}">
                    <a16:rowId xmlns:a16="http://schemas.microsoft.com/office/drawing/2014/main" val="10000"/>
                  </a:ext>
                </a:extLst>
              </a:tr>
              <a:tr h="275557">
                <a:tc>
                  <a:txBody>
                    <a:bodyPr/>
                    <a:lstStyle/>
                    <a:p>
                      <a:pPr algn="ctr"/>
                      <a:r>
                        <a:rPr lang="en-GB" sz="900" b="1">
                          <a:latin typeface="Segoe UI" panose="020B0502040204020203" pitchFamily="34" charset="0"/>
                          <a:cs typeface="Segoe UI" panose="020B0502040204020203" pitchFamily="34" charset="0"/>
                        </a:rPr>
                        <a:t>Arthur Birling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700">
                          <a:latin typeface="Segoe UI" panose="020B0502040204020203" pitchFamily="34" charset="0"/>
                          <a:cs typeface="Segoe UI" panose="020B0502040204020203" pitchFamily="34" charset="0"/>
                        </a:rPr>
                        <a:t>Local industrialist and ex-Lord Mayor. Represents the capitalist approach and emergent middle class. Plays golf, social climber. Arrogant, pompous, selfish.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5760">
                <a:tc>
                  <a:txBody>
                    <a:bodyPr/>
                    <a:lstStyle/>
                    <a:p>
                      <a:pPr algn="ctr"/>
                      <a:r>
                        <a:rPr lang="en-GB" sz="900" b="1">
                          <a:latin typeface="Segoe UI" panose="020B0502040204020203" pitchFamily="34" charset="0"/>
                          <a:cs typeface="Segoe UI" panose="020B0502040204020203" pitchFamily="34" charset="0"/>
                        </a:rPr>
                        <a:t>Sybil Birling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700">
                          <a:latin typeface="Segoe UI" panose="020B0502040204020203" pitchFamily="34" charset="0"/>
                          <a:cs typeface="Segoe UI" panose="020B0502040204020203" pitchFamily="34" charset="0"/>
                        </a:rPr>
                        <a:t>Her husband’s social superior. Believes in personal responsibility and traditional roles. On the board of the local charity. Cold, supercilious, remorseless, prejudiced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5760">
                <a:tc>
                  <a:txBody>
                    <a:bodyPr/>
                    <a:lstStyle/>
                    <a:p>
                      <a:pPr algn="ctr"/>
                      <a:r>
                        <a:rPr lang="en-GB" sz="900" b="1">
                          <a:latin typeface="Segoe UI" panose="020B0502040204020203" pitchFamily="34" charset="0"/>
                          <a:cs typeface="Segoe UI" panose="020B0502040204020203" pitchFamily="34" charset="0"/>
                        </a:rPr>
                        <a:t>Sheila Birling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700">
                          <a:latin typeface="Segoe UI" panose="020B0502040204020203" pitchFamily="34" charset="0"/>
                          <a:cs typeface="Segoe UI" panose="020B0502040204020203" pitchFamily="34" charset="0"/>
                        </a:rPr>
                        <a:t>Begins the play as an obedient daughter, marrying to bring the businesses together. Becomes more compassionate and remorseful towards Eva and arguing with her parents. Naive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75557">
                <a:tc>
                  <a:txBody>
                    <a:bodyPr/>
                    <a:lstStyle/>
                    <a:p>
                      <a:pPr algn="ctr"/>
                      <a:r>
                        <a:rPr lang="en-GB" sz="900" b="1">
                          <a:latin typeface="Segoe UI" panose="020B0502040204020203" pitchFamily="34" charset="0"/>
                          <a:cs typeface="Segoe UI" panose="020B0502040204020203" pitchFamily="34" charset="0"/>
                        </a:rPr>
                        <a:t>Eric </a:t>
                      </a:r>
                    </a:p>
                    <a:p>
                      <a:pPr algn="ctr"/>
                      <a:r>
                        <a:rPr lang="en-GB" sz="900" b="1">
                          <a:latin typeface="Segoe UI" panose="020B0502040204020203" pitchFamily="34" charset="0"/>
                          <a:cs typeface="Segoe UI" panose="020B0502040204020203" pitchFamily="34" charset="0"/>
                        </a:rPr>
                        <a:t>Birling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700">
                          <a:latin typeface="Segoe UI" panose="020B0502040204020203" pitchFamily="34" charset="0"/>
                          <a:cs typeface="Segoe UI" panose="020B0502040204020203" pitchFamily="34" charset="0"/>
                        </a:rPr>
                        <a:t>Outsider who drinks too much and is very passive in the first half of the play. Regrets his actions towards Eva and begins to assert himself at the end of the play. Frustrated, reckless, immature.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00608">
                <a:tc>
                  <a:txBody>
                    <a:bodyPr/>
                    <a:lstStyle/>
                    <a:p>
                      <a:pPr algn="ctr"/>
                      <a:r>
                        <a:rPr lang="en-GB" sz="900" b="1">
                          <a:latin typeface="Segoe UI" panose="020B0502040204020203" pitchFamily="34" charset="0"/>
                          <a:cs typeface="Segoe UI" panose="020B0502040204020203" pitchFamily="34" charset="0"/>
                        </a:rPr>
                        <a:t>Gerald Croft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700">
                          <a:latin typeface="Segoe UI" panose="020B0502040204020203" pitchFamily="34" charset="0"/>
                          <a:cs typeface="Segoe UI" panose="020B0502040204020203" pitchFamily="34" charset="0"/>
                        </a:rPr>
                        <a:t>Son of Lord and Lady Croft and fiancé of Sheila. Kept Eva as a mistress, and discovers that the inspector is not real. Pragmatic, evasive, aristocratic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75557">
                <a:tc>
                  <a:txBody>
                    <a:bodyPr/>
                    <a:lstStyle/>
                    <a:p>
                      <a:pPr algn="ctr"/>
                      <a:r>
                        <a:rPr lang="en-GB" sz="900" b="1">
                          <a:latin typeface="Segoe UI" panose="020B0502040204020203" pitchFamily="34" charset="0"/>
                          <a:cs typeface="Segoe UI" panose="020B0502040204020203" pitchFamily="34" charset="0"/>
                        </a:rPr>
                        <a:t>Inspector Goole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700">
                          <a:latin typeface="Segoe UI" panose="020B0502040204020203" pitchFamily="34" charset="0"/>
                          <a:cs typeface="Segoe UI" panose="020B0502040204020203" pitchFamily="34" charset="0"/>
                        </a:rPr>
                        <a:t>The antagonist of the play who represents the socialist ideals of the playwright. He controls the play and the action. He is an ambiguous character who represents their consciences.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30445">
                <a:tc>
                  <a:txBody>
                    <a:bodyPr/>
                    <a:lstStyle/>
                    <a:p>
                      <a:pPr algn="ctr"/>
                      <a:r>
                        <a:rPr lang="en-GB" sz="900" b="1">
                          <a:latin typeface="Segoe UI" panose="020B0502040204020203" pitchFamily="34" charset="0"/>
                          <a:cs typeface="Segoe UI" panose="020B0502040204020203" pitchFamily="34" charset="0"/>
                        </a:rPr>
                        <a:t>Edna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700" dirty="0">
                          <a:latin typeface="Segoe UI" panose="020B0502040204020203" pitchFamily="34" charset="0"/>
                          <a:cs typeface="Segoe UI" panose="020B0502040204020203" pitchFamily="34" charset="0"/>
                        </a:rPr>
                        <a:t>The Birling’s servant. She is a reminder of the working classes and a physical reminder of Eva on stage.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1990520"/>
                  </a:ext>
                </a:extLst>
              </a:tr>
              <a:tr h="275557">
                <a:tc>
                  <a:txBody>
                    <a:bodyPr/>
                    <a:lstStyle/>
                    <a:p>
                      <a:pPr algn="ctr"/>
                      <a:r>
                        <a:rPr lang="en-GB" sz="900" b="1">
                          <a:latin typeface="Segoe UI" panose="020B0502040204020203" pitchFamily="34" charset="0"/>
                          <a:cs typeface="Segoe UI" panose="020B0502040204020203" pitchFamily="34" charset="0"/>
                        </a:rPr>
                        <a:t>Eva Smith</a:t>
                      </a:r>
                    </a:p>
                    <a:p>
                      <a:pPr algn="ctr"/>
                      <a:endParaRPr lang="en-GB" sz="900" b="1">
                        <a:latin typeface="Segoe UI" panose="020B0502040204020203" pitchFamily="34" charset="0"/>
                        <a:cs typeface="Segoe UI" panose="020B05020402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700" dirty="0">
                          <a:latin typeface="Segoe UI" panose="020B0502040204020203" pitchFamily="34" charset="0"/>
                          <a:cs typeface="Segoe UI" panose="020B0502040204020203" pitchFamily="34" charset="0"/>
                        </a:rPr>
                        <a:t>Never appears on stage. Eva/Daisy/Mrs Birling represents the struggles of working class women and the impact of social injustice on their lives. Vulnerable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0801201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4B232DD19833943A9A45F8AFCC38FA2" ma:contentTypeVersion="28" ma:contentTypeDescription="Create a new document." ma:contentTypeScope="" ma:versionID="26b03f97ac503feee0c03eb78f88cee6">
  <xsd:schema xmlns:xsd="http://www.w3.org/2001/XMLSchema" xmlns:xs="http://www.w3.org/2001/XMLSchema" xmlns:p="http://schemas.microsoft.com/office/2006/metadata/properties" xmlns:ns2="46913dee-ef8d-4aa4-ba17-999a992f2bc0" xmlns:ns3="9f606ad3-582d-4e33-866a-87f5eb92eec7" targetNamespace="http://schemas.microsoft.com/office/2006/metadata/properties" ma:root="true" ma:fieldsID="6e78df5383f614006a24ba83fb642be7" ns2:_="" ns3:_="">
    <xsd:import namespace="46913dee-ef8d-4aa4-ba17-999a992f2bc0"/>
    <xsd:import namespace="9f606ad3-582d-4e33-866a-87f5eb92eec7"/>
    <xsd:element name="properties">
      <xsd:complexType>
        <xsd:sequence>
          <xsd:element name="documentManagement">
            <xsd:complexType>
              <xsd:all>
                <xsd:element ref="ns2:c9898626098c466f906136228536deac" minOccurs="0"/>
                <xsd:element ref="ns2:PersonalIdentificationData" minOccurs="0"/>
                <xsd:element ref="ns2:KS" minOccurs="0"/>
                <xsd:element ref="ns2:if854005f7f846a6b7aad60748f3241c" minOccurs="0"/>
                <xsd:element ref="ns2:m8a66f6eefad46e68d85c66b97a6f521" minOccurs="0"/>
                <xsd:element ref="ns2:g479e3c506fd4b8e8c16c418162bcf56" minOccurs="0"/>
                <xsd:element ref="ns2:kae6c1ed8d174f9697add2306d97343a" minOccurs="0"/>
                <xsd:element ref="ns2:Year" minOccurs="0"/>
                <xsd:element ref="ns2:Lesson" minOccurs="0"/>
                <xsd:element ref="ns2:CustomTags" minOccurs="0"/>
                <xsd:element ref="ns2:CurriculumSubject"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913dee-ef8d-4aa4-ba17-999a992f2bc0" elementFormDefault="qualified">
    <xsd:import namespace="http://schemas.microsoft.com/office/2006/documentManagement/types"/>
    <xsd:import namespace="http://schemas.microsoft.com/office/infopath/2007/PartnerControls"/>
    <xsd:element name="c9898626098c466f906136228536deac" ma:index="9" nillable="true" ma:taxonomy="true" ma:internalName="c9898626098c466f906136228536deac" ma:taxonomyFieldName="Staff_x0020_Category" ma:displayName="Staff Category" ma:default="" ma:fieldId="{c9898626-098c-466f-9061-36228536deac}" ma:sspId="2d2d28e8-3cf6-4137-a647-923f4ce26f19" ma:termSetId="8455d36a-816b-4292-81c4-fafcff1a6b99" ma:anchorId="00000000-0000-0000-0000-000000000000" ma:open="false" ma:isKeyword="false">
      <xsd:complexType>
        <xsd:sequence>
          <xsd:element ref="pc:Terms" minOccurs="0" maxOccurs="1"/>
        </xsd:sequence>
      </xsd:complexType>
    </xsd:element>
    <xsd:element name="PersonalIdentificationData" ma:index="10" nillable="true" ma:displayName="Personal Identification Data" ma:default="" ma:internalName="PersonalIdentificationData">
      <xsd:simpleType>
        <xsd:restriction base="dms:Choice">
          <xsd:enumeration value="No"/>
          <xsd:enumeration value="Yes"/>
        </xsd:restriction>
      </xsd:simpleType>
    </xsd:element>
    <xsd:element name="KS" ma:index="11" nillable="true" ma:displayName="Key Stage" ma:default="" ma:internalName="KS">
      <xsd:simpleType>
        <xsd:restriction base="dms:Choice">
          <xsd:enumeration value="Foundation"/>
          <xsd:enumeration value="KS1"/>
          <xsd:enumeration value="KS2"/>
          <xsd:enumeration value="KS3"/>
          <xsd:enumeration value="KS4"/>
          <xsd:enumeration value="KS5"/>
        </xsd:restriction>
      </xsd:simpleType>
    </xsd:element>
    <xsd:element name="if854005f7f846a6b7aad60748f3241c" ma:index="13" nillable="true" ma:taxonomy="true" ma:internalName="if854005f7f846a6b7aad60748f3241c" ma:taxonomyFieldName="Topic" ma:displayName="Topic" ma:default="" ma:fieldId="{2f854005-f7f8-46a6-b7aa-d60748f3241c}" ma:sspId="2d2d28e8-3cf6-4137-a647-923f4ce26f19" ma:termSetId="39c24668-357a-4e67-8e8e-b7c4c5156867" ma:anchorId="00000000-0000-0000-0000-000000000000" ma:open="false" ma:isKeyword="false">
      <xsd:complexType>
        <xsd:sequence>
          <xsd:element ref="pc:Terms" minOccurs="0" maxOccurs="1"/>
        </xsd:sequence>
      </xsd:complexType>
    </xsd:element>
    <xsd:element name="m8a66f6eefad46e68d85c66b97a6f521" ma:index="15" nillable="true" ma:taxonomy="true" ma:internalName="m8a66f6eefad46e68d85c66b97a6f521" ma:taxonomyFieldName="ExamBoard" ma:displayName="Exam Board" ma:default="" ma:fieldId="{68a66f6e-efad-46e6-8d85-c66b97a6f521}" ma:sspId="2d2d28e8-3cf6-4137-a647-923f4ce26f19" ma:termSetId="d791acf1-f6c3-48be-a4e8-7e47bb6fd80b" ma:anchorId="00000000-0000-0000-0000-000000000000" ma:open="false" ma:isKeyword="false">
      <xsd:complexType>
        <xsd:sequence>
          <xsd:element ref="pc:Terms" minOccurs="0" maxOccurs="1"/>
        </xsd:sequence>
      </xsd:complexType>
    </xsd:element>
    <xsd:element name="g479e3c506fd4b8e8c16c418162bcf56" ma:index="17" nillable="true" ma:taxonomy="true" ma:internalName="g479e3c506fd4b8e8c16c418162bcf56" ma:taxonomyFieldName="Week" ma:displayName="Week" ma:default="" ma:fieldId="{0479e3c5-06fd-4b8e-8c16-c418162bcf56}" ma:sspId="2d2d28e8-3cf6-4137-a647-923f4ce26f19" ma:termSetId="f693a37a-435f-4967-a8aa-34fc5d1d3555" ma:anchorId="00000000-0000-0000-0000-000000000000" ma:open="false" ma:isKeyword="false">
      <xsd:complexType>
        <xsd:sequence>
          <xsd:element ref="pc:Terms" minOccurs="0" maxOccurs="1"/>
        </xsd:sequence>
      </xsd:complexType>
    </xsd:element>
    <xsd:element name="kae6c1ed8d174f9697add2306d97343a" ma:index="19" nillable="true" ma:taxonomy="true" ma:internalName="kae6c1ed8d174f9697add2306d97343a" ma:taxonomyFieldName="Term" ma:displayName="Term" ma:default="" ma:fieldId="{4ae6c1ed-8d17-4f96-97ad-d2306d97343a}" ma:sspId="2d2d28e8-3cf6-4137-a647-923f4ce26f19" ma:termSetId="6c7edd09-3c67-40bb-ba6a-978c841d3819" ma:anchorId="00000000-0000-0000-0000-000000000000" ma:open="false" ma:isKeyword="false">
      <xsd:complexType>
        <xsd:sequence>
          <xsd:element ref="pc:Terms" minOccurs="0" maxOccurs="1"/>
        </xsd:sequence>
      </xsd:complexType>
    </xsd:element>
    <xsd:element name="Year" ma:index="20" nillable="true" ma:displayName="Year" ma:default="" ma:internalName="Year">
      <xsd:simpleType>
        <xsd:restriction base="dms:Choice">
          <xsd:enumeration value="R"/>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3"/>
        </xsd:restriction>
      </xsd:simpleType>
    </xsd:element>
    <xsd:element name="Lesson" ma:index="21" nillable="true" ma:displayName="Lesson" ma:default="" ma:internalName="Lesson">
      <xsd:simpleType>
        <xsd:restriction base="dms:Text"/>
      </xsd:simpleType>
    </xsd:element>
    <xsd:element name="CustomTags" ma:index="22" nillable="true" ma:displayName="Custom Tags" ma:default="" ma:internalName="CustomTags">
      <xsd:simpleType>
        <xsd:restriction base="dms:Text"/>
      </xsd:simpleType>
    </xsd:element>
    <xsd:element name="CurriculumSubject" ma:index="23" nillable="true" ma:displayName="Curriculum Subject" ma:default="Middle Leaders" ma:internalName="CurriculumSubject">
      <xsd:simpleType>
        <xsd:restriction base="dms:Text"/>
      </xsd:simpleType>
    </xsd:element>
    <xsd:element name="SharedWithUsers" ma:index="2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f606ad3-582d-4e33-866a-87f5eb92eec7" elementFormDefault="qualified">
    <xsd:import namespace="http://schemas.microsoft.com/office/2006/documentManagement/types"/>
    <xsd:import namespace="http://schemas.microsoft.com/office/infopath/2007/PartnerControls"/>
    <xsd:element name="MediaServiceMetadata" ma:index="24" nillable="true" ma:displayName="MediaServiceMetadata" ma:hidden="true" ma:internalName="MediaServiceMetadata" ma:readOnly="true">
      <xsd:simpleType>
        <xsd:restriction base="dms:Note"/>
      </xsd:simpleType>
    </xsd:element>
    <xsd:element name="MediaServiceFastMetadata" ma:index="25" nillable="true" ma:displayName="MediaServiceFastMetadata" ma:hidden="true" ma:internalName="MediaServiceFastMetadata" ma:readOnly="true">
      <xsd:simpleType>
        <xsd:restriction base="dms:Note"/>
      </xsd:simpleType>
    </xsd:element>
    <xsd:element name="MediaServiceAutoKeyPoints" ma:index="26" nillable="true" ma:displayName="MediaServiceAutoKeyPoints" ma:hidden="true" ma:internalName="MediaServiceAutoKeyPoints" ma:readOnly="true">
      <xsd:simpleType>
        <xsd:restriction base="dms:Note"/>
      </xsd:simpleType>
    </xsd:element>
    <xsd:element name="MediaServiceKeyPoints" ma:index="27" nillable="true" ma:displayName="KeyPoints" ma:internalName="MediaServiceKeyPoints" ma:readOnly="true">
      <xsd:simpleType>
        <xsd:restriction base="dms:Note">
          <xsd:maxLength value="255"/>
        </xsd:restriction>
      </xsd:simpleType>
    </xsd:element>
    <xsd:element name="MediaServiceDateTaken" ma:index="30" nillable="true" ma:displayName="MediaServiceDateTaken" ma:hidden="true" ma:internalName="MediaServiceDateTaken" ma:readOnly="true">
      <xsd:simpleType>
        <xsd:restriction base="dms:Text"/>
      </xsd:simpleType>
    </xsd:element>
    <xsd:element name="MediaServiceAutoTags" ma:index="31" nillable="true" ma:displayName="Tags" ma:internalName="MediaServiceAutoTags" ma:readOnly="true">
      <xsd:simpleType>
        <xsd:restriction base="dms:Text"/>
      </xsd:simpleType>
    </xsd:element>
    <xsd:element name="MediaServiceLocation" ma:index="32" nillable="true" ma:displayName="Location" ma:internalName="MediaServiceLocation" ma:readOnly="true">
      <xsd:simpleType>
        <xsd:restriction base="dms:Text"/>
      </xsd:simpleType>
    </xsd:element>
    <xsd:element name="MediaServiceOCR" ma:index="33" nillable="true" ma:displayName="Extracted Text" ma:internalName="MediaServiceOCR"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g479e3c506fd4b8e8c16c418162bcf56 xmlns="46913dee-ef8d-4aa4-ba17-999a992f2bc0">
      <Terms xmlns="http://schemas.microsoft.com/office/infopath/2007/PartnerControls"/>
    </g479e3c506fd4b8e8c16c418162bcf56>
    <Lesson xmlns="46913dee-ef8d-4aa4-ba17-999a992f2bc0" xsi:nil="true"/>
    <KS xmlns="46913dee-ef8d-4aa4-ba17-999a992f2bc0" xsi:nil="true"/>
    <Year xmlns="46913dee-ef8d-4aa4-ba17-999a992f2bc0" xsi:nil="true"/>
    <CustomTags xmlns="46913dee-ef8d-4aa4-ba17-999a992f2bc0" xsi:nil="true"/>
    <c9898626098c466f906136228536deac xmlns="46913dee-ef8d-4aa4-ba17-999a992f2bc0">
      <Terms xmlns="http://schemas.microsoft.com/office/infopath/2007/PartnerControls"/>
    </c9898626098c466f906136228536deac>
    <kae6c1ed8d174f9697add2306d97343a xmlns="46913dee-ef8d-4aa4-ba17-999a992f2bc0">
      <Terms xmlns="http://schemas.microsoft.com/office/infopath/2007/PartnerControls"/>
    </kae6c1ed8d174f9697add2306d97343a>
    <CurriculumSubject xmlns="46913dee-ef8d-4aa4-ba17-999a992f2bc0">Middle Leaders</CurriculumSubject>
    <m8a66f6eefad46e68d85c66b97a6f521 xmlns="46913dee-ef8d-4aa4-ba17-999a992f2bc0">
      <Terms xmlns="http://schemas.microsoft.com/office/infopath/2007/PartnerControls"/>
    </m8a66f6eefad46e68d85c66b97a6f521>
    <PersonalIdentificationData xmlns="46913dee-ef8d-4aa4-ba17-999a992f2bc0" xsi:nil="true"/>
    <if854005f7f846a6b7aad60748f3241c xmlns="46913dee-ef8d-4aa4-ba17-999a992f2bc0">
      <Terms xmlns="http://schemas.microsoft.com/office/infopath/2007/PartnerControls"/>
    </if854005f7f846a6b7aad60748f3241c>
  </documentManagement>
</p:properties>
</file>

<file path=customXml/itemProps1.xml><?xml version="1.0" encoding="utf-8"?>
<ds:datastoreItem xmlns:ds="http://schemas.openxmlformats.org/officeDocument/2006/customXml" ds:itemID="{3D03C3DA-6697-494F-BB75-BA5C4E0D9C2F}"/>
</file>

<file path=customXml/itemProps2.xml><?xml version="1.0" encoding="utf-8"?>
<ds:datastoreItem xmlns:ds="http://schemas.openxmlformats.org/officeDocument/2006/customXml" ds:itemID="{A0D09E07-4183-49C1-9904-345B7A5DD98D}"/>
</file>

<file path=customXml/itemProps3.xml><?xml version="1.0" encoding="utf-8"?>
<ds:datastoreItem xmlns:ds="http://schemas.openxmlformats.org/officeDocument/2006/customXml" ds:itemID="{2C2C5D1D-1C6D-4997-ADF3-FDECE5D187F8}"/>
</file>

<file path=docProps/app.xml><?xml version="1.0" encoding="utf-8"?>
<Properties xmlns="http://schemas.openxmlformats.org/officeDocument/2006/extended-properties" xmlns:vt="http://schemas.openxmlformats.org/officeDocument/2006/docPropsVTypes">
  <TotalTime>1</TotalTime>
  <Words>1520</Words>
  <Application>Microsoft Office PowerPoint</Application>
  <PresentationFormat>Widescreen</PresentationFormat>
  <Paragraphs>141</Paragraphs>
  <Slides>2</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Calibri</vt:lpstr>
      <vt:lpstr>Calibri Light</vt:lpstr>
      <vt:lpstr>Comic Sans MS</vt:lpstr>
      <vt:lpstr>Gabriola</vt:lpstr>
      <vt:lpstr>Segoe Print</vt:lpstr>
      <vt:lpstr>Segoe UI</vt:lpstr>
      <vt:lpstr>Times</vt:lpstr>
      <vt:lpstr>Office Theme</vt:lpstr>
      <vt:lpstr>PowerPoint Presentation</vt:lpstr>
      <vt:lpstr>PowerPoint Presentation</vt:lpstr>
    </vt:vector>
  </TitlesOfParts>
  <Company>Montsaye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 Dixon</dc:creator>
  <cp:lastModifiedBy>S Dixon</cp:lastModifiedBy>
  <cp:revision>1</cp:revision>
  <dcterms:created xsi:type="dcterms:W3CDTF">2020-09-02T07:42:08Z</dcterms:created>
  <dcterms:modified xsi:type="dcterms:W3CDTF">2020-09-02T07:43:59Z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0x010100C4B232DD19833943A9A45F8AFCC38FA2</vt:lpwstr>
  </property>
</Properties>
</file>