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1140"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2FF85F-5AB0-4749-B067-125068B70E8D}"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3262971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FF85F-5AB0-4749-B067-125068B70E8D}"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266267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FF85F-5AB0-4749-B067-125068B70E8D}"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119716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FF85F-5AB0-4749-B067-125068B70E8D}"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114172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2FF85F-5AB0-4749-B067-125068B70E8D}"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373020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2FF85F-5AB0-4749-B067-125068B70E8D}"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102111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2FF85F-5AB0-4749-B067-125068B70E8D}" type="datetimeFigureOut">
              <a:rPr lang="en-GB" smtClean="0"/>
              <a:t>24/08/2020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124984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2FF85F-5AB0-4749-B067-125068B70E8D}" type="datetimeFigureOut">
              <a:rPr lang="en-GB" smtClean="0"/>
              <a:t>24/08/2020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361661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FF85F-5AB0-4749-B067-125068B70E8D}" type="datetimeFigureOut">
              <a:rPr lang="en-GB" smtClean="0"/>
              <a:t>24/08/2020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240779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2FF85F-5AB0-4749-B067-125068B70E8D}"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727409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2FF85F-5AB0-4749-B067-125068B70E8D}"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1BEB3-D015-4A2E-B128-09A3DEE2E377}" type="slidenum">
              <a:rPr lang="en-GB" smtClean="0"/>
              <a:t>‹#›</a:t>
            </a:fld>
            <a:endParaRPr lang="en-GB"/>
          </a:p>
        </p:txBody>
      </p:sp>
    </p:spTree>
    <p:extLst>
      <p:ext uri="{BB962C8B-B14F-4D97-AF65-F5344CB8AC3E}">
        <p14:creationId xmlns:p14="http://schemas.microsoft.com/office/powerpoint/2010/main" val="113535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2FF85F-5AB0-4749-B067-125068B70E8D}" type="datetimeFigureOut">
              <a:rPr lang="en-GB" smtClean="0"/>
              <a:t>24/08/2020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1BEB3-D015-4A2E-B128-09A3DEE2E377}" type="slidenum">
              <a:rPr lang="en-GB" smtClean="0"/>
              <a:t>‹#›</a:t>
            </a:fld>
            <a:endParaRPr lang="en-GB"/>
          </a:p>
        </p:txBody>
      </p:sp>
    </p:spTree>
    <p:extLst>
      <p:ext uri="{BB962C8B-B14F-4D97-AF65-F5344CB8AC3E}">
        <p14:creationId xmlns:p14="http://schemas.microsoft.com/office/powerpoint/2010/main" val="1375764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19477424"/>
              </p:ext>
            </p:extLst>
          </p:nvPr>
        </p:nvGraphicFramePr>
        <p:xfrm>
          <a:off x="0" y="-6"/>
          <a:ext cx="12192001" cy="6910126"/>
        </p:xfrm>
        <a:graphic>
          <a:graphicData uri="http://schemas.openxmlformats.org/drawingml/2006/table">
            <a:tbl>
              <a:tblPr firstRow="1" bandRow="1">
                <a:tableStyleId>{2D5ABB26-0587-4C30-8999-92F81FD0307C}</a:tableStyleId>
              </a:tblPr>
              <a:tblGrid>
                <a:gridCol w="1332411">
                  <a:extLst>
                    <a:ext uri="{9D8B030D-6E8A-4147-A177-3AD203B41FA5}">
                      <a16:colId xmlns:a16="http://schemas.microsoft.com/office/drawing/2014/main" val="4155755059"/>
                    </a:ext>
                  </a:extLst>
                </a:gridCol>
                <a:gridCol w="3357155">
                  <a:extLst>
                    <a:ext uri="{9D8B030D-6E8A-4147-A177-3AD203B41FA5}">
                      <a16:colId xmlns:a16="http://schemas.microsoft.com/office/drawing/2014/main" val="2960734231"/>
                    </a:ext>
                  </a:extLst>
                </a:gridCol>
                <a:gridCol w="3226526">
                  <a:extLst>
                    <a:ext uri="{9D8B030D-6E8A-4147-A177-3AD203B41FA5}">
                      <a16:colId xmlns:a16="http://schemas.microsoft.com/office/drawing/2014/main" val="1306385912"/>
                    </a:ext>
                  </a:extLst>
                </a:gridCol>
                <a:gridCol w="3304903">
                  <a:extLst>
                    <a:ext uri="{9D8B030D-6E8A-4147-A177-3AD203B41FA5}">
                      <a16:colId xmlns:a16="http://schemas.microsoft.com/office/drawing/2014/main" val="1336229707"/>
                    </a:ext>
                  </a:extLst>
                </a:gridCol>
                <a:gridCol w="971006">
                  <a:extLst>
                    <a:ext uri="{9D8B030D-6E8A-4147-A177-3AD203B41FA5}">
                      <a16:colId xmlns:a16="http://schemas.microsoft.com/office/drawing/2014/main" val="3537900106"/>
                    </a:ext>
                  </a:extLst>
                </a:gridCol>
              </a:tblGrid>
              <a:tr h="35201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mn-lt"/>
                          <a:ea typeface="Times" charset="0"/>
                          <a:cs typeface="Segoe UI" panose="020B0502040204020203" pitchFamily="34" charset="0"/>
                        </a:rPr>
                        <a:t>Literature Timeline</a:t>
                      </a:r>
                      <a:endParaRPr lang="en-GB" sz="16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GB"/>
                    </a:p>
                  </a:txBody>
                  <a:tcPr/>
                </a:tc>
                <a:tc>
                  <a:txBody>
                    <a:bodyPr/>
                    <a:lstStyle/>
                    <a:p>
                      <a:pPr algn="ctr"/>
                      <a:r>
                        <a:rPr lang="en-GB" sz="1600" b="1" dirty="0" smtClean="0">
                          <a:solidFill>
                            <a:schemeClr val="tx1"/>
                          </a:solidFill>
                          <a:latin typeface="+mn-lt"/>
                        </a:rPr>
                        <a:t>Literary Conventions</a:t>
                      </a:r>
                      <a:r>
                        <a:rPr lang="en-GB" sz="1600" b="1" baseline="0" dirty="0" smtClean="0">
                          <a:solidFill>
                            <a:schemeClr val="tx1"/>
                          </a:solidFill>
                          <a:latin typeface="+mn-lt"/>
                        </a:rPr>
                        <a:t> of the Era</a:t>
                      </a:r>
                      <a:endParaRPr lang="en-GB" sz="16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GB" sz="1600" b="1" dirty="0" smtClean="0">
                          <a:solidFill>
                            <a:schemeClr val="tx1"/>
                          </a:solidFill>
                          <a:latin typeface="+mn-lt"/>
                        </a:rPr>
                        <a:t>Key Vocabulary and Definitions</a:t>
                      </a:r>
                      <a:endParaRPr lang="en-GB" sz="16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rowSpan="6">
                  <a:txBody>
                    <a:bodyPr/>
                    <a:lstStyle/>
                    <a:p>
                      <a:pPr algn="ctr"/>
                      <a:r>
                        <a:rPr lang="en-GB" sz="2400" b="1" dirty="0" smtClean="0">
                          <a:solidFill>
                            <a:schemeClr val="tx1"/>
                          </a:solidFill>
                          <a:latin typeface="+mn-lt"/>
                        </a:rPr>
                        <a:t>Year 8 Literature Through</a:t>
                      </a:r>
                      <a:r>
                        <a:rPr lang="en-GB" sz="2400" b="1" baseline="0" dirty="0" smtClean="0">
                          <a:solidFill>
                            <a:schemeClr val="tx1"/>
                          </a:solidFill>
                          <a:latin typeface="+mn-lt"/>
                        </a:rPr>
                        <a:t> the Ages Knowledge Organiser</a:t>
                      </a:r>
                      <a:endParaRPr lang="en-GB" sz="2400" b="1" dirty="0">
                        <a:solidFill>
                          <a:schemeClr val="tx1"/>
                        </a:solidFill>
                        <a:latin typeface="+mn-lt"/>
                      </a:endParaRPr>
                    </a:p>
                  </a:txBody>
                  <a:tcPr vert="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386498917"/>
                  </a:ext>
                </a:extLst>
              </a:tr>
              <a:tr h="1235513">
                <a:tc>
                  <a:txBody>
                    <a:bodyPr/>
                    <a:lstStyle/>
                    <a:p>
                      <a:pPr algn="ctr"/>
                      <a:r>
                        <a:rPr lang="en-US" sz="1500" b="1" dirty="0" smtClean="0">
                          <a:latin typeface="+mn-lt"/>
                          <a:ea typeface="Times" charset="0"/>
                          <a:cs typeface="Segoe UI" panose="020B0502040204020203" pitchFamily="34" charset="0"/>
                        </a:rPr>
                        <a:t>Renaissance + Reformation c.1485 -1660 CE</a:t>
                      </a:r>
                      <a:endParaRPr lang="en-US" sz="1500" b="1" dirty="0">
                        <a:latin typeface="+mn-lt"/>
                        <a:ea typeface="Times" charset="0"/>
                        <a:cs typeface="Segoe UI" panose="020B0502040204020203" pitchFamily="34"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smtClean="0">
                          <a:solidFill>
                            <a:schemeClr val="tx1"/>
                          </a:solidFill>
                          <a:effectLst/>
                          <a:latin typeface="+mn-lt"/>
                          <a:ea typeface="Times" charset="0"/>
                          <a:cs typeface="Segoe UI" panose="020B0502040204020203" pitchFamily="34" charset="0"/>
                        </a:rPr>
                        <a:t>During the Elizabethan and Jacobean</a:t>
                      </a:r>
                      <a:r>
                        <a:rPr lang="en-GB" sz="800" i="0" kern="1200" baseline="0" dirty="0" smtClean="0">
                          <a:solidFill>
                            <a:schemeClr val="tx1"/>
                          </a:solidFill>
                          <a:effectLst/>
                          <a:latin typeface="+mn-lt"/>
                          <a:ea typeface="Times" charset="0"/>
                          <a:cs typeface="Segoe UI" panose="020B0502040204020203" pitchFamily="34" charset="0"/>
                        </a:rPr>
                        <a:t> eras (1558 – 1625), Shakespeare dominates the literary headlines.  Marlowe, </a:t>
                      </a:r>
                      <a:r>
                        <a:rPr lang="en-GB" sz="800" i="0" kern="1200" baseline="0" dirty="0" err="1" smtClean="0">
                          <a:solidFill>
                            <a:schemeClr val="tx1"/>
                          </a:solidFill>
                          <a:effectLst/>
                          <a:latin typeface="+mn-lt"/>
                          <a:ea typeface="Times" charset="0"/>
                          <a:cs typeface="Segoe UI" panose="020B0502040204020203" pitchFamily="34" charset="0"/>
                        </a:rPr>
                        <a:t>Kydd</a:t>
                      </a:r>
                      <a:r>
                        <a:rPr lang="en-GB" sz="800" i="0" kern="1200" baseline="0" dirty="0" smtClean="0">
                          <a:solidFill>
                            <a:schemeClr val="tx1"/>
                          </a:solidFill>
                          <a:effectLst/>
                          <a:latin typeface="+mn-lt"/>
                          <a:ea typeface="Times" charset="0"/>
                          <a:cs typeface="Segoe UI" panose="020B0502040204020203" pitchFamily="34" charset="0"/>
                        </a:rPr>
                        <a:t> and Donne were also prominent during this period.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baseline="0" dirty="0" smtClean="0">
                          <a:solidFill>
                            <a:schemeClr val="tx1"/>
                          </a:solidFill>
                          <a:effectLst/>
                          <a:latin typeface="+mn-lt"/>
                          <a:ea typeface="Times" charset="0"/>
                          <a:cs typeface="Segoe UI" panose="020B0502040204020203" pitchFamily="34" charset="0"/>
                        </a:rPr>
                        <a:t>The later parts of this era, when Oliver Cromwell establishes a Puritan dictatorship after removing the monarch of the time (Charles I), sees the emergence of John Milton and his most celebrated work </a:t>
                      </a:r>
                      <a:r>
                        <a:rPr lang="en-GB" sz="800" i="1" kern="1200" baseline="0" dirty="0" smtClean="0">
                          <a:solidFill>
                            <a:schemeClr val="tx1"/>
                          </a:solidFill>
                          <a:effectLst/>
                          <a:latin typeface="+mn-lt"/>
                          <a:ea typeface="Times" charset="0"/>
                          <a:cs typeface="Segoe UI" panose="020B0502040204020203" pitchFamily="34" charset="0"/>
                        </a:rPr>
                        <a:t>Paradise </a:t>
                      </a:r>
                      <a:r>
                        <a:rPr lang="en-GB" sz="800" i="1" kern="1200" baseline="0" dirty="0" smtClean="0">
                          <a:solidFill>
                            <a:schemeClr val="tx1"/>
                          </a:solidFill>
                          <a:effectLst/>
                          <a:latin typeface="+mn-lt"/>
                          <a:ea typeface="Times" charset="0"/>
                          <a:cs typeface="Segoe UI" panose="020B0502040204020203" pitchFamily="34" charset="0"/>
                        </a:rPr>
                        <a:t>Lost</a:t>
                      </a:r>
                      <a:r>
                        <a:rPr lang="en-GB" sz="800" i="0" kern="1200" baseline="0" dirty="0" smtClean="0">
                          <a:solidFill>
                            <a:schemeClr val="tx1"/>
                          </a:solidFill>
                          <a:effectLst/>
                          <a:latin typeface="+mn-lt"/>
                          <a:ea typeface="Times" charset="0"/>
                          <a:cs typeface="Segoe UI" panose="020B0502040204020203" pitchFamily="34" charset="0"/>
                        </a:rPr>
                        <a:t>. </a:t>
                      </a:r>
                      <a:endParaRPr lang="en-GB" sz="800" i="0" kern="1200" dirty="0">
                        <a:solidFill>
                          <a:schemeClr val="tx1"/>
                        </a:solidFill>
                        <a:effectLst/>
                        <a:latin typeface="+mn-lt"/>
                        <a:ea typeface="Times" charset="0"/>
                        <a:cs typeface="Segoe UI" panose="020B05020402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smtClean="0">
                          <a:latin typeface="+mn-lt"/>
                        </a:rPr>
                        <a:t>Plays</a:t>
                      </a:r>
                      <a:r>
                        <a:rPr lang="en-GB" sz="1000" baseline="0" dirty="0" smtClean="0">
                          <a:latin typeface="+mn-lt"/>
                        </a:rPr>
                        <a:t>, as one of the central forms of entertainment, account for a lot of the most popular literature in this era.  Shakespeare is of course the most well known and influential of the playwrights in this era, dealing with his three central genres: comedy, tragedy and history.  There are many similarities between his plays and those found in the Classical era.</a:t>
                      </a:r>
                      <a:endParaRPr lang="en-GB"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r>
                        <a:rPr lang="en-GB" sz="1200" b="1" dirty="0" smtClean="0">
                          <a:solidFill>
                            <a:schemeClr val="tx1"/>
                          </a:solidFill>
                          <a:latin typeface="+mn-lt"/>
                        </a:rPr>
                        <a:t>Renaissance: </a:t>
                      </a:r>
                      <a:r>
                        <a:rPr lang="en-GB" sz="1200" dirty="0" smtClean="0">
                          <a:solidFill>
                            <a:schemeClr val="tx1"/>
                          </a:solidFill>
                          <a:latin typeface="+mn-lt"/>
                        </a:rPr>
                        <a:t>Revival</a:t>
                      </a:r>
                      <a:r>
                        <a:rPr lang="en-GB" sz="1200" baseline="0" dirty="0" smtClean="0">
                          <a:solidFill>
                            <a:schemeClr val="tx1"/>
                          </a:solidFill>
                          <a:latin typeface="+mn-lt"/>
                        </a:rPr>
                        <a:t> or renewed interest.</a:t>
                      </a:r>
                      <a:endParaRPr lang="en-GB" sz="1200" dirty="0" smtClean="0">
                        <a:solidFill>
                          <a:schemeClr val="tx1"/>
                        </a:solidFill>
                        <a:latin typeface="+mn-lt"/>
                      </a:endParaRPr>
                    </a:p>
                    <a:p>
                      <a:r>
                        <a:rPr lang="en-GB" sz="1200" b="1" dirty="0" smtClean="0">
                          <a:solidFill>
                            <a:schemeClr val="tx1"/>
                          </a:solidFill>
                          <a:latin typeface="+mn-lt"/>
                        </a:rPr>
                        <a:t>Social activism: </a:t>
                      </a:r>
                      <a:r>
                        <a:rPr lang="en-GB" sz="1200" b="0" dirty="0" smtClean="0">
                          <a:solidFill>
                            <a:schemeClr val="tx1"/>
                          </a:solidFill>
                          <a:latin typeface="+mn-lt"/>
                        </a:rPr>
                        <a:t>Engaging in activities designed to increase awareness</a:t>
                      </a:r>
                      <a:r>
                        <a:rPr lang="en-GB" sz="1200" b="0" baseline="0" dirty="0" smtClean="0">
                          <a:solidFill>
                            <a:schemeClr val="tx1"/>
                          </a:solidFill>
                          <a:latin typeface="+mn-lt"/>
                        </a:rPr>
                        <a:t> of an issue.</a:t>
                      </a:r>
                      <a:endParaRPr lang="en-GB" sz="1200" b="1" dirty="0" smtClean="0">
                        <a:solidFill>
                          <a:schemeClr val="tx1"/>
                        </a:solidFill>
                        <a:latin typeface="+mn-lt"/>
                      </a:endParaRPr>
                    </a:p>
                    <a:p>
                      <a:r>
                        <a:rPr lang="en-GB" sz="1200" b="1" dirty="0" smtClean="0">
                          <a:solidFill>
                            <a:schemeClr val="tx1"/>
                          </a:solidFill>
                          <a:latin typeface="+mn-lt"/>
                        </a:rPr>
                        <a:t>Protest:  </a:t>
                      </a:r>
                      <a:r>
                        <a:rPr lang="en-GB" sz="1200" b="0" dirty="0" smtClean="0">
                          <a:solidFill>
                            <a:schemeClr val="tx1"/>
                          </a:solidFill>
                          <a:latin typeface="+mn-lt"/>
                        </a:rPr>
                        <a:t>Actively seeking to express an objection to an idea.</a:t>
                      </a:r>
                      <a:endParaRPr lang="en-GB" sz="1200" b="1" dirty="0" smtClean="0">
                        <a:solidFill>
                          <a:schemeClr val="tx1"/>
                        </a:solidFill>
                        <a:latin typeface="+mn-lt"/>
                      </a:endParaRPr>
                    </a:p>
                    <a:p>
                      <a:r>
                        <a:rPr lang="en-GB" sz="1200" b="1" dirty="0" smtClean="0">
                          <a:solidFill>
                            <a:schemeClr val="tx1"/>
                          </a:solidFill>
                          <a:latin typeface="+mn-lt"/>
                        </a:rPr>
                        <a:t>Religious</a:t>
                      </a:r>
                      <a:r>
                        <a:rPr lang="en-GB" sz="1200" b="1" baseline="0" dirty="0" smtClean="0">
                          <a:solidFill>
                            <a:schemeClr val="tx1"/>
                          </a:solidFill>
                          <a:latin typeface="+mn-lt"/>
                        </a:rPr>
                        <a:t> influence:  </a:t>
                      </a:r>
                      <a:r>
                        <a:rPr lang="en-GB" sz="1200" b="0" baseline="0" dirty="0" smtClean="0">
                          <a:solidFill>
                            <a:schemeClr val="tx1"/>
                          </a:solidFill>
                          <a:latin typeface="+mn-lt"/>
                        </a:rPr>
                        <a:t>The way that the ideas of a religion can influence the minds of the public.</a:t>
                      </a:r>
                      <a:endParaRPr lang="en-GB" sz="1200" b="1" dirty="0" smtClean="0">
                        <a:solidFill>
                          <a:schemeClr val="tx1"/>
                        </a:solidFill>
                        <a:latin typeface="+mn-lt"/>
                      </a:endParaRPr>
                    </a:p>
                    <a:p>
                      <a:r>
                        <a:rPr lang="en-GB" sz="1200" b="1" dirty="0" smtClean="0">
                          <a:solidFill>
                            <a:schemeClr val="tx1"/>
                          </a:solidFill>
                          <a:latin typeface="+mn-lt"/>
                        </a:rPr>
                        <a:t>Industrial</a:t>
                      </a:r>
                      <a:r>
                        <a:rPr lang="en-GB" sz="1200" b="1" baseline="0" dirty="0" smtClean="0">
                          <a:solidFill>
                            <a:schemeClr val="tx1"/>
                          </a:solidFill>
                          <a:latin typeface="+mn-lt"/>
                        </a:rPr>
                        <a:t> </a:t>
                      </a:r>
                      <a:r>
                        <a:rPr lang="en-GB" sz="1200" b="1" baseline="0" dirty="0" smtClean="0">
                          <a:solidFill>
                            <a:schemeClr val="tx1"/>
                          </a:solidFill>
                          <a:latin typeface="+mn-lt"/>
                        </a:rPr>
                        <a:t>revolution:  </a:t>
                      </a:r>
                      <a:r>
                        <a:rPr lang="en-GB" sz="1200" b="0" baseline="0" dirty="0" smtClean="0">
                          <a:solidFill>
                            <a:schemeClr val="tx1"/>
                          </a:solidFill>
                          <a:latin typeface="+mn-lt"/>
                        </a:rPr>
                        <a:t>A period in of great technological advancement that led to the modernisation of several practical roles and the creation of factories.</a:t>
                      </a:r>
                      <a:endParaRPr lang="en-GB" sz="1200" b="1" baseline="0" dirty="0" smtClean="0">
                        <a:solidFill>
                          <a:schemeClr val="tx1"/>
                        </a:solidFill>
                        <a:latin typeface="+mn-lt"/>
                      </a:endParaRPr>
                    </a:p>
                    <a:p>
                      <a:r>
                        <a:rPr lang="en-GB" sz="1200" b="1" baseline="0" dirty="0" smtClean="0">
                          <a:solidFill>
                            <a:schemeClr val="tx1"/>
                          </a:solidFill>
                          <a:latin typeface="+mn-lt"/>
                        </a:rPr>
                        <a:t>Gothic:  </a:t>
                      </a:r>
                      <a:r>
                        <a:rPr lang="en-GB" sz="1200" b="0" baseline="0" dirty="0" smtClean="0">
                          <a:solidFill>
                            <a:schemeClr val="tx1"/>
                          </a:solidFill>
                          <a:latin typeface="+mn-lt"/>
                        </a:rPr>
                        <a:t>A genre focussing on the supernatural and macabre.  Known for the creation of tension through bleak, atmospheric settings.</a:t>
                      </a:r>
                      <a:endParaRPr lang="en-GB" sz="1200" b="1" baseline="0" dirty="0" smtClean="0">
                        <a:solidFill>
                          <a:schemeClr val="tx1"/>
                        </a:solidFill>
                        <a:latin typeface="+mn-lt"/>
                      </a:endParaRPr>
                    </a:p>
                    <a:p>
                      <a:r>
                        <a:rPr lang="en-GB" sz="1200" b="1" baseline="0" dirty="0" smtClean="0">
                          <a:solidFill>
                            <a:schemeClr val="tx1"/>
                          </a:solidFill>
                          <a:latin typeface="+mn-lt"/>
                        </a:rPr>
                        <a:t>Romanticism:  </a:t>
                      </a:r>
                      <a:r>
                        <a:rPr lang="en-GB" sz="1200" b="0" baseline="0" dirty="0" smtClean="0">
                          <a:solidFill>
                            <a:schemeClr val="tx1"/>
                          </a:solidFill>
                          <a:latin typeface="+mn-lt"/>
                        </a:rPr>
                        <a:t>A literary movement centred around the ideas of inspiration and the importance of the individual.</a:t>
                      </a:r>
                      <a:endParaRPr lang="en-GB" sz="1200" b="1" baseline="0" dirty="0" smtClean="0">
                        <a:solidFill>
                          <a:schemeClr val="tx1"/>
                        </a:solidFill>
                        <a:latin typeface="+mn-lt"/>
                      </a:endParaRPr>
                    </a:p>
                    <a:p>
                      <a:r>
                        <a:rPr lang="en-GB" sz="1200" b="1" baseline="0" dirty="0" smtClean="0">
                          <a:solidFill>
                            <a:schemeClr val="tx1"/>
                          </a:solidFill>
                          <a:latin typeface="+mn-lt"/>
                        </a:rPr>
                        <a:t>Motif:  </a:t>
                      </a:r>
                      <a:r>
                        <a:rPr lang="en-GB" sz="1200" b="0" baseline="0" dirty="0" smtClean="0">
                          <a:solidFill>
                            <a:schemeClr val="tx1"/>
                          </a:solidFill>
                          <a:latin typeface="+mn-lt"/>
                        </a:rPr>
                        <a:t>A recurring idea in literature.</a:t>
                      </a:r>
                      <a:endParaRPr lang="en-GB" sz="1200" b="1" baseline="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smtClean="0">
                          <a:solidFill>
                            <a:schemeClr val="tx1"/>
                          </a:solidFill>
                          <a:latin typeface="+mn-lt"/>
                        </a:rPr>
                        <a:t>Context:  </a:t>
                      </a:r>
                      <a:r>
                        <a:rPr lang="en-US" sz="1200" b="0" i="0" baseline="0" dirty="0" smtClean="0">
                          <a:latin typeface="+mn-lt"/>
                          <a:ea typeface="Times" charset="0"/>
                          <a:cs typeface="Segoe UI" panose="020B0502040204020203" pitchFamily="34" charset="0"/>
                        </a:rPr>
                        <a:t>The information surrounding a text, such as setting, time period, beliefs and significant events.</a:t>
                      </a:r>
                      <a:endParaRPr lang="en-GB" sz="1200" b="1" baseline="0" dirty="0" smtClean="0">
                        <a:solidFill>
                          <a:schemeClr val="tx1"/>
                        </a:solidFill>
                        <a:latin typeface="+mn-lt"/>
                      </a:endParaRPr>
                    </a:p>
                    <a:p>
                      <a:r>
                        <a:rPr lang="en-GB" sz="1200" b="1" baseline="0" dirty="0" smtClean="0">
                          <a:solidFill>
                            <a:schemeClr val="tx1"/>
                          </a:solidFill>
                          <a:latin typeface="+mn-lt"/>
                        </a:rPr>
                        <a:t>Pathetic fallacy:  </a:t>
                      </a:r>
                      <a:r>
                        <a:rPr lang="en-GB" sz="1200" b="0" baseline="0" dirty="0" smtClean="0">
                          <a:solidFill>
                            <a:schemeClr val="tx1"/>
                          </a:solidFill>
                          <a:latin typeface="+mn-lt"/>
                        </a:rPr>
                        <a:t>The creation of mood through the presentation of the weather.</a:t>
                      </a:r>
                      <a:endParaRPr lang="en-GB" sz="1200" b="1" baseline="0" dirty="0" smtClean="0">
                        <a:solidFill>
                          <a:schemeClr val="tx1"/>
                        </a:solidFill>
                        <a:latin typeface="+mn-lt"/>
                      </a:endParaRPr>
                    </a:p>
                    <a:p>
                      <a:r>
                        <a:rPr lang="en-GB" sz="1200" b="1" baseline="0" dirty="0" smtClean="0">
                          <a:solidFill>
                            <a:schemeClr val="tx1"/>
                          </a:solidFill>
                          <a:latin typeface="+mn-lt"/>
                        </a:rPr>
                        <a:t>Atmosphere:  </a:t>
                      </a:r>
                      <a:r>
                        <a:rPr lang="en-GB" sz="1200" b="0" baseline="0" dirty="0" smtClean="0">
                          <a:solidFill>
                            <a:schemeClr val="tx1"/>
                          </a:solidFill>
                          <a:latin typeface="+mn-lt"/>
                        </a:rPr>
                        <a:t>The mood/tone established, usually through description of the setting or the senses.</a:t>
                      </a:r>
                      <a:endParaRPr lang="en-GB" sz="1200" b="1" baseline="0" dirty="0" smtClean="0">
                        <a:solidFill>
                          <a:schemeClr val="tx1"/>
                        </a:solidFill>
                        <a:latin typeface="+mn-lt"/>
                      </a:endParaRPr>
                    </a:p>
                    <a:p>
                      <a:r>
                        <a:rPr lang="en-GB" sz="1200" b="1" baseline="0" dirty="0" smtClean="0">
                          <a:solidFill>
                            <a:schemeClr val="tx1"/>
                          </a:solidFill>
                          <a:latin typeface="+mn-lt"/>
                        </a:rPr>
                        <a:t>Pathos:  </a:t>
                      </a:r>
                      <a:r>
                        <a:rPr lang="en-GB" sz="1200" b="0" baseline="0" dirty="0" smtClean="0">
                          <a:solidFill>
                            <a:schemeClr val="tx1"/>
                          </a:solidFill>
                          <a:latin typeface="+mn-lt"/>
                        </a:rPr>
                        <a:t>A quality that creates pity or sympathy for a character</a:t>
                      </a:r>
                    </a:p>
                    <a:p>
                      <a:r>
                        <a:rPr lang="en-GB" sz="1200" b="1" baseline="0" dirty="0" smtClean="0">
                          <a:solidFill>
                            <a:schemeClr val="tx1"/>
                          </a:solidFill>
                          <a:latin typeface="+mn-lt"/>
                        </a:rPr>
                        <a:t>Structure:  </a:t>
                      </a:r>
                      <a:r>
                        <a:rPr lang="en-GB" sz="1200" b="0" baseline="0" dirty="0" smtClean="0">
                          <a:solidFill>
                            <a:schemeClr val="tx1"/>
                          </a:solidFill>
                          <a:latin typeface="+mn-lt"/>
                        </a:rPr>
                        <a:t>The way a text is set out by the author.</a:t>
                      </a:r>
                      <a:endParaRPr lang="en-GB" sz="1200" b="1" baseline="0" dirty="0" smtClean="0">
                        <a:solidFill>
                          <a:schemeClr val="tx1"/>
                        </a:solidFill>
                        <a:latin typeface="+mn-lt"/>
                      </a:endParaRPr>
                    </a:p>
                    <a:p>
                      <a:r>
                        <a:rPr lang="en-GB" sz="1200" b="1" baseline="0" dirty="0" smtClean="0">
                          <a:solidFill>
                            <a:schemeClr val="tx1"/>
                          </a:solidFill>
                          <a:latin typeface="+mn-lt"/>
                        </a:rPr>
                        <a:t>Form:  </a:t>
                      </a:r>
                      <a:r>
                        <a:rPr lang="en-GB" sz="1200" b="0" baseline="0" dirty="0" smtClean="0">
                          <a:solidFill>
                            <a:schemeClr val="tx1"/>
                          </a:solidFill>
                          <a:latin typeface="+mn-lt"/>
                        </a:rPr>
                        <a:t>The designed shape/style of a text, especially relevant in poetry.</a:t>
                      </a:r>
                      <a:endParaRPr lang="en-GB" sz="1200" b="0" baseline="0" dirty="0">
                        <a:solidFill>
                          <a:schemeClr val="tx1"/>
                        </a:solidFill>
                        <a:latin typeface="+mn-lt"/>
                      </a:endParaRPr>
                    </a:p>
                    <a:p>
                      <a:r>
                        <a:rPr lang="en-GB" sz="1200" b="1" baseline="0" dirty="0" smtClean="0">
                          <a:solidFill>
                            <a:schemeClr val="tx1"/>
                          </a:solidFill>
                          <a:latin typeface="+mn-lt"/>
                        </a:rPr>
                        <a:t>Conventions:  </a:t>
                      </a:r>
                      <a:r>
                        <a:rPr lang="en-GB" sz="1200" b="0" baseline="0" dirty="0" smtClean="0">
                          <a:solidFill>
                            <a:schemeClr val="tx1"/>
                          </a:solidFill>
                          <a:latin typeface="+mn-lt"/>
                        </a:rPr>
                        <a:t>Themes/ideas/literary techniques you expect to see in a particular genre/form.</a:t>
                      </a:r>
                      <a:endParaRPr lang="en-GB" sz="1200" b="1" baseline="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3262188010"/>
                  </a:ext>
                </a:extLst>
              </a:tr>
              <a:tr h="1345578">
                <a:tc>
                  <a:txBody>
                    <a:bodyPr/>
                    <a:lstStyle/>
                    <a:p>
                      <a:pPr algn="ctr"/>
                      <a:r>
                        <a:rPr lang="en-US" sz="1500" b="1" dirty="0" smtClean="0">
                          <a:latin typeface="+mn-lt"/>
                          <a:ea typeface="Times" charset="0"/>
                          <a:cs typeface="Segoe UI" panose="020B0502040204020203" pitchFamily="34" charset="0"/>
                        </a:rPr>
                        <a:t>Romanticism c.1790 - 1830</a:t>
                      </a:r>
                      <a:endParaRPr lang="en-US" sz="1500" b="1" dirty="0">
                        <a:latin typeface="+mn-lt"/>
                        <a:ea typeface="Times" charset="0"/>
                        <a:cs typeface="Segoe UI" panose="020B0502040204020203" pitchFamily="34"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baseline="0" dirty="0" smtClean="0">
                          <a:solidFill>
                            <a:schemeClr val="tx1"/>
                          </a:solidFill>
                          <a:effectLst/>
                          <a:latin typeface="+mn-lt"/>
                          <a:ea typeface="Times" charset="0"/>
                          <a:cs typeface="Segoe UI" panose="020B0502040204020203" pitchFamily="34" charset="0"/>
                        </a:rPr>
                        <a:t>The Romantic era (c.1790 – 1830) is famed for its poetry, dealing with the themes of imagination and individuality, especially with regards to the theme of nature.  Coleridge, Blake, Keats and Shelley all wrote about these themes across the period.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i="0" kern="1200" dirty="0">
                        <a:solidFill>
                          <a:schemeClr val="tx1"/>
                        </a:solidFill>
                        <a:effectLst/>
                        <a:latin typeface="+mn-lt"/>
                        <a:ea typeface="Times" charset="0"/>
                        <a:cs typeface="Segoe UI" panose="020B05020402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smtClean="0">
                          <a:latin typeface="+mn-lt"/>
                        </a:rPr>
                        <a:t>Poetry is one of the key</a:t>
                      </a:r>
                      <a:r>
                        <a:rPr lang="en-GB" sz="1000" baseline="0" dirty="0" smtClean="0">
                          <a:latin typeface="+mn-lt"/>
                        </a:rPr>
                        <a:t> elements of literature in this era.  Romanticism changes the face of poetry – epics are much rarer.  Instead, poetry becomes more a vessel for symbolism and imagery, rather than being driven by narrative.  Many Romantic ideas continue into Victorian literature.</a:t>
                      </a:r>
                      <a:endParaRPr lang="en-GB"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849794183"/>
                  </a:ext>
                </a:extLst>
              </a:tr>
              <a:tr h="1715720">
                <a:tc>
                  <a:txBody>
                    <a:bodyPr/>
                    <a:lstStyle/>
                    <a:p>
                      <a:pPr algn="ctr"/>
                      <a:r>
                        <a:rPr lang="en-US" sz="1500" b="1" dirty="0" smtClean="0">
                          <a:latin typeface="+mn-lt"/>
                          <a:ea typeface="Times" charset="0"/>
                          <a:cs typeface="Segoe UI" panose="020B0502040204020203" pitchFamily="34" charset="0"/>
                        </a:rPr>
                        <a:t>Victorian</a:t>
                      </a:r>
                      <a:r>
                        <a:rPr lang="en-US" sz="1500" b="1" baseline="0" dirty="0" smtClean="0">
                          <a:latin typeface="+mn-lt"/>
                          <a:ea typeface="Times" charset="0"/>
                          <a:cs typeface="Segoe UI" panose="020B0502040204020203" pitchFamily="34" charset="0"/>
                        </a:rPr>
                        <a:t> + 19</a:t>
                      </a:r>
                      <a:r>
                        <a:rPr lang="en-US" sz="1500" b="1" baseline="30000" dirty="0" smtClean="0">
                          <a:latin typeface="+mn-lt"/>
                          <a:ea typeface="Times" charset="0"/>
                          <a:cs typeface="Segoe UI" panose="020B0502040204020203" pitchFamily="34" charset="0"/>
                        </a:rPr>
                        <a:t>th</a:t>
                      </a:r>
                      <a:r>
                        <a:rPr lang="en-US" sz="1500" b="1" baseline="0" dirty="0" smtClean="0">
                          <a:latin typeface="+mn-lt"/>
                          <a:ea typeface="Times" charset="0"/>
                          <a:cs typeface="Segoe UI" panose="020B0502040204020203" pitchFamily="34" charset="0"/>
                        </a:rPr>
                        <a:t> Century c.1830 - 1901</a:t>
                      </a:r>
                      <a:endParaRPr lang="en-US" sz="1500" b="1" dirty="0">
                        <a:latin typeface="+mn-lt"/>
                        <a:ea typeface="Times" charset="0"/>
                        <a:cs typeface="Segoe UI" panose="020B0502040204020203" pitchFamily="34"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baseline="0" dirty="0" smtClean="0">
                          <a:solidFill>
                            <a:schemeClr val="tx1"/>
                          </a:solidFill>
                          <a:effectLst/>
                          <a:latin typeface="+mn-lt"/>
                          <a:ea typeface="Times" charset="0"/>
                          <a:cs typeface="Segoe UI" panose="020B0502040204020203" pitchFamily="34" charset="0"/>
                        </a:rPr>
                        <a:t>Spanning both this era and that of the reign of Queen Victoria were the Gothic writers.  Bram Stoker’s </a:t>
                      </a:r>
                      <a:r>
                        <a:rPr lang="en-GB" sz="800" i="1" kern="1200" baseline="0" dirty="0" smtClean="0">
                          <a:solidFill>
                            <a:schemeClr val="tx1"/>
                          </a:solidFill>
                          <a:effectLst/>
                          <a:latin typeface="+mn-lt"/>
                          <a:ea typeface="Times" charset="0"/>
                          <a:cs typeface="Segoe UI" panose="020B0502040204020203" pitchFamily="34" charset="0"/>
                        </a:rPr>
                        <a:t>Dracula</a:t>
                      </a:r>
                      <a:r>
                        <a:rPr lang="en-GB" sz="800" i="0" kern="1200" baseline="0" dirty="0" smtClean="0">
                          <a:solidFill>
                            <a:schemeClr val="tx1"/>
                          </a:solidFill>
                          <a:effectLst/>
                          <a:latin typeface="+mn-lt"/>
                          <a:ea typeface="Times" charset="0"/>
                          <a:cs typeface="Segoe UI" panose="020B0502040204020203" pitchFamily="34" charset="0"/>
                        </a:rPr>
                        <a:t>, Mary Shelley’s </a:t>
                      </a:r>
                      <a:r>
                        <a:rPr lang="en-GB" sz="800" i="1" kern="1200" baseline="0" dirty="0" smtClean="0">
                          <a:solidFill>
                            <a:schemeClr val="tx1"/>
                          </a:solidFill>
                          <a:effectLst/>
                          <a:latin typeface="+mn-lt"/>
                          <a:ea typeface="Times" charset="0"/>
                          <a:cs typeface="Segoe UI" panose="020B0502040204020203" pitchFamily="34" charset="0"/>
                        </a:rPr>
                        <a:t>Frankenstein</a:t>
                      </a:r>
                      <a:r>
                        <a:rPr lang="en-GB" sz="800" i="0" kern="1200" baseline="0" dirty="0" smtClean="0">
                          <a:solidFill>
                            <a:schemeClr val="tx1"/>
                          </a:solidFill>
                          <a:effectLst/>
                          <a:latin typeface="+mn-lt"/>
                          <a:ea typeface="Times" charset="0"/>
                          <a:cs typeface="Segoe UI" panose="020B0502040204020203" pitchFamily="34" charset="0"/>
                        </a:rPr>
                        <a:t>, as well as the works of Edgar-Allan Poe and Hawthorne, are some of the most well known Gothic stories.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baseline="0" dirty="0" smtClean="0">
                          <a:solidFill>
                            <a:schemeClr val="tx1"/>
                          </a:solidFill>
                          <a:effectLst/>
                          <a:latin typeface="+mn-lt"/>
                          <a:ea typeface="Times" charset="0"/>
                          <a:cs typeface="Segoe UI" panose="020B0502040204020203" pitchFamily="34" charset="0"/>
                        </a:rPr>
                        <a:t>Drawing influence from Gothic literature, many other writers rose to prominence in the 19</a:t>
                      </a:r>
                      <a:r>
                        <a:rPr lang="en-GB" sz="800" i="0" kern="1200" baseline="30000" dirty="0" smtClean="0">
                          <a:solidFill>
                            <a:schemeClr val="tx1"/>
                          </a:solidFill>
                          <a:effectLst/>
                          <a:latin typeface="+mn-lt"/>
                          <a:ea typeface="Times" charset="0"/>
                          <a:cs typeface="Segoe UI" panose="020B0502040204020203" pitchFamily="34" charset="0"/>
                        </a:rPr>
                        <a:t>th</a:t>
                      </a:r>
                      <a:r>
                        <a:rPr lang="en-GB" sz="800" i="0" kern="1200" baseline="0" dirty="0" smtClean="0">
                          <a:solidFill>
                            <a:schemeClr val="tx1"/>
                          </a:solidFill>
                          <a:effectLst/>
                          <a:latin typeface="+mn-lt"/>
                          <a:ea typeface="Times" charset="0"/>
                          <a:cs typeface="Segoe UI" panose="020B0502040204020203" pitchFamily="34" charset="0"/>
                        </a:rPr>
                        <a:t> century.  Elizabeth and Robert Browning, Tennyson, the Bronte sisters and Charles Dickens all feature heavily throughout the era, dealing with wide ranging themes including poverty, religion and industrialisation.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smtClean="0">
                          <a:latin typeface="+mn-lt"/>
                        </a:rPr>
                        <a:t>Gothic literature is</a:t>
                      </a:r>
                      <a:r>
                        <a:rPr lang="en-GB" sz="1000" baseline="0" dirty="0" smtClean="0">
                          <a:latin typeface="+mn-lt"/>
                        </a:rPr>
                        <a:t> the most popular literature of the era, with the Victorian fascination with the supernatural and macabre used to great effect by the authors of the time.  Scientific, technological and industrial advancements gave authors licence to exploit the public’s unfamiliarity with these developments as a way to stimulate their appetite for the supernatural.</a:t>
                      </a:r>
                    </a:p>
                    <a:p>
                      <a:pPr marL="171450" indent="-171450">
                        <a:buFont typeface="Arial" panose="020B0604020202020204" pitchFamily="34" charset="0"/>
                        <a:buChar char="•"/>
                      </a:pPr>
                      <a:r>
                        <a:rPr lang="en-GB" sz="1000" baseline="0" dirty="0" smtClean="0">
                          <a:latin typeface="+mn-lt"/>
                        </a:rPr>
                        <a:t>Many Victorian novels play on these gothic aspects, but they also became vehicle for social change.  Literature becomes much more progressive and popularised as the standard of education improves.</a:t>
                      </a:r>
                      <a:endParaRPr lang="en-GB" sz="1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endParaRPr lang="en-GB"/>
                    </a:p>
                  </a:txBody>
                  <a:tcPr/>
                </a:tc>
                <a:extLst>
                  <a:ext uri="{0D108BD9-81ED-4DB2-BD59-A6C34878D82A}">
                    <a16:rowId xmlns:a16="http://schemas.microsoft.com/office/drawing/2014/main" val="3571362221"/>
                  </a:ext>
                </a:extLst>
              </a:tr>
              <a:tr h="347047">
                <a:tc gridSpan="3">
                  <a:txBody>
                    <a:bodyPr/>
                    <a:lstStyle/>
                    <a:p>
                      <a:r>
                        <a:rPr lang="en-GB" sz="1600" b="1" dirty="0" smtClean="0">
                          <a:solidFill>
                            <a:schemeClr val="tx1"/>
                          </a:solidFill>
                          <a:latin typeface="+mn-lt"/>
                        </a:rPr>
                        <a:t>Historical Context</a:t>
                      </a:r>
                      <a:endParaRPr lang="en-GB" sz="16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dirty="0"/>
                    </a:p>
                  </a:txBody>
                  <a:tcPr/>
                </a:tc>
                <a:tc vMerge="1">
                  <a:txBody>
                    <a:bodyPr/>
                    <a:lstStyle/>
                    <a:p>
                      <a:endParaRPr lang="en-GB"/>
                    </a:p>
                  </a:txBody>
                  <a:tcPr/>
                </a:tc>
                <a:extLst>
                  <a:ext uri="{0D108BD9-81ED-4DB2-BD59-A6C34878D82A}">
                    <a16:rowId xmlns:a16="http://schemas.microsoft.com/office/drawing/2014/main" val="670970132"/>
                  </a:ext>
                </a:extLst>
              </a:tr>
              <a:tr h="1862135">
                <a:tc gridSpan="3">
                  <a:txBody>
                    <a:bodyPr/>
                    <a:lstStyle/>
                    <a:p>
                      <a:r>
                        <a:rPr lang="en-GB" sz="1200" baseline="0" dirty="0" smtClean="0">
                          <a:solidFill>
                            <a:schemeClr val="tx1"/>
                          </a:solidFill>
                          <a:latin typeface="+mn-lt"/>
                        </a:rPr>
                        <a:t>1439 – 55: The Gutenberg press is invented, revolutionising the way literature is reproduced and leading the printing of the Gutenberg Bible.</a:t>
                      </a:r>
                    </a:p>
                    <a:p>
                      <a:r>
                        <a:rPr lang="en-GB" sz="1200" baseline="0" dirty="0" smtClean="0">
                          <a:solidFill>
                            <a:schemeClr val="tx1"/>
                          </a:solidFill>
                          <a:latin typeface="+mn-lt"/>
                        </a:rPr>
                        <a:t>1604: Robert </a:t>
                      </a:r>
                      <a:r>
                        <a:rPr lang="en-GB" sz="1200" baseline="0" dirty="0" err="1" smtClean="0">
                          <a:solidFill>
                            <a:schemeClr val="tx1"/>
                          </a:solidFill>
                          <a:latin typeface="+mn-lt"/>
                        </a:rPr>
                        <a:t>Cawdrey’s</a:t>
                      </a:r>
                      <a:r>
                        <a:rPr lang="en-GB" sz="1200" baseline="0" dirty="0" smtClean="0">
                          <a:solidFill>
                            <a:schemeClr val="tx1"/>
                          </a:solidFill>
                          <a:latin typeface="+mn-lt"/>
                        </a:rPr>
                        <a:t> </a:t>
                      </a:r>
                      <a:r>
                        <a:rPr lang="en-GB" sz="1200" i="1" baseline="0" dirty="0" smtClean="0">
                          <a:solidFill>
                            <a:schemeClr val="tx1"/>
                          </a:solidFill>
                          <a:latin typeface="+mn-lt"/>
                        </a:rPr>
                        <a:t>Table </a:t>
                      </a:r>
                      <a:r>
                        <a:rPr lang="en-GB" sz="1200" i="1" baseline="0" dirty="0" err="1" smtClean="0">
                          <a:solidFill>
                            <a:schemeClr val="tx1"/>
                          </a:solidFill>
                          <a:latin typeface="+mn-lt"/>
                        </a:rPr>
                        <a:t>Alphabeticall</a:t>
                      </a:r>
                      <a:r>
                        <a:rPr lang="en-GB" sz="1200" i="1" baseline="0" dirty="0" smtClean="0">
                          <a:solidFill>
                            <a:schemeClr val="tx1"/>
                          </a:solidFill>
                          <a:latin typeface="+mn-lt"/>
                        </a:rPr>
                        <a:t> </a:t>
                      </a:r>
                      <a:r>
                        <a:rPr lang="en-GB" sz="1200" i="0" baseline="0" dirty="0" smtClean="0">
                          <a:solidFill>
                            <a:schemeClr val="tx1"/>
                          </a:solidFill>
                          <a:latin typeface="+mn-lt"/>
                        </a:rPr>
                        <a:t>becomes the first single language English dictionary published.</a:t>
                      </a:r>
                    </a:p>
                    <a:p>
                      <a:r>
                        <a:rPr lang="en-GB" sz="1200" i="0" baseline="0" dirty="0" smtClean="0">
                          <a:solidFill>
                            <a:schemeClr val="tx1"/>
                          </a:solidFill>
                          <a:latin typeface="+mn-lt"/>
                        </a:rPr>
                        <a:t>1712: Thomas </a:t>
                      </a:r>
                      <a:r>
                        <a:rPr lang="en-GB" sz="1200" i="0" baseline="0" dirty="0" err="1" smtClean="0">
                          <a:solidFill>
                            <a:schemeClr val="tx1"/>
                          </a:solidFill>
                          <a:latin typeface="+mn-lt"/>
                        </a:rPr>
                        <a:t>Newcomen</a:t>
                      </a:r>
                      <a:r>
                        <a:rPr lang="en-GB" sz="1200" i="0" baseline="0" dirty="0" smtClean="0">
                          <a:solidFill>
                            <a:schemeClr val="tx1"/>
                          </a:solidFill>
                          <a:latin typeface="+mn-lt"/>
                        </a:rPr>
                        <a:t> creates the first steam engine</a:t>
                      </a:r>
                    </a:p>
                    <a:p>
                      <a:r>
                        <a:rPr lang="en-GB" sz="1200" i="0" baseline="0" dirty="0" smtClean="0">
                          <a:solidFill>
                            <a:schemeClr val="tx1"/>
                          </a:solidFill>
                          <a:latin typeface="+mn-lt"/>
                        </a:rPr>
                        <a:t>1811: The first Luddite riot took place in Nottinghamshire, where the destruction of machines led to a change in laws around the destruction of machinery in 1812.</a:t>
                      </a:r>
                    </a:p>
                    <a:p>
                      <a:r>
                        <a:rPr lang="en-GB" sz="1200" i="0" baseline="0" dirty="0" smtClean="0">
                          <a:solidFill>
                            <a:schemeClr val="tx1"/>
                          </a:solidFill>
                          <a:latin typeface="+mn-lt"/>
                        </a:rPr>
                        <a:t>1837: Queen Victoria takes the throne</a:t>
                      </a:r>
                    </a:p>
                    <a:p>
                      <a:r>
                        <a:rPr lang="en-GB" sz="1200" i="0" baseline="0" dirty="0" smtClean="0">
                          <a:solidFill>
                            <a:schemeClr val="tx1"/>
                          </a:solidFill>
                          <a:latin typeface="+mn-lt"/>
                        </a:rPr>
                        <a:t>1838: Slavery abolished in the British empire</a:t>
                      </a:r>
                    </a:p>
                    <a:p>
                      <a:r>
                        <a:rPr lang="en-GB" sz="1200" i="0" baseline="0" dirty="0" smtClean="0">
                          <a:solidFill>
                            <a:schemeClr val="tx1"/>
                          </a:solidFill>
                          <a:latin typeface="+mn-lt"/>
                        </a:rPr>
                        <a:t>1880: Schooling for 5-10 year olds becomes compulsory.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795138757"/>
                  </a:ext>
                </a:extLst>
              </a:tr>
            </a:tbl>
          </a:graphicData>
        </a:graphic>
      </p:graphicFrame>
    </p:spTree>
    <p:extLst>
      <p:ext uri="{BB962C8B-B14F-4D97-AF65-F5344CB8AC3E}">
        <p14:creationId xmlns:p14="http://schemas.microsoft.com/office/powerpoint/2010/main" val="2992165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English</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F1CAD4-67CB-4F31-BA99-515236D5DAE1}">
  <ds:schemaRefs>
    <ds:schemaRef ds:uri="http://purl.org/dc/elements/1.1/"/>
    <ds:schemaRef ds:uri="http://schemas.microsoft.com/office/2006/documentManagement/types"/>
    <ds:schemaRef ds:uri="http://schemas.microsoft.com/office/infopath/2007/PartnerControls"/>
    <ds:schemaRef ds:uri="3358618c-66b8-4b4b-b3dc-e190da1e0831"/>
    <ds:schemaRef ds:uri="http://purl.org/dc/terms/"/>
    <ds:schemaRef ds:uri="http://schemas.openxmlformats.org/package/2006/metadata/core-properties"/>
    <ds:schemaRef ds:uri="http://purl.org/dc/dcmitype/"/>
    <ds:schemaRef ds:uri="7ec92263-d1f4-424b-9213-454cee6ea05d"/>
    <ds:schemaRef ds:uri="391ef29d-7714-4125-b57e-893d6a1cb67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07912A2-4AE2-4808-A050-6563FE835F2B}"/>
</file>

<file path=customXml/itemProps3.xml><?xml version="1.0" encoding="utf-8"?>
<ds:datastoreItem xmlns:ds="http://schemas.openxmlformats.org/officeDocument/2006/customXml" ds:itemID="{B4258FC3-D63A-489F-BEFC-55134CEC2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TotalTime>
  <Words>794</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Segoe UI</vt:lpstr>
      <vt:lpstr>Times</vt:lpstr>
      <vt:lpstr>Office Theme</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Sloper</dc:creator>
  <cp:lastModifiedBy>A Sloper</cp:lastModifiedBy>
  <cp:revision>10</cp:revision>
  <dcterms:created xsi:type="dcterms:W3CDTF">2020-07-17T10:57:31Z</dcterms:created>
  <dcterms:modified xsi:type="dcterms:W3CDTF">2020-08-24T12:10:26Z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