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F1A5"/>
    <a:srgbClr val="9FE9C6"/>
    <a:srgbClr val="9FD3E1"/>
    <a:srgbClr val="FBC497"/>
    <a:srgbClr val="E4F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2" autoAdjust="0"/>
  </p:normalViewPr>
  <p:slideViewPr>
    <p:cSldViewPr>
      <p:cViewPr varScale="1">
        <p:scale>
          <a:sx n="86" d="100"/>
          <a:sy n="86" d="100"/>
        </p:scale>
        <p:origin x="918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DEFF6-1B6F-4715-84BA-24AC9091AB2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38A40DB-DD80-4213-B8CF-325E821D9921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Usefulness of cash flow forecasts </a:t>
          </a:r>
          <a:endParaRPr lang="en-GB" sz="1000" b="1" dirty="0">
            <a:solidFill>
              <a:schemeClr val="tx1"/>
            </a:solidFill>
          </a:endParaRPr>
        </a:p>
      </dgm:t>
    </dgm:pt>
    <dgm:pt modelId="{70A2B008-9D3B-425C-A64A-B5E4DB7C6814}" type="parTrans" cxnId="{EE27B0DD-DDE3-447D-8D58-EF170938E8ED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0AABD6B-D12B-4BBC-8CFE-B6719AD4218C}" type="sibTrans" cxnId="{EE27B0DD-DDE3-447D-8D58-EF170938E8ED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4487E1E-1055-497E-8C31-8E16EDB27219}">
      <dgm:prSet phldrT="[Text]"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Anticipates periods of cash shortage</a:t>
          </a:r>
          <a:endParaRPr lang="en-GB" sz="1000" b="0" dirty="0">
            <a:solidFill>
              <a:schemeClr val="tx1"/>
            </a:solidFill>
          </a:endParaRPr>
        </a:p>
      </dgm:t>
    </dgm:pt>
    <dgm:pt modelId="{D884297C-D24A-4F22-8242-D82964C505F3}" type="parTrans" cxnId="{7DA351B5-A47B-4ED0-B6FE-EDA78C6FE587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FAE9656-E240-4B58-95B1-90B63ECBA745}" type="sibTrans" cxnId="{7DA351B5-A47B-4ED0-B6FE-EDA78C6FE587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248BC0DF-12E9-42CD-84DB-9433B33CF1C1}">
      <dgm:prSet phldrT="[Text]"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A planning tool</a:t>
          </a:r>
          <a:endParaRPr lang="en-GB" sz="1000" b="0" dirty="0">
            <a:solidFill>
              <a:schemeClr val="tx1"/>
            </a:solidFill>
          </a:endParaRPr>
        </a:p>
      </dgm:t>
    </dgm:pt>
    <dgm:pt modelId="{C8E5A48F-41BF-4115-AB76-62AF46C8D764}" type="parTrans" cxnId="{EA62B84D-3A84-46E0-ACCA-50A9A527AF96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0049081-20ED-416B-B724-FEA38D8DF98B}" type="sibTrans" cxnId="{EA62B84D-3A84-46E0-ACCA-50A9A527AF96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D46054B-01A3-4F94-99CF-81F50876E666}">
      <dgm:prSet phldrT="[Text]"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Enables remedies to be put in place for shortages</a:t>
          </a:r>
          <a:endParaRPr lang="en-GB" sz="1000" b="0" dirty="0">
            <a:solidFill>
              <a:schemeClr val="tx1"/>
            </a:solidFill>
          </a:endParaRPr>
        </a:p>
      </dgm:t>
    </dgm:pt>
    <dgm:pt modelId="{D518CD37-C600-4AD3-B18E-7AE3E2B985FA}" type="parTrans" cxnId="{2E61718B-3A14-4CDD-A325-4506095B938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966973A8-15A9-4162-BB24-C10D0F8DDFA7}" type="sibTrans" cxnId="{2E61718B-3A14-4CDD-A325-4506095B938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48F3548-2651-4BE1-89C0-C626D01E1CC5}">
      <dgm:prSet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Provides targets</a:t>
          </a:r>
          <a:endParaRPr lang="en-GB" sz="1000" b="0" dirty="0">
            <a:solidFill>
              <a:schemeClr val="tx1"/>
            </a:solidFill>
          </a:endParaRPr>
        </a:p>
      </dgm:t>
    </dgm:pt>
    <dgm:pt modelId="{4616828E-3215-411C-9407-D5EC2ECFA9A3}" type="parTrans" cxnId="{FA3263DE-B78C-4CED-9D18-5370A9A343A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070893A4-503C-4AB1-9234-C1949E5C58B8}" type="sibTrans" cxnId="{FA3263DE-B78C-4CED-9D18-5370A9A343A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2CF83788-AB82-4C39-A844-BBBDC544A0FF}" type="pres">
      <dgm:prSet presAssocID="{36CDEFF6-1B6F-4715-84BA-24AC9091AB2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C169F8-7227-4791-B8DA-CBE5FE033E8B}" type="pres">
      <dgm:prSet presAssocID="{138A40DB-DD80-4213-B8CF-325E821D9921}" presName="centerShape" presStyleLbl="node0" presStyleIdx="0" presStyleCnt="1" custScaleX="127664" custScaleY="93784" custLinFactNeighborX="1337" custLinFactNeighborY="-14554"/>
      <dgm:spPr/>
      <dgm:t>
        <a:bodyPr/>
        <a:lstStyle/>
        <a:p>
          <a:endParaRPr lang="en-GB"/>
        </a:p>
      </dgm:t>
    </dgm:pt>
    <dgm:pt modelId="{0CA1964D-C704-44EE-815B-744F53C2474C}" type="pres">
      <dgm:prSet presAssocID="{D884297C-D24A-4F22-8242-D82964C505F3}" presName="parTrans" presStyleLbl="bgSibTrans2D1" presStyleIdx="0" presStyleCnt="4"/>
      <dgm:spPr/>
      <dgm:t>
        <a:bodyPr/>
        <a:lstStyle/>
        <a:p>
          <a:endParaRPr lang="en-GB"/>
        </a:p>
      </dgm:t>
    </dgm:pt>
    <dgm:pt modelId="{16D64BC4-9D1B-4683-901E-BC39F62719C2}" type="pres">
      <dgm:prSet presAssocID="{C4487E1E-1055-497E-8C31-8E16EDB27219}" presName="node" presStyleLbl="node1" presStyleIdx="0" presStyleCnt="4" custScaleX="104680" custScaleY="121513" custRadScaleRad="100332" custRadScaleInc="-7586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6CC331-234A-4BE6-B2E4-A22C41E35F07}" type="pres">
      <dgm:prSet presAssocID="{C8E5A48F-41BF-4115-AB76-62AF46C8D764}" presName="parTrans" presStyleLbl="bgSibTrans2D1" presStyleIdx="1" presStyleCnt="4"/>
      <dgm:spPr/>
      <dgm:t>
        <a:bodyPr/>
        <a:lstStyle/>
        <a:p>
          <a:endParaRPr lang="en-GB"/>
        </a:p>
      </dgm:t>
    </dgm:pt>
    <dgm:pt modelId="{51B61945-EBFB-433E-92A0-5C7565C354C2}" type="pres">
      <dgm:prSet presAssocID="{248BC0DF-12E9-42CD-84DB-9433B33CF1C1}" presName="node" presStyleLbl="node1" presStyleIdx="1" presStyleCnt="4" custScaleX="103968" custScaleY="121513" custRadScaleRad="161028" custRadScaleInc="-816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D46AF3-13BC-43C1-A5D5-4C217F42BC5D}" type="pres">
      <dgm:prSet presAssocID="{D518CD37-C600-4AD3-B18E-7AE3E2B985FA}" presName="parTrans" presStyleLbl="bgSibTrans2D1" presStyleIdx="2" presStyleCnt="4"/>
      <dgm:spPr/>
      <dgm:t>
        <a:bodyPr/>
        <a:lstStyle/>
        <a:p>
          <a:endParaRPr lang="en-GB"/>
        </a:p>
      </dgm:t>
    </dgm:pt>
    <dgm:pt modelId="{98B6FC41-7F39-49D9-AA40-5AE2409D65B3}" type="pres">
      <dgm:prSet presAssocID="{AD46054B-01A3-4F94-99CF-81F50876E666}" presName="node" presStyleLbl="node1" presStyleIdx="2" presStyleCnt="4" custScaleX="100029" custScaleY="121513" custRadScaleRad="153430" custRadScaleInc="78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425AE0-CB56-4A6F-8040-C6EF86F35CAF}" type="pres">
      <dgm:prSet presAssocID="{4616828E-3215-411C-9407-D5EC2ECFA9A3}" presName="parTrans" presStyleLbl="bgSibTrans2D1" presStyleIdx="3" presStyleCnt="4"/>
      <dgm:spPr/>
      <dgm:t>
        <a:bodyPr/>
        <a:lstStyle/>
        <a:p>
          <a:endParaRPr lang="en-GB"/>
        </a:p>
      </dgm:t>
    </dgm:pt>
    <dgm:pt modelId="{7F7DD009-CA55-42CA-95DF-A40857F33888}" type="pres">
      <dgm:prSet presAssocID="{C48F3548-2651-4BE1-89C0-C626D01E1CC5}" presName="node" presStyleLbl="node1" presStyleIdx="3" presStyleCnt="4" custScaleX="100030" custScaleY="121513" custRadScaleRad="133771" custRadScaleInc="457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7BE6AA-1A11-401F-9FEA-6CDA847F0FE4}" type="presOf" srcId="{AD46054B-01A3-4F94-99CF-81F50876E666}" destId="{98B6FC41-7F39-49D9-AA40-5AE2409D65B3}" srcOrd="0" destOrd="0" presId="urn:microsoft.com/office/officeart/2005/8/layout/radial4"/>
    <dgm:cxn modelId="{EE27B0DD-DDE3-447D-8D58-EF170938E8ED}" srcId="{36CDEFF6-1B6F-4715-84BA-24AC9091AB2E}" destId="{138A40DB-DD80-4213-B8CF-325E821D9921}" srcOrd="0" destOrd="0" parTransId="{70A2B008-9D3B-425C-A64A-B5E4DB7C6814}" sibTransId="{C0AABD6B-D12B-4BBC-8CFE-B6719AD4218C}"/>
    <dgm:cxn modelId="{F6F10858-55A3-41C6-9398-32C68C5163CE}" type="presOf" srcId="{4616828E-3215-411C-9407-D5EC2ECFA9A3}" destId="{E5425AE0-CB56-4A6F-8040-C6EF86F35CAF}" srcOrd="0" destOrd="0" presId="urn:microsoft.com/office/officeart/2005/8/layout/radial4"/>
    <dgm:cxn modelId="{7DA351B5-A47B-4ED0-B6FE-EDA78C6FE587}" srcId="{138A40DB-DD80-4213-B8CF-325E821D9921}" destId="{C4487E1E-1055-497E-8C31-8E16EDB27219}" srcOrd="0" destOrd="0" parTransId="{D884297C-D24A-4F22-8242-D82964C505F3}" sibTransId="{CFAE9656-E240-4B58-95B1-90B63ECBA745}"/>
    <dgm:cxn modelId="{ADFE1378-B172-4B2F-A115-26DCBC854BCF}" type="presOf" srcId="{C48F3548-2651-4BE1-89C0-C626D01E1CC5}" destId="{7F7DD009-CA55-42CA-95DF-A40857F33888}" srcOrd="0" destOrd="0" presId="urn:microsoft.com/office/officeart/2005/8/layout/radial4"/>
    <dgm:cxn modelId="{2E61718B-3A14-4CDD-A325-4506095B9384}" srcId="{138A40DB-DD80-4213-B8CF-325E821D9921}" destId="{AD46054B-01A3-4F94-99CF-81F50876E666}" srcOrd="2" destOrd="0" parTransId="{D518CD37-C600-4AD3-B18E-7AE3E2B985FA}" sibTransId="{966973A8-15A9-4162-BB24-C10D0F8DDFA7}"/>
    <dgm:cxn modelId="{8CA58510-7CE9-4D31-9DAA-B074294F5465}" type="presOf" srcId="{248BC0DF-12E9-42CD-84DB-9433B33CF1C1}" destId="{51B61945-EBFB-433E-92A0-5C7565C354C2}" srcOrd="0" destOrd="0" presId="urn:microsoft.com/office/officeart/2005/8/layout/radial4"/>
    <dgm:cxn modelId="{FAD777C3-9BEE-4F2B-849A-4167BC20BF5E}" type="presOf" srcId="{C8E5A48F-41BF-4115-AB76-62AF46C8D764}" destId="{096CC331-234A-4BE6-B2E4-A22C41E35F07}" srcOrd="0" destOrd="0" presId="urn:microsoft.com/office/officeart/2005/8/layout/radial4"/>
    <dgm:cxn modelId="{9B6DCBF5-2C0F-4141-87AE-CCC0B8C91C74}" type="presOf" srcId="{D518CD37-C600-4AD3-B18E-7AE3E2B985FA}" destId="{86D46AF3-13BC-43C1-A5D5-4C217F42BC5D}" srcOrd="0" destOrd="0" presId="urn:microsoft.com/office/officeart/2005/8/layout/radial4"/>
    <dgm:cxn modelId="{FA3263DE-B78C-4CED-9D18-5370A9A343AA}" srcId="{138A40DB-DD80-4213-B8CF-325E821D9921}" destId="{C48F3548-2651-4BE1-89C0-C626D01E1CC5}" srcOrd="3" destOrd="0" parTransId="{4616828E-3215-411C-9407-D5EC2ECFA9A3}" sibTransId="{070893A4-503C-4AB1-9234-C1949E5C58B8}"/>
    <dgm:cxn modelId="{80662375-276E-4CCF-BD3F-88FB3B9A3F56}" type="presOf" srcId="{C4487E1E-1055-497E-8C31-8E16EDB27219}" destId="{16D64BC4-9D1B-4683-901E-BC39F62719C2}" srcOrd="0" destOrd="0" presId="urn:microsoft.com/office/officeart/2005/8/layout/radial4"/>
    <dgm:cxn modelId="{EAFFFE93-3195-402D-92EA-848AD9F476D0}" type="presOf" srcId="{36CDEFF6-1B6F-4715-84BA-24AC9091AB2E}" destId="{2CF83788-AB82-4C39-A844-BBBDC544A0FF}" srcOrd="0" destOrd="0" presId="urn:microsoft.com/office/officeart/2005/8/layout/radial4"/>
    <dgm:cxn modelId="{EA62B84D-3A84-46E0-ACCA-50A9A527AF96}" srcId="{138A40DB-DD80-4213-B8CF-325E821D9921}" destId="{248BC0DF-12E9-42CD-84DB-9433B33CF1C1}" srcOrd="1" destOrd="0" parTransId="{C8E5A48F-41BF-4115-AB76-62AF46C8D764}" sibTransId="{A0049081-20ED-416B-B724-FEA38D8DF98B}"/>
    <dgm:cxn modelId="{6437CDA6-BC0D-4449-B3ED-A03519B59441}" type="presOf" srcId="{D884297C-D24A-4F22-8242-D82964C505F3}" destId="{0CA1964D-C704-44EE-815B-744F53C2474C}" srcOrd="0" destOrd="0" presId="urn:microsoft.com/office/officeart/2005/8/layout/radial4"/>
    <dgm:cxn modelId="{ED1A2409-E25F-4977-BE3E-4C993195BB07}" type="presOf" srcId="{138A40DB-DD80-4213-B8CF-325E821D9921}" destId="{ACC169F8-7227-4791-B8DA-CBE5FE033E8B}" srcOrd="0" destOrd="0" presId="urn:microsoft.com/office/officeart/2005/8/layout/radial4"/>
    <dgm:cxn modelId="{D75473E5-A28C-444F-BC45-5E9DA8BA2061}" type="presParOf" srcId="{2CF83788-AB82-4C39-A844-BBBDC544A0FF}" destId="{ACC169F8-7227-4791-B8DA-CBE5FE033E8B}" srcOrd="0" destOrd="0" presId="urn:microsoft.com/office/officeart/2005/8/layout/radial4"/>
    <dgm:cxn modelId="{BA6F5617-CF85-4D68-9C7C-CEE8272961B2}" type="presParOf" srcId="{2CF83788-AB82-4C39-A844-BBBDC544A0FF}" destId="{0CA1964D-C704-44EE-815B-744F53C2474C}" srcOrd="1" destOrd="0" presId="urn:microsoft.com/office/officeart/2005/8/layout/radial4"/>
    <dgm:cxn modelId="{507C58C4-5A27-4478-A0BC-4D6E20ECB4ED}" type="presParOf" srcId="{2CF83788-AB82-4C39-A844-BBBDC544A0FF}" destId="{16D64BC4-9D1B-4683-901E-BC39F62719C2}" srcOrd="2" destOrd="0" presId="urn:microsoft.com/office/officeart/2005/8/layout/radial4"/>
    <dgm:cxn modelId="{4A9D8350-8653-49AC-B2FE-BB0946BEEEAF}" type="presParOf" srcId="{2CF83788-AB82-4C39-A844-BBBDC544A0FF}" destId="{096CC331-234A-4BE6-B2E4-A22C41E35F07}" srcOrd="3" destOrd="0" presId="urn:microsoft.com/office/officeart/2005/8/layout/radial4"/>
    <dgm:cxn modelId="{B79864B1-2061-4604-BC9C-E1A0727C6FDF}" type="presParOf" srcId="{2CF83788-AB82-4C39-A844-BBBDC544A0FF}" destId="{51B61945-EBFB-433E-92A0-5C7565C354C2}" srcOrd="4" destOrd="0" presId="urn:microsoft.com/office/officeart/2005/8/layout/radial4"/>
    <dgm:cxn modelId="{3C829C67-BF8A-415B-BF5B-6BE0C392BAAA}" type="presParOf" srcId="{2CF83788-AB82-4C39-A844-BBBDC544A0FF}" destId="{86D46AF3-13BC-43C1-A5D5-4C217F42BC5D}" srcOrd="5" destOrd="0" presId="urn:microsoft.com/office/officeart/2005/8/layout/radial4"/>
    <dgm:cxn modelId="{5BF4FFAA-7911-4F0C-BA06-DCED90B9CCA2}" type="presParOf" srcId="{2CF83788-AB82-4C39-A844-BBBDC544A0FF}" destId="{98B6FC41-7F39-49D9-AA40-5AE2409D65B3}" srcOrd="6" destOrd="0" presId="urn:microsoft.com/office/officeart/2005/8/layout/radial4"/>
    <dgm:cxn modelId="{5C22BBC8-598C-42CB-BE86-4C59EC658617}" type="presParOf" srcId="{2CF83788-AB82-4C39-A844-BBBDC544A0FF}" destId="{E5425AE0-CB56-4A6F-8040-C6EF86F35CAF}" srcOrd="7" destOrd="0" presId="urn:microsoft.com/office/officeart/2005/8/layout/radial4"/>
    <dgm:cxn modelId="{9AEFB01F-73F9-4F28-877F-22D9C4592382}" type="presParOf" srcId="{2CF83788-AB82-4C39-A844-BBBDC544A0FF}" destId="{7F7DD009-CA55-42CA-95DF-A40857F33888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57A45C-76FA-40D8-A173-87C389C606E6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C8071833-F4A8-45BA-B43D-641790E572C8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Usefulness of break-even analysis</a:t>
          </a:r>
          <a:endParaRPr lang="en-GB" sz="1000" b="1" dirty="0">
            <a:solidFill>
              <a:schemeClr val="tx1"/>
            </a:solidFill>
          </a:endParaRPr>
        </a:p>
      </dgm:t>
    </dgm:pt>
    <dgm:pt modelId="{AD2DC6CC-FFAD-4089-B505-2330202062AC}" type="par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A87AEE7-41C1-4097-8A1C-83A2E7427829}" type="sib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B6B038C5-F4A3-45F8-B565-D3FAA30E75CF}">
      <dgm:prSet phldrT="[Text]" custT="1"/>
      <dgm:spPr>
        <a:solidFill>
          <a:srgbClr val="9FD3E1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Can make decisions about price and costs</a:t>
          </a:r>
          <a:endParaRPr lang="en-GB" sz="1000" b="0" dirty="0">
            <a:solidFill>
              <a:schemeClr val="tx1"/>
            </a:solidFill>
          </a:endParaRPr>
        </a:p>
      </dgm:t>
    </dgm:pt>
    <dgm:pt modelId="{221991B6-7229-42E9-BB79-4203688ED631}" type="parTrans" cxnId="{CB5522A1-ED2B-4035-993D-B406C5BE6C80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EFA5B1DF-5CF8-43CC-A3D9-15082CFB11B6}" type="sibTrans" cxnId="{CB5522A1-ED2B-4035-993D-B406C5BE6C80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1D45D3DA-D17B-41C4-8AD9-71FF729AEF17}">
      <dgm:prSet phldrT="[Text]" custT="1"/>
      <dgm:spPr>
        <a:solidFill>
          <a:srgbClr val="9FE9C6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Can find expected profit</a:t>
          </a:r>
          <a:endParaRPr lang="en-GB" sz="1000" b="0" dirty="0">
            <a:solidFill>
              <a:schemeClr val="tx1"/>
            </a:solidFill>
          </a:endParaRPr>
        </a:p>
      </dgm:t>
    </dgm:pt>
    <dgm:pt modelId="{09AB1707-4F2E-4A88-8315-788CEC87D489}" type="parTrans" cxnId="{247BC44C-8850-48FC-94CB-50ED1E5F8671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138B117-E2F4-48AD-BBB8-3660CBD6449A}" type="sibTrans" cxnId="{247BC44C-8850-48FC-94CB-50ED1E5F8671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947D2A0F-7EB1-4DF1-815B-901C7BF24F07}">
      <dgm:prSet phldrT="[Text]" custT="1"/>
      <dgm:spPr>
        <a:solidFill>
          <a:srgbClr val="FBC497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It will help when taking out loans</a:t>
          </a:r>
          <a:endParaRPr lang="en-GB" sz="1000" b="0" dirty="0">
            <a:solidFill>
              <a:schemeClr val="tx1"/>
            </a:solidFill>
          </a:endParaRPr>
        </a:p>
      </dgm:t>
    </dgm:pt>
    <dgm:pt modelId="{0F976561-1A67-44EC-8939-9D2F1B5EFF1D}" type="parTrans" cxnId="{562BBD01-9B50-4D46-B6B0-C69E5D7BF35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012A9C3F-F60C-4718-95C8-D8D4F8D4BA3D}" type="sibTrans" cxnId="{562BBD01-9B50-4D46-B6B0-C69E5D7BF35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CE96EFC7-188B-4889-A190-069CAA9B5825}">
      <dgm:prSet custT="1"/>
      <dgm:spPr>
        <a:solidFill>
          <a:srgbClr val="B2F1A5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Shows the margin of safety</a:t>
          </a:r>
          <a:endParaRPr lang="en-GB" sz="1000" b="0" dirty="0">
            <a:solidFill>
              <a:schemeClr val="tx1"/>
            </a:solidFill>
          </a:endParaRPr>
        </a:p>
      </dgm:t>
    </dgm:pt>
    <dgm:pt modelId="{CF0413B4-C9DD-4031-AF58-29D35F14EA26}" type="parTrans" cxnId="{7E1F30E9-9348-4288-9500-B0F90585B33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97F205A-034E-429F-BC03-727E54C30710}" type="sibTrans" cxnId="{7E1F30E9-9348-4288-9500-B0F90585B33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3D1C38E-AF5C-4A15-ABB2-82E89860F003}">
      <dgm:prSet custT="1"/>
      <dgm:spPr>
        <a:solidFill>
          <a:srgbClr val="E4F38D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See how much you need to sell</a:t>
          </a:r>
          <a:endParaRPr lang="en-GB" sz="1000" b="0" dirty="0">
            <a:solidFill>
              <a:schemeClr val="tx1"/>
            </a:solidFill>
          </a:endParaRPr>
        </a:p>
      </dgm:t>
    </dgm:pt>
    <dgm:pt modelId="{F65EDDB6-49E6-4FDE-BE76-05B26FA0925E}" type="parTrans" cxnId="{09477069-1474-42CE-83BF-9F0EBAA1666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6FFD393-DA69-4869-8AF8-747B7966FE38}" type="sibTrans" cxnId="{09477069-1474-42CE-83BF-9F0EBAA1666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C6B245EC-85CB-4C37-A166-90D27D0CFFFF}" type="pres">
      <dgm:prSet presAssocID="{4F57A45C-76FA-40D8-A173-87C389C606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D6D312F-3351-4AED-92BC-44A98217043A}" type="pres">
      <dgm:prSet presAssocID="{C8071833-F4A8-45BA-B43D-641790E572C8}" presName="centerShape" presStyleLbl="node0" presStyleIdx="0" presStyleCnt="1" custScaleX="173833" custScaleY="150970" custLinFactNeighborX="12754" custLinFactNeighborY="26702"/>
      <dgm:spPr/>
      <dgm:t>
        <a:bodyPr/>
        <a:lstStyle/>
        <a:p>
          <a:endParaRPr lang="en-GB"/>
        </a:p>
      </dgm:t>
    </dgm:pt>
    <dgm:pt modelId="{C73FEDD4-7DB1-4922-BF4B-FFB059E8B358}" type="pres">
      <dgm:prSet presAssocID="{221991B6-7229-42E9-BB79-4203688ED631}" presName="parTrans" presStyleLbl="sibTrans2D1" presStyleIdx="0" presStyleCnt="5"/>
      <dgm:spPr/>
      <dgm:t>
        <a:bodyPr/>
        <a:lstStyle/>
        <a:p>
          <a:endParaRPr lang="en-GB"/>
        </a:p>
      </dgm:t>
    </dgm:pt>
    <dgm:pt modelId="{E426183C-5001-4C4C-A453-2CFD3180CCDE}" type="pres">
      <dgm:prSet presAssocID="{221991B6-7229-42E9-BB79-4203688ED63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E504F41C-2939-49A4-BB21-6B7BF137A476}" type="pres">
      <dgm:prSet presAssocID="{B6B038C5-F4A3-45F8-B565-D3FAA30E75CF}" presName="node" presStyleLbl="node1" presStyleIdx="0" presStyleCnt="5" custScaleX="111309" custScaleY="114540" custRadScaleRad="112159" custRadScaleInc="387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E6C658-1297-4778-AE14-9B84DF4E59AE}" type="pres">
      <dgm:prSet presAssocID="{09AB1707-4F2E-4A88-8315-788CEC87D489}" presName="parTrans" presStyleLbl="sibTrans2D1" presStyleIdx="1" presStyleCnt="5"/>
      <dgm:spPr/>
      <dgm:t>
        <a:bodyPr/>
        <a:lstStyle/>
        <a:p>
          <a:endParaRPr lang="en-GB"/>
        </a:p>
      </dgm:t>
    </dgm:pt>
    <dgm:pt modelId="{E1DCD039-2FD7-4498-9ED4-EB3A7DD7B4B7}" type="pres">
      <dgm:prSet presAssocID="{09AB1707-4F2E-4A88-8315-788CEC87D489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C3370908-FF9D-408E-9115-487EDC98ABA9}" type="pres">
      <dgm:prSet presAssocID="{1D45D3DA-D17B-41C4-8AD9-71FF729AEF17}" presName="node" presStyleLbl="node1" presStyleIdx="1" presStyleCnt="5" custScaleX="111309" custScaleY="114540" custRadScaleRad="145262" custRadScaleInc="-271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99559A-A647-46DF-AF2E-C28E5CE9FDE5}" type="pres">
      <dgm:prSet presAssocID="{CF0413B4-C9DD-4031-AF58-29D35F14EA26}" presName="parTrans" presStyleLbl="sibTrans2D1" presStyleIdx="2" presStyleCnt="5"/>
      <dgm:spPr/>
      <dgm:t>
        <a:bodyPr/>
        <a:lstStyle/>
        <a:p>
          <a:endParaRPr lang="en-GB"/>
        </a:p>
      </dgm:t>
    </dgm:pt>
    <dgm:pt modelId="{3B82F80F-14DB-47E1-A42A-C71274FB76D9}" type="pres">
      <dgm:prSet presAssocID="{CF0413B4-C9DD-4031-AF58-29D35F14EA26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7B242A77-B35E-42C2-8927-0C33F4D3C551}" type="pres">
      <dgm:prSet presAssocID="{CE96EFC7-188B-4889-A190-069CAA9B5825}" presName="node" presStyleLbl="node1" presStyleIdx="2" presStyleCnt="5" custScaleX="111309" custScaleY="114540" custRadScaleRad="159688" custRadScaleInc="-1150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1FE8F9-EF37-41FA-8507-FB81685E9707}" type="pres">
      <dgm:prSet presAssocID="{F65EDDB6-49E6-4FDE-BE76-05B26FA0925E}" presName="parTrans" presStyleLbl="sibTrans2D1" presStyleIdx="3" presStyleCnt="5"/>
      <dgm:spPr/>
      <dgm:t>
        <a:bodyPr/>
        <a:lstStyle/>
        <a:p>
          <a:endParaRPr lang="en-GB"/>
        </a:p>
      </dgm:t>
    </dgm:pt>
    <dgm:pt modelId="{B5FCB218-2988-415E-8DB3-57B7FCE5B08F}" type="pres">
      <dgm:prSet presAssocID="{F65EDDB6-49E6-4FDE-BE76-05B26FA0925E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ADCFFEF0-D269-4141-BEAB-1317F61D7CC8}" type="pres">
      <dgm:prSet presAssocID="{53D1C38E-AF5C-4A15-ABB2-82E89860F003}" presName="node" presStyleLbl="node1" presStyleIdx="3" presStyleCnt="5" custScaleX="111309" custScaleY="114540" custRadScaleRad="107366" custRadScaleInc="1080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4F7CDC-BC88-47A5-B2A5-91595F9489E3}" type="pres">
      <dgm:prSet presAssocID="{0F976561-1A67-44EC-8939-9D2F1B5EFF1D}" presName="parTrans" presStyleLbl="sibTrans2D1" presStyleIdx="4" presStyleCnt="5"/>
      <dgm:spPr/>
      <dgm:t>
        <a:bodyPr/>
        <a:lstStyle/>
        <a:p>
          <a:endParaRPr lang="en-GB"/>
        </a:p>
      </dgm:t>
    </dgm:pt>
    <dgm:pt modelId="{6904167F-6B14-4B25-B461-E0815B25BD9F}" type="pres">
      <dgm:prSet presAssocID="{0F976561-1A67-44EC-8939-9D2F1B5EFF1D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E1190EF-5A0A-46B8-88BB-89AB264E4116}" type="pres">
      <dgm:prSet presAssocID="{947D2A0F-7EB1-4DF1-815B-901C7BF24F07}" presName="node" presStyleLbl="node1" presStyleIdx="4" presStyleCnt="5" custScaleX="111309" custScaleY="114540" custRadScaleRad="102020" custRadScaleInc="654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F9FFC68-9AFE-4D1F-BBCC-C1AB8F7CFF3C}" type="presOf" srcId="{CE96EFC7-188B-4889-A190-069CAA9B5825}" destId="{7B242A77-B35E-42C2-8927-0C33F4D3C551}" srcOrd="0" destOrd="0" presId="urn:microsoft.com/office/officeart/2005/8/layout/radial5"/>
    <dgm:cxn modelId="{02C4FA79-00D7-4C5F-9DC7-4C100AD77061}" type="presOf" srcId="{0F976561-1A67-44EC-8939-9D2F1B5EFF1D}" destId="{6904167F-6B14-4B25-B461-E0815B25BD9F}" srcOrd="1" destOrd="0" presId="urn:microsoft.com/office/officeart/2005/8/layout/radial5"/>
    <dgm:cxn modelId="{4B720676-A079-4172-88A7-93A645D6FF8B}" type="presOf" srcId="{CF0413B4-C9DD-4031-AF58-29D35F14EA26}" destId="{3B82F80F-14DB-47E1-A42A-C71274FB76D9}" srcOrd="1" destOrd="0" presId="urn:microsoft.com/office/officeart/2005/8/layout/radial5"/>
    <dgm:cxn modelId="{6F3515A5-5DAE-4E58-A8BC-8ACEE22A5029}" type="presOf" srcId="{F65EDDB6-49E6-4FDE-BE76-05B26FA0925E}" destId="{B5FCB218-2988-415E-8DB3-57B7FCE5B08F}" srcOrd="1" destOrd="0" presId="urn:microsoft.com/office/officeart/2005/8/layout/radial5"/>
    <dgm:cxn modelId="{09477069-1474-42CE-83BF-9F0EBAA1666B}" srcId="{C8071833-F4A8-45BA-B43D-641790E572C8}" destId="{53D1C38E-AF5C-4A15-ABB2-82E89860F003}" srcOrd="3" destOrd="0" parTransId="{F65EDDB6-49E6-4FDE-BE76-05B26FA0925E}" sibTransId="{A6FFD393-DA69-4869-8AF8-747B7966FE38}"/>
    <dgm:cxn modelId="{6AB62850-B43B-44C2-88D3-80D8B2305D0A}" type="presOf" srcId="{09AB1707-4F2E-4A88-8315-788CEC87D489}" destId="{E1DCD039-2FD7-4498-9ED4-EB3A7DD7B4B7}" srcOrd="1" destOrd="0" presId="urn:microsoft.com/office/officeart/2005/8/layout/radial5"/>
    <dgm:cxn modelId="{5B4FD198-7433-41C6-9925-222F0AE52B34}" type="presOf" srcId="{09AB1707-4F2E-4A88-8315-788CEC87D489}" destId="{B2E6C658-1297-4778-AE14-9B84DF4E59AE}" srcOrd="0" destOrd="0" presId="urn:microsoft.com/office/officeart/2005/8/layout/radial5"/>
    <dgm:cxn modelId="{562BBD01-9B50-4D46-B6B0-C69E5D7BF35B}" srcId="{C8071833-F4A8-45BA-B43D-641790E572C8}" destId="{947D2A0F-7EB1-4DF1-815B-901C7BF24F07}" srcOrd="4" destOrd="0" parTransId="{0F976561-1A67-44EC-8939-9D2F1B5EFF1D}" sibTransId="{012A9C3F-F60C-4718-95C8-D8D4F8D4BA3D}"/>
    <dgm:cxn modelId="{CB5522A1-ED2B-4035-993D-B406C5BE6C80}" srcId="{C8071833-F4A8-45BA-B43D-641790E572C8}" destId="{B6B038C5-F4A3-45F8-B565-D3FAA30E75CF}" srcOrd="0" destOrd="0" parTransId="{221991B6-7229-42E9-BB79-4203688ED631}" sibTransId="{EFA5B1DF-5CF8-43CC-A3D9-15082CFB11B6}"/>
    <dgm:cxn modelId="{D1A1B1C1-7BD5-41C6-AF05-1E3AAF66A8DB}" type="presOf" srcId="{221991B6-7229-42E9-BB79-4203688ED631}" destId="{C73FEDD4-7DB1-4922-BF4B-FFB059E8B358}" srcOrd="0" destOrd="0" presId="urn:microsoft.com/office/officeart/2005/8/layout/radial5"/>
    <dgm:cxn modelId="{247BC44C-8850-48FC-94CB-50ED1E5F8671}" srcId="{C8071833-F4A8-45BA-B43D-641790E572C8}" destId="{1D45D3DA-D17B-41C4-8AD9-71FF729AEF17}" srcOrd="1" destOrd="0" parTransId="{09AB1707-4F2E-4A88-8315-788CEC87D489}" sibTransId="{A138B117-E2F4-48AD-BBB8-3660CBD6449A}"/>
    <dgm:cxn modelId="{934411B6-9FA6-49DC-86B4-5F769F451469}" type="presOf" srcId="{0F976561-1A67-44EC-8939-9D2F1B5EFF1D}" destId="{C04F7CDC-BC88-47A5-B2A5-91595F9489E3}" srcOrd="0" destOrd="0" presId="urn:microsoft.com/office/officeart/2005/8/layout/radial5"/>
    <dgm:cxn modelId="{6081AF12-9D45-47F2-8425-BD9F39768289}" type="presOf" srcId="{221991B6-7229-42E9-BB79-4203688ED631}" destId="{E426183C-5001-4C4C-A453-2CFD3180CCDE}" srcOrd="1" destOrd="0" presId="urn:microsoft.com/office/officeart/2005/8/layout/radial5"/>
    <dgm:cxn modelId="{702A7EE4-2E9C-4075-8F80-522995AD6C35}" type="presOf" srcId="{F65EDDB6-49E6-4FDE-BE76-05B26FA0925E}" destId="{6E1FE8F9-EF37-41FA-8507-FB81685E9707}" srcOrd="0" destOrd="0" presId="urn:microsoft.com/office/officeart/2005/8/layout/radial5"/>
    <dgm:cxn modelId="{A0F23A40-BB2D-40D5-A4B1-C465ED2D464B}" srcId="{4F57A45C-76FA-40D8-A173-87C389C606E6}" destId="{C8071833-F4A8-45BA-B43D-641790E572C8}" srcOrd="0" destOrd="0" parTransId="{AD2DC6CC-FFAD-4089-B505-2330202062AC}" sibTransId="{5A87AEE7-41C1-4097-8A1C-83A2E7427829}"/>
    <dgm:cxn modelId="{BD744DED-073D-4B21-B7FE-637909F76C88}" type="presOf" srcId="{53D1C38E-AF5C-4A15-ABB2-82E89860F003}" destId="{ADCFFEF0-D269-4141-BEAB-1317F61D7CC8}" srcOrd="0" destOrd="0" presId="urn:microsoft.com/office/officeart/2005/8/layout/radial5"/>
    <dgm:cxn modelId="{1C54D5A8-D7E5-4D61-AC35-2C1FD7A9D542}" type="presOf" srcId="{4F57A45C-76FA-40D8-A173-87C389C606E6}" destId="{C6B245EC-85CB-4C37-A166-90D27D0CFFFF}" srcOrd="0" destOrd="0" presId="urn:microsoft.com/office/officeart/2005/8/layout/radial5"/>
    <dgm:cxn modelId="{7E1F30E9-9348-4288-9500-B0F90585B33B}" srcId="{C8071833-F4A8-45BA-B43D-641790E572C8}" destId="{CE96EFC7-188B-4889-A190-069CAA9B5825}" srcOrd="2" destOrd="0" parTransId="{CF0413B4-C9DD-4031-AF58-29D35F14EA26}" sibTransId="{597F205A-034E-429F-BC03-727E54C30710}"/>
    <dgm:cxn modelId="{344B38AD-E016-40C7-A803-B505CF7322B1}" type="presOf" srcId="{C8071833-F4A8-45BA-B43D-641790E572C8}" destId="{1D6D312F-3351-4AED-92BC-44A98217043A}" srcOrd="0" destOrd="0" presId="urn:microsoft.com/office/officeart/2005/8/layout/radial5"/>
    <dgm:cxn modelId="{F7AD3F98-4570-482A-A52F-7499A0FB3A8F}" type="presOf" srcId="{1D45D3DA-D17B-41C4-8AD9-71FF729AEF17}" destId="{C3370908-FF9D-408E-9115-487EDC98ABA9}" srcOrd="0" destOrd="0" presId="urn:microsoft.com/office/officeart/2005/8/layout/radial5"/>
    <dgm:cxn modelId="{2A06F5ED-0B75-4739-9D0D-3FD542B1BB4E}" type="presOf" srcId="{B6B038C5-F4A3-45F8-B565-D3FAA30E75CF}" destId="{E504F41C-2939-49A4-BB21-6B7BF137A476}" srcOrd="0" destOrd="0" presId="urn:microsoft.com/office/officeart/2005/8/layout/radial5"/>
    <dgm:cxn modelId="{5C4DDF0C-6F01-417D-AFA4-3631329C5A39}" type="presOf" srcId="{CF0413B4-C9DD-4031-AF58-29D35F14EA26}" destId="{7A99559A-A647-46DF-AF2E-C28E5CE9FDE5}" srcOrd="0" destOrd="0" presId="urn:microsoft.com/office/officeart/2005/8/layout/radial5"/>
    <dgm:cxn modelId="{FB084EC4-9FE6-4BE2-87D9-2B3F21715872}" type="presOf" srcId="{947D2A0F-7EB1-4DF1-815B-901C7BF24F07}" destId="{FE1190EF-5A0A-46B8-88BB-89AB264E4116}" srcOrd="0" destOrd="0" presId="urn:microsoft.com/office/officeart/2005/8/layout/radial5"/>
    <dgm:cxn modelId="{37F69512-FACF-4DB4-BEFF-E85CA222EA26}" type="presParOf" srcId="{C6B245EC-85CB-4C37-A166-90D27D0CFFFF}" destId="{1D6D312F-3351-4AED-92BC-44A98217043A}" srcOrd="0" destOrd="0" presId="urn:microsoft.com/office/officeart/2005/8/layout/radial5"/>
    <dgm:cxn modelId="{27AC21EB-DAD8-4DEA-A976-EB8CBBA43F47}" type="presParOf" srcId="{C6B245EC-85CB-4C37-A166-90D27D0CFFFF}" destId="{C73FEDD4-7DB1-4922-BF4B-FFB059E8B358}" srcOrd="1" destOrd="0" presId="urn:microsoft.com/office/officeart/2005/8/layout/radial5"/>
    <dgm:cxn modelId="{3B65C30A-058D-43BC-B306-1E1EA7418EC2}" type="presParOf" srcId="{C73FEDD4-7DB1-4922-BF4B-FFB059E8B358}" destId="{E426183C-5001-4C4C-A453-2CFD3180CCDE}" srcOrd="0" destOrd="0" presId="urn:microsoft.com/office/officeart/2005/8/layout/radial5"/>
    <dgm:cxn modelId="{1DFD4CA0-2709-43AB-A0A9-219C5A7D727B}" type="presParOf" srcId="{C6B245EC-85CB-4C37-A166-90D27D0CFFFF}" destId="{E504F41C-2939-49A4-BB21-6B7BF137A476}" srcOrd="2" destOrd="0" presId="urn:microsoft.com/office/officeart/2005/8/layout/radial5"/>
    <dgm:cxn modelId="{132CA6D7-E085-40E0-B254-2AECBFA02982}" type="presParOf" srcId="{C6B245EC-85CB-4C37-A166-90D27D0CFFFF}" destId="{B2E6C658-1297-4778-AE14-9B84DF4E59AE}" srcOrd="3" destOrd="0" presId="urn:microsoft.com/office/officeart/2005/8/layout/radial5"/>
    <dgm:cxn modelId="{DB11AC2B-526C-4AA7-82E8-3A4400A9E632}" type="presParOf" srcId="{B2E6C658-1297-4778-AE14-9B84DF4E59AE}" destId="{E1DCD039-2FD7-4498-9ED4-EB3A7DD7B4B7}" srcOrd="0" destOrd="0" presId="urn:microsoft.com/office/officeart/2005/8/layout/radial5"/>
    <dgm:cxn modelId="{967C6FF3-15A3-41B1-8479-AE5B36FA5DE3}" type="presParOf" srcId="{C6B245EC-85CB-4C37-A166-90D27D0CFFFF}" destId="{C3370908-FF9D-408E-9115-487EDC98ABA9}" srcOrd="4" destOrd="0" presId="urn:microsoft.com/office/officeart/2005/8/layout/radial5"/>
    <dgm:cxn modelId="{81328266-378F-4D64-81F4-77B6C0F3DDAC}" type="presParOf" srcId="{C6B245EC-85CB-4C37-A166-90D27D0CFFFF}" destId="{7A99559A-A647-46DF-AF2E-C28E5CE9FDE5}" srcOrd="5" destOrd="0" presId="urn:microsoft.com/office/officeart/2005/8/layout/radial5"/>
    <dgm:cxn modelId="{0702221B-E90E-4FB5-A60C-C3BB03FCABA1}" type="presParOf" srcId="{7A99559A-A647-46DF-AF2E-C28E5CE9FDE5}" destId="{3B82F80F-14DB-47E1-A42A-C71274FB76D9}" srcOrd="0" destOrd="0" presId="urn:microsoft.com/office/officeart/2005/8/layout/radial5"/>
    <dgm:cxn modelId="{11A6AFF3-317F-4D76-BAFA-28E2D1248E1D}" type="presParOf" srcId="{C6B245EC-85CB-4C37-A166-90D27D0CFFFF}" destId="{7B242A77-B35E-42C2-8927-0C33F4D3C551}" srcOrd="6" destOrd="0" presId="urn:microsoft.com/office/officeart/2005/8/layout/radial5"/>
    <dgm:cxn modelId="{50B25C83-C723-4CD3-80E9-77893A7EE452}" type="presParOf" srcId="{C6B245EC-85CB-4C37-A166-90D27D0CFFFF}" destId="{6E1FE8F9-EF37-41FA-8507-FB81685E9707}" srcOrd="7" destOrd="0" presId="urn:microsoft.com/office/officeart/2005/8/layout/radial5"/>
    <dgm:cxn modelId="{5304D55B-CD4F-4257-9BCC-8B146B25923F}" type="presParOf" srcId="{6E1FE8F9-EF37-41FA-8507-FB81685E9707}" destId="{B5FCB218-2988-415E-8DB3-57B7FCE5B08F}" srcOrd="0" destOrd="0" presId="urn:microsoft.com/office/officeart/2005/8/layout/radial5"/>
    <dgm:cxn modelId="{62B6023E-6B49-44A3-BB59-7769F7D34BE5}" type="presParOf" srcId="{C6B245EC-85CB-4C37-A166-90D27D0CFFFF}" destId="{ADCFFEF0-D269-4141-BEAB-1317F61D7CC8}" srcOrd="8" destOrd="0" presId="urn:microsoft.com/office/officeart/2005/8/layout/radial5"/>
    <dgm:cxn modelId="{FE1EB8D1-8B29-481D-B74A-71772B8AC377}" type="presParOf" srcId="{C6B245EC-85CB-4C37-A166-90D27D0CFFFF}" destId="{C04F7CDC-BC88-47A5-B2A5-91595F9489E3}" srcOrd="9" destOrd="0" presId="urn:microsoft.com/office/officeart/2005/8/layout/radial5"/>
    <dgm:cxn modelId="{50D3DA2D-5E56-465B-B765-ABA5AC367428}" type="presParOf" srcId="{C04F7CDC-BC88-47A5-B2A5-91595F9489E3}" destId="{6904167F-6B14-4B25-B461-E0815B25BD9F}" srcOrd="0" destOrd="0" presId="urn:microsoft.com/office/officeart/2005/8/layout/radial5"/>
    <dgm:cxn modelId="{335A7343-8140-4CCA-8160-1F3D5D4FFA82}" type="presParOf" srcId="{C6B245EC-85CB-4C37-A166-90D27D0CFFFF}" destId="{FE1190EF-5A0A-46B8-88BB-89AB264E411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57A45C-76FA-40D8-A173-87C389C606E6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C8071833-F4A8-45BA-B43D-641790E572C8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Limitations of break-even analysis</a:t>
          </a:r>
          <a:endParaRPr lang="en-GB" sz="1000" b="1" dirty="0">
            <a:solidFill>
              <a:schemeClr val="tx1"/>
            </a:solidFill>
          </a:endParaRPr>
        </a:p>
      </dgm:t>
    </dgm:pt>
    <dgm:pt modelId="{AD2DC6CC-FFAD-4089-B505-2330202062AC}" type="par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A87AEE7-41C1-4097-8A1C-83A2E7427829}" type="sib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B6B038C5-F4A3-45F8-B565-D3FAA30E75CF}">
      <dgm:prSet phldrT="[Text]" custT="1"/>
      <dgm:spPr>
        <a:solidFill>
          <a:srgbClr val="9FD3E1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Costs may change </a:t>
          </a:r>
          <a:endParaRPr lang="en-GB" sz="1000" b="0" dirty="0">
            <a:solidFill>
              <a:schemeClr val="tx1"/>
            </a:solidFill>
          </a:endParaRPr>
        </a:p>
      </dgm:t>
    </dgm:pt>
    <dgm:pt modelId="{221991B6-7229-42E9-BB79-4203688ED631}" type="parTrans" cxnId="{CB5522A1-ED2B-4035-993D-B406C5BE6C80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EFA5B1DF-5CF8-43CC-A3D9-15082CFB11B6}" type="sibTrans" cxnId="{CB5522A1-ED2B-4035-993D-B406C5BE6C80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1D45D3DA-D17B-41C4-8AD9-71FF729AEF17}">
      <dgm:prSet phldrT="[Text]" custT="1"/>
      <dgm:spPr>
        <a:solidFill>
          <a:srgbClr val="9FE9C6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A price increase could lead to a fall in sales</a:t>
          </a:r>
          <a:endParaRPr lang="en-GB" sz="1000" b="0" dirty="0">
            <a:solidFill>
              <a:schemeClr val="tx1"/>
            </a:solidFill>
          </a:endParaRPr>
        </a:p>
      </dgm:t>
    </dgm:pt>
    <dgm:pt modelId="{09AB1707-4F2E-4A88-8315-788CEC87D489}" type="parTrans" cxnId="{247BC44C-8850-48FC-94CB-50ED1E5F8671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138B117-E2F4-48AD-BBB8-3660CBD6449A}" type="sibTrans" cxnId="{247BC44C-8850-48FC-94CB-50ED1E5F8671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947D2A0F-7EB1-4DF1-815B-901C7BF24F07}">
      <dgm:prSet phldrT="[Text]" custT="1"/>
      <dgm:spPr>
        <a:solidFill>
          <a:srgbClr val="FBC497"/>
        </a:solidFill>
      </dgm:spPr>
      <dgm:t>
        <a:bodyPr/>
        <a:lstStyle/>
        <a:p>
          <a:r>
            <a:rPr lang="en-GB" sz="900" b="0" dirty="0" smtClean="0">
              <a:solidFill>
                <a:schemeClr val="tx1"/>
              </a:solidFill>
            </a:rPr>
            <a:t>Prices may change because of promotions </a:t>
          </a:r>
          <a:endParaRPr lang="en-GB" sz="900" b="0" dirty="0">
            <a:solidFill>
              <a:schemeClr val="tx1"/>
            </a:solidFill>
          </a:endParaRPr>
        </a:p>
      </dgm:t>
    </dgm:pt>
    <dgm:pt modelId="{0F976561-1A67-44EC-8939-9D2F1B5EFF1D}" type="parTrans" cxnId="{562BBD01-9B50-4D46-B6B0-C69E5D7BF35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012A9C3F-F60C-4718-95C8-D8D4F8D4BA3D}" type="sibTrans" cxnId="{562BBD01-9B50-4D46-B6B0-C69E5D7BF35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CE96EFC7-188B-4889-A190-069CAA9B5825}">
      <dgm:prSet custT="1"/>
      <dgm:spPr>
        <a:solidFill>
          <a:srgbClr val="B2F1A5"/>
        </a:solidFill>
      </dgm:spPr>
      <dgm:t>
        <a:bodyPr/>
        <a:lstStyle/>
        <a:p>
          <a:r>
            <a:rPr lang="en-GB" sz="900" b="0" dirty="0" smtClean="0">
              <a:solidFill>
                <a:schemeClr val="tx1"/>
              </a:solidFill>
            </a:rPr>
            <a:t>The product may enter the decline stage</a:t>
          </a:r>
          <a:endParaRPr lang="en-GB" sz="900" b="0" dirty="0">
            <a:solidFill>
              <a:schemeClr val="tx1"/>
            </a:solidFill>
          </a:endParaRPr>
        </a:p>
      </dgm:t>
    </dgm:pt>
    <dgm:pt modelId="{CF0413B4-C9DD-4031-AF58-29D35F14EA26}" type="parTrans" cxnId="{7E1F30E9-9348-4288-9500-B0F90585B33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97F205A-034E-429F-BC03-727E54C30710}" type="sibTrans" cxnId="{7E1F30E9-9348-4288-9500-B0F90585B33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3D1C38E-AF5C-4A15-ABB2-82E89860F003}">
      <dgm:prSet custT="1"/>
      <dgm:spPr>
        <a:solidFill>
          <a:srgbClr val="E4F38D"/>
        </a:solidFill>
      </dgm:spPr>
      <dgm:t>
        <a:bodyPr/>
        <a:lstStyle/>
        <a:p>
          <a:r>
            <a:rPr lang="en-GB" sz="800" b="0" dirty="0" smtClean="0">
              <a:solidFill>
                <a:schemeClr val="tx1"/>
              </a:solidFill>
            </a:rPr>
            <a:t>Competitors may change</a:t>
          </a:r>
          <a:endParaRPr lang="en-GB" sz="800" b="0" dirty="0">
            <a:solidFill>
              <a:schemeClr val="tx1"/>
            </a:solidFill>
          </a:endParaRPr>
        </a:p>
      </dgm:t>
    </dgm:pt>
    <dgm:pt modelId="{F65EDDB6-49E6-4FDE-BE76-05B26FA0925E}" type="parTrans" cxnId="{09477069-1474-42CE-83BF-9F0EBAA1666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6FFD393-DA69-4869-8AF8-747B7966FE38}" type="sibTrans" cxnId="{09477069-1474-42CE-83BF-9F0EBAA1666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C6B245EC-85CB-4C37-A166-90D27D0CFFFF}" type="pres">
      <dgm:prSet presAssocID="{4F57A45C-76FA-40D8-A173-87C389C606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D6D312F-3351-4AED-92BC-44A98217043A}" type="pres">
      <dgm:prSet presAssocID="{C8071833-F4A8-45BA-B43D-641790E572C8}" presName="centerShape" presStyleLbl="node0" presStyleIdx="0" presStyleCnt="1" custScaleX="173833" custScaleY="150970" custLinFactNeighborX="12754" custLinFactNeighborY="26702"/>
      <dgm:spPr/>
      <dgm:t>
        <a:bodyPr/>
        <a:lstStyle/>
        <a:p>
          <a:endParaRPr lang="en-GB"/>
        </a:p>
      </dgm:t>
    </dgm:pt>
    <dgm:pt modelId="{C73FEDD4-7DB1-4922-BF4B-FFB059E8B358}" type="pres">
      <dgm:prSet presAssocID="{221991B6-7229-42E9-BB79-4203688ED631}" presName="parTrans" presStyleLbl="sibTrans2D1" presStyleIdx="0" presStyleCnt="5"/>
      <dgm:spPr/>
      <dgm:t>
        <a:bodyPr/>
        <a:lstStyle/>
        <a:p>
          <a:endParaRPr lang="en-GB"/>
        </a:p>
      </dgm:t>
    </dgm:pt>
    <dgm:pt modelId="{E426183C-5001-4C4C-A453-2CFD3180CCDE}" type="pres">
      <dgm:prSet presAssocID="{221991B6-7229-42E9-BB79-4203688ED63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E504F41C-2939-49A4-BB21-6B7BF137A476}" type="pres">
      <dgm:prSet presAssocID="{B6B038C5-F4A3-45F8-B565-D3FAA30E75CF}" presName="node" presStyleLbl="node1" presStyleIdx="0" presStyleCnt="5" custScaleX="111309" custScaleY="114540" custRadScaleRad="112159" custRadScaleInc="387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E6C658-1297-4778-AE14-9B84DF4E59AE}" type="pres">
      <dgm:prSet presAssocID="{09AB1707-4F2E-4A88-8315-788CEC87D489}" presName="parTrans" presStyleLbl="sibTrans2D1" presStyleIdx="1" presStyleCnt="5"/>
      <dgm:spPr/>
      <dgm:t>
        <a:bodyPr/>
        <a:lstStyle/>
        <a:p>
          <a:endParaRPr lang="en-GB"/>
        </a:p>
      </dgm:t>
    </dgm:pt>
    <dgm:pt modelId="{E1DCD039-2FD7-4498-9ED4-EB3A7DD7B4B7}" type="pres">
      <dgm:prSet presAssocID="{09AB1707-4F2E-4A88-8315-788CEC87D489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C3370908-FF9D-408E-9115-487EDC98ABA9}" type="pres">
      <dgm:prSet presAssocID="{1D45D3DA-D17B-41C4-8AD9-71FF729AEF17}" presName="node" presStyleLbl="node1" presStyleIdx="1" presStyleCnt="5" custScaleX="111309" custScaleY="114540" custRadScaleRad="145262" custRadScaleInc="-271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99559A-A647-46DF-AF2E-C28E5CE9FDE5}" type="pres">
      <dgm:prSet presAssocID="{CF0413B4-C9DD-4031-AF58-29D35F14EA26}" presName="parTrans" presStyleLbl="sibTrans2D1" presStyleIdx="2" presStyleCnt="5"/>
      <dgm:spPr/>
      <dgm:t>
        <a:bodyPr/>
        <a:lstStyle/>
        <a:p>
          <a:endParaRPr lang="en-GB"/>
        </a:p>
      </dgm:t>
    </dgm:pt>
    <dgm:pt modelId="{3B82F80F-14DB-47E1-A42A-C71274FB76D9}" type="pres">
      <dgm:prSet presAssocID="{CF0413B4-C9DD-4031-AF58-29D35F14EA26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7B242A77-B35E-42C2-8927-0C33F4D3C551}" type="pres">
      <dgm:prSet presAssocID="{CE96EFC7-188B-4889-A190-069CAA9B5825}" presName="node" presStyleLbl="node1" presStyleIdx="2" presStyleCnt="5" custScaleX="111309" custScaleY="114540" custRadScaleRad="159688" custRadScaleInc="-1150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1FE8F9-EF37-41FA-8507-FB81685E9707}" type="pres">
      <dgm:prSet presAssocID="{F65EDDB6-49E6-4FDE-BE76-05B26FA0925E}" presName="parTrans" presStyleLbl="sibTrans2D1" presStyleIdx="3" presStyleCnt="5"/>
      <dgm:spPr/>
      <dgm:t>
        <a:bodyPr/>
        <a:lstStyle/>
        <a:p>
          <a:endParaRPr lang="en-GB"/>
        </a:p>
      </dgm:t>
    </dgm:pt>
    <dgm:pt modelId="{B5FCB218-2988-415E-8DB3-57B7FCE5B08F}" type="pres">
      <dgm:prSet presAssocID="{F65EDDB6-49E6-4FDE-BE76-05B26FA0925E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ADCFFEF0-D269-4141-BEAB-1317F61D7CC8}" type="pres">
      <dgm:prSet presAssocID="{53D1C38E-AF5C-4A15-ABB2-82E89860F003}" presName="node" presStyleLbl="node1" presStyleIdx="3" presStyleCnt="5" custScaleX="111309" custScaleY="114540" custRadScaleRad="107366" custRadScaleInc="1080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4F7CDC-BC88-47A5-B2A5-91595F9489E3}" type="pres">
      <dgm:prSet presAssocID="{0F976561-1A67-44EC-8939-9D2F1B5EFF1D}" presName="parTrans" presStyleLbl="sibTrans2D1" presStyleIdx="4" presStyleCnt="5"/>
      <dgm:spPr/>
      <dgm:t>
        <a:bodyPr/>
        <a:lstStyle/>
        <a:p>
          <a:endParaRPr lang="en-GB"/>
        </a:p>
      </dgm:t>
    </dgm:pt>
    <dgm:pt modelId="{6904167F-6B14-4B25-B461-E0815B25BD9F}" type="pres">
      <dgm:prSet presAssocID="{0F976561-1A67-44EC-8939-9D2F1B5EFF1D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E1190EF-5A0A-46B8-88BB-89AB264E4116}" type="pres">
      <dgm:prSet presAssocID="{947D2A0F-7EB1-4DF1-815B-901C7BF24F07}" presName="node" presStyleLbl="node1" presStyleIdx="4" presStyleCnt="5" custScaleX="111309" custScaleY="114540" custRadScaleRad="102020" custRadScaleInc="654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A8D7C15-3DAD-47C0-8036-CD5812F03EE1}" type="presOf" srcId="{CF0413B4-C9DD-4031-AF58-29D35F14EA26}" destId="{3B82F80F-14DB-47E1-A42A-C71274FB76D9}" srcOrd="1" destOrd="0" presId="urn:microsoft.com/office/officeart/2005/8/layout/radial5"/>
    <dgm:cxn modelId="{ADACB0ED-DF89-4DE1-A518-650DF4CBB4FF}" type="presOf" srcId="{1D45D3DA-D17B-41C4-8AD9-71FF729AEF17}" destId="{C3370908-FF9D-408E-9115-487EDC98ABA9}" srcOrd="0" destOrd="0" presId="urn:microsoft.com/office/officeart/2005/8/layout/radial5"/>
    <dgm:cxn modelId="{09477069-1474-42CE-83BF-9F0EBAA1666B}" srcId="{C8071833-F4A8-45BA-B43D-641790E572C8}" destId="{53D1C38E-AF5C-4A15-ABB2-82E89860F003}" srcOrd="3" destOrd="0" parTransId="{F65EDDB6-49E6-4FDE-BE76-05B26FA0925E}" sibTransId="{A6FFD393-DA69-4869-8AF8-747B7966FE38}"/>
    <dgm:cxn modelId="{2919C0E8-6F50-4068-A024-580F54E5DC71}" type="presOf" srcId="{53D1C38E-AF5C-4A15-ABB2-82E89860F003}" destId="{ADCFFEF0-D269-4141-BEAB-1317F61D7CC8}" srcOrd="0" destOrd="0" presId="urn:microsoft.com/office/officeart/2005/8/layout/radial5"/>
    <dgm:cxn modelId="{562BBD01-9B50-4D46-B6B0-C69E5D7BF35B}" srcId="{C8071833-F4A8-45BA-B43D-641790E572C8}" destId="{947D2A0F-7EB1-4DF1-815B-901C7BF24F07}" srcOrd="4" destOrd="0" parTransId="{0F976561-1A67-44EC-8939-9D2F1B5EFF1D}" sibTransId="{012A9C3F-F60C-4718-95C8-D8D4F8D4BA3D}"/>
    <dgm:cxn modelId="{F1B5754B-152A-4F9A-8FF1-C4E3710A34B4}" type="presOf" srcId="{F65EDDB6-49E6-4FDE-BE76-05B26FA0925E}" destId="{6E1FE8F9-EF37-41FA-8507-FB81685E9707}" srcOrd="0" destOrd="0" presId="urn:microsoft.com/office/officeart/2005/8/layout/radial5"/>
    <dgm:cxn modelId="{CB5522A1-ED2B-4035-993D-B406C5BE6C80}" srcId="{C8071833-F4A8-45BA-B43D-641790E572C8}" destId="{B6B038C5-F4A3-45F8-B565-D3FAA30E75CF}" srcOrd="0" destOrd="0" parTransId="{221991B6-7229-42E9-BB79-4203688ED631}" sibTransId="{EFA5B1DF-5CF8-43CC-A3D9-15082CFB11B6}"/>
    <dgm:cxn modelId="{FCB3C7CE-5C2A-4B46-BB71-1F8C5B8948DA}" type="presOf" srcId="{221991B6-7229-42E9-BB79-4203688ED631}" destId="{C73FEDD4-7DB1-4922-BF4B-FFB059E8B358}" srcOrd="0" destOrd="0" presId="urn:microsoft.com/office/officeart/2005/8/layout/radial5"/>
    <dgm:cxn modelId="{6FACC304-C7D3-4227-92A3-35D7EAC39A59}" type="presOf" srcId="{4F57A45C-76FA-40D8-A173-87C389C606E6}" destId="{C6B245EC-85CB-4C37-A166-90D27D0CFFFF}" srcOrd="0" destOrd="0" presId="urn:microsoft.com/office/officeart/2005/8/layout/radial5"/>
    <dgm:cxn modelId="{0C8399C3-1FEF-4DB8-AD16-FF9D44A4CA59}" type="presOf" srcId="{CE96EFC7-188B-4889-A190-069CAA9B5825}" destId="{7B242A77-B35E-42C2-8927-0C33F4D3C551}" srcOrd="0" destOrd="0" presId="urn:microsoft.com/office/officeart/2005/8/layout/radial5"/>
    <dgm:cxn modelId="{247BC44C-8850-48FC-94CB-50ED1E5F8671}" srcId="{C8071833-F4A8-45BA-B43D-641790E572C8}" destId="{1D45D3DA-D17B-41C4-8AD9-71FF729AEF17}" srcOrd="1" destOrd="0" parTransId="{09AB1707-4F2E-4A88-8315-788CEC87D489}" sibTransId="{A138B117-E2F4-48AD-BBB8-3660CBD6449A}"/>
    <dgm:cxn modelId="{42544B91-4FBB-4B36-95A8-DFBC646A769F}" type="presOf" srcId="{B6B038C5-F4A3-45F8-B565-D3FAA30E75CF}" destId="{E504F41C-2939-49A4-BB21-6B7BF137A476}" srcOrd="0" destOrd="0" presId="urn:microsoft.com/office/officeart/2005/8/layout/radial5"/>
    <dgm:cxn modelId="{09A00FFF-61A6-4D31-A0FB-08D4FD34A662}" type="presOf" srcId="{0F976561-1A67-44EC-8939-9D2F1B5EFF1D}" destId="{6904167F-6B14-4B25-B461-E0815B25BD9F}" srcOrd="1" destOrd="0" presId="urn:microsoft.com/office/officeart/2005/8/layout/radial5"/>
    <dgm:cxn modelId="{00D44556-5230-44FA-8DFC-A531B633A558}" type="presOf" srcId="{F65EDDB6-49E6-4FDE-BE76-05B26FA0925E}" destId="{B5FCB218-2988-415E-8DB3-57B7FCE5B08F}" srcOrd="1" destOrd="0" presId="urn:microsoft.com/office/officeart/2005/8/layout/radial5"/>
    <dgm:cxn modelId="{A0F23A40-BB2D-40D5-A4B1-C465ED2D464B}" srcId="{4F57A45C-76FA-40D8-A173-87C389C606E6}" destId="{C8071833-F4A8-45BA-B43D-641790E572C8}" srcOrd="0" destOrd="0" parTransId="{AD2DC6CC-FFAD-4089-B505-2330202062AC}" sibTransId="{5A87AEE7-41C1-4097-8A1C-83A2E7427829}"/>
    <dgm:cxn modelId="{07D6E672-8922-4F18-B9B0-6F12EDAFB086}" type="presOf" srcId="{221991B6-7229-42E9-BB79-4203688ED631}" destId="{E426183C-5001-4C4C-A453-2CFD3180CCDE}" srcOrd="1" destOrd="0" presId="urn:microsoft.com/office/officeart/2005/8/layout/radial5"/>
    <dgm:cxn modelId="{B70724F4-C38F-4320-9A4C-1BBDCA0104FF}" type="presOf" srcId="{C8071833-F4A8-45BA-B43D-641790E572C8}" destId="{1D6D312F-3351-4AED-92BC-44A98217043A}" srcOrd="0" destOrd="0" presId="urn:microsoft.com/office/officeart/2005/8/layout/radial5"/>
    <dgm:cxn modelId="{7E1F30E9-9348-4288-9500-B0F90585B33B}" srcId="{C8071833-F4A8-45BA-B43D-641790E572C8}" destId="{CE96EFC7-188B-4889-A190-069CAA9B5825}" srcOrd="2" destOrd="0" parTransId="{CF0413B4-C9DD-4031-AF58-29D35F14EA26}" sibTransId="{597F205A-034E-429F-BC03-727E54C30710}"/>
    <dgm:cxn modelId="{9F34BE36-63EE-4F71-B3B6-123F2E59D35B}" type="presOf" srcId="{947D2A0F-7EB1-4DF1-815B-901C7BF24F07}" destId="{FE1190EF-5A0A-46B8-88BB-89AB264E4116}" srcOrd="0" destOrd="0" presId="urn:microsoft.com/office/officeart/2005/8/layout/radial5"/>
    <dgm:cxn modelId="{460EBE36-DFAF-4CF2-97E4-084D818BF5FF}" type="presOf" srcId="{09AB1707-4F2E-4A88-8315-788CEC87D489}" destId="{E1DCD039-2FD7-4498-9ED4-EB3A7DD7B4B7}" srcOrd="1" destOrd="0" presId="urn:microsoft.com/office/officeart/2005/8/layout/radial5"/>
    <dgm:cxn modelId="{A9129921-BB66-4AD5-929D-5150631F1B86}" type="presOf" srcId="{09AB1707-4F2E-4A88-8315-788CEC87D489}" destId="{B2E6C658-1297-4778-AE14-9B84DF4E59AE}" srcOrd="0" destOrd="0" presId="urn:microsoft.com/office/officeart/2005/8/layout/radial5"/>
    <dgm:cxn modelId="{57C4F690-19C8-4413-BEA0-E545E72D552A}" type="presOf" srcId="{0F976561-1A67-44EC-8939-9D2F1B5EFF1D}" destId="{C04F7CDC-BC88-47A5-B2A5-91595F9489E3}" srcOrd="0" destOrd="0" presId="urn:microsoft.com/office/officeart/2005/8/layout/radial5"/>
    <dgm:cxn modelId="{79EAE917-83ED-417D-A0D5-FF00DCEC8052}" type="presOf" srcId="{CF0413B4-C9DD-4031-AF58-29D35F14EA26}" destId="{7A99559A-A647-46DF-AF2E-C28E5CE9FDE5}" srcOrd="0" destOrd="0" presId="urn:microsoft.com/office/officeart/2005/8/layout/radial5"/>
    <dgm:cxn modelId="{2B833403-8509-4981-934B-F03AFAC154E8}" type="presParOf" srcId="{C6B245EC-85CB-4C37-A166-90D27D0CFFFF}" destId="{1D6D312F-3351-4AED-92BC-44A98217043A}" srcOrd="0" destOrd="0" presId="urn:microsoft.com/office/officeart/2005/8/layout/radial5"/>
    <dgm:cxn modelId="{D6EC960F-F006-411A-BCC6-7D2D83CA65A8}" type="presParOf" srcId="{C6B245EC-85CB-4C37-A166-90D27D0CFFFF}" destId="{C73FEDD4-7DB1-4922-BF4B-FFB059E8B358}" srcOrd="1" destOrd="0" presId="urn:microsoft.com/office/officeart/2005/8/layout/radial5"/>
    <dgm:cxn modelId="{780C33C9-F0ED-493B-AC4F-56F05E76FB33}" type="presParOf" srcId="{C73FEDD4-7DB1-4922-BF4B-FFB059E8B358}" destId="{E426183C-5001-4C4C-A453-2CFD3180CCDE}" srcOrd="0" destOrd="0" presId="urn:microsoft.com/office/officeart/2005/8/layout/radial5"/>
    <dgm:cxn modelId="{FD3DA082-1423-4C30-A4AC-66AA80DBB282}" type="presParOf" srcId="{C6B245EC-85CB-4C37-A166-90D27D0CFFFF}" destId="{E504F41C-2939-49A4-BB21-6B7BF137A476}" srcOrd="2" destOrd="0" presId="urn:microsoft.com/office/officeart/2005/8/layout/radial5"/>
    <dgm:cxn modelId="{D2B7B8E1-9404-4695-8A35-1280CF5FFAB1}" type="presParOf" srcId="{C6B245EC-85CB-4C37-A166-90D27D0CFFFF}" destId="{B2E6C658-1297-4778-AE14-9B84DF4E59AE}" srcOrd="3" destOrd="0" presId="urn:microsoft.com/office/officeart/2005/8/layout/radial5"/>
    <dgm:cxn modelId="{50623493-0C0C-417A-8317-BFA5B966B3B1}" type="presParOf" srcId="{B2E6C658-1297-4778-AE14-9B84DF4E59AE}" destId="{E1DCD039-2FD7-4498-9ED4-EB3A7DD7B4B7}" srcOrd="0" destOrd="0" presId="urn:microsoft.com/office/officeart/2005/8/layout/radial5"/>
    <dgm:cxn modelId="{6DD8AB07-963B-490E-A989-7824956DDA3E}" type="presParOf" srcId="{C6B245EC-85CB-4C37-A166-90D27D0CFFFF}" destId="{C3370908-FF9D-408E-9115-487EDC98ABA9}" srcOrd="4" destOrd="0" presId="urn:microsoft.com/office/officeart/2005/8/layout/radial5"/>
    <dgm:cxn modelId="{AF3196A7-B48B-4371-950B-D9A60D85DB77}" type="presParOf" srcId="{C6B245EC-85CB-4C37-A166-90D27D0CFFFF}" destId="{7A99559A-A647-46DF-AF2E-C28E5CE9FDE5}" srcOrd="5" destOrd="0" presId="urn:microsoft.com/office/officeart/2005/8/layout/radial5"/>
    <dgm:cxn modelId="{667FEEF7-F65A-4A94-A4F0-70A016C30146}" type="presParOf" srcId="{7A99559A-A647-46DF-AF2E-C28E5CE9FDE5}" destId="{3B82F80F-14DB-47E1-A42A-C71274FB76D9}" srcOrd="0" destOrd="0" presId="urn:microsoft.com/office/officeart/2005/8/layout/radial5"/>
    <dgm:cxn modelId="{78E897ED-4D47-4990-B6AF-1ECBE5A68069}" type="presParOf" srcId="{C6B245EC-85CB-4C37-A166-90D27D0CFFFF}" destId="{7B242A77-B35E-42C2-8927-0C33F4D3C551}" srcOrd="6" destOrd="0" presId="urn:microsoft.com/office/officeart/2005/8/layout/radial5"/>
    <dgm:cxn modelId="{EEF1DD68-79D6-4805-965F-6D5A7FD42E60}" type="presParOf" srcId="{C6B245EC-85CB-4C37-A166-90D27D0CFFFF}" destId="{6E1FE8F9-EF37-41FA-8507-FB81685E9707}" srcOrd="7" destOrd="0" presId="urn:microsoft.com/office/officeart/2005/8/layout/radial5"/>
    <dgm:cxn modelId="{507968D1-D6B5-4B82-9E7A-5E4F7A13BCFB}" type="presParOf" srcId="{6E1FE8F9-EF37-41FA-8507-FB81685E9707}" destId="{B5FCB218-2988-415E-8DB3-57B7FCE5B08F}" srcOrd="0" destOrd="0" presId="urn:microsoft.com/office/officeart/2005/8/layout/radial5"/>
    <dgm:cxn modelId="{B8052DFA-2B47-4BD5-A4EC-B1F14B9922E8}" type="presParOf" srcId="{C6B245EC-85CB-4C37-A166-90D27D0CFFFF}" destId="{ADCFFEF0-D269-4141-BEAB-1317F61D7CC8}" srcOrd="8" destOrd="0" presId="urn:microsoft.com/office/officeart/2005/8/layout/radial5"/>
    <dgm:cxn modelId="{A94905D0-D1C1-4103-BA62-6DC327842FCB}" type="presParOf" srcId="{C6B245EC-85CB-4C37-A166-90D27D0CFFFF}" destId="{C04F7CDC-BC88-47A5-B2A5-91595F9489E3}" srcOrd="9" destOrd="0" presId="urn:microsoft.com/office/officeart/2005/8/layout/radial5"/>
    <dgm:cxn modelId="{BFEDFDA6-A688-47EC-820C-11CD5BCC2962}" type="presParOf" srcId="{C04F7CDC-BC88-47A5-B2A5-91595F9489E3}" destId="{6904167F-6B14-4B25-B461-E0815B25BD9F}" srcOrd="0" destOrd="0" presId="urn:microsoft.com/office/officeart/2005/8/layout/radial5"/>
    <dgm:cxn modelId="{2A7F2E46-5446-4FDA-9A74-D9CE5A7EA0CE}" type="presParOf" srcId="{C6B245EC-85CB-4C37-A166-90D27D0CFFFF}" destId="{FE1190EF-5A0A-46B8-88BB-89AB264E411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169F8-7227-4791-B8DA-CBE5FE033E8B}">
      <dsp:nvSpPr>
        <dsp:cNvPr id="0" name=""/>
        <dsp:cNvSpPr/>
      </dsp:nvSpPr>
      <dsp:spPr>
        <a:xfrm>
          <a:off x="1071610" y="830820"/>
          <a:ext cx="1083463" cy="7959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Usefulness of cash flow forecasts 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1230279" y="947381"/>
        <a:ext cx="766125" cy="562807"/>
      </dsp:txXfrm>
    </dsp:sp>
    <dsp:sp modelId="{0CA1964D-C704-44EE-815B-744F53C2474C}">
      <dsp:nvSpPr>
        <dsp:cNvPr id="0" name=""/>
        <dsp:cNvSpPr/>
      </dsp:nvSpPr>
      <dsp:spPr>
        <a:xfrm rot="9543395">
          <a:off x="411540" y="1432652"/>
          <a:ext cx="706303" cy="24187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64BC4-9D1B-4683-901E-BC39F62719C2}">
      <dsp:nvSpPr>
        <dsp:cNvPr id="0" name=""/>
        <dsp:cNvSpPr/>
      </dsp:nvSpPr>
      <dsp:spPr>
        <a:xfrm>
          <a:off x="12881" y="1287943"/>
          <a:ext cx="843981" cy="7837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Anticipates periods of cash shortage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35836" y="1310898"/>
        <a:ext cx="798071" cy="737848"/>
      </dsp:txXfrm>
    </dsp:sp>
    <dsp:sp modelId="{096CC331-234A-4BE6-B2E4-A22C41E35F07}">
      <dsp:nvSpPr>
        <dsp:cNvPr id="0" name=""/>
        <dsp:cNvSpPr/>
      </dsp:nvSpPr>
      <dsp:spPr>
        <a:xfrm rot="12331132">
          <a:off x="381323" y="704661"/>
          <a:ext cx="774871" cy="24187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61945-EBFB-433E-92A0-5C7565C354C2}">
      <dsp:nvSpPr>
        <dsp:cNvPr id="0" name=""/>
        <dsp:cNvSpPr/>
      </dsp:nvSpPr>
      <dsp:spPr>
        <a:xfrm>
          <a:off x="0" y="266809"/>
          <a:ext cx="838241" cy="783758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A planning tool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22955" y="289764"/>
        <a:ext cx="792331" cy="737848"/>
      </dsp:txXfrm>
    </dsp:sp>
    <dsp:sp modelId="{86D46AF3-13BC-43C1-A5D5-4C217F42BC5D}">
      <dsp:nvSpPr>
        <dsp:cNvPr id="0" name=""/>
        <dsp:cNvSpPr/>
      </dsp:nvSpPr>
      <dsp:spPr>
        <a:xfrm rot="19989655">
          <a:off x="2058093" y="700458"/>
          <a:ext cx="720757" cy="24187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6FC41-7F39-49D9-AA40-5AE2409D65B3}">
      <dsp:nvSpPr>
        <dsp:cNvPr id="0" name=""/>
        <dsp:cNvSpPr/>
      </dsp:nvSpPr>
      <dsp:spPr>
        <a:xfrm>
          <a:off x="2336788" y="266810"/>
          <a:ext cx="806483" cy="783758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Enables remedies to be put in place for shortages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2359743" y="289765"/>
        <a:ext cx="760573" cy="737848"/>
      </dsp:txXfrm>
    </dsp:sp>
    <dsp:sp modelId="{E5425AE0-CB56-4A6F-8040-C6EF86F35CAF}">
      <dsp:nvSpPr>
        <dsp:cNvPr id="0" name=""/>
        <dsp:cNvSpPr/>
      </dsp:nvSpPr>
      <dsp:spPr>
        <a:xfrm rot="1299667">
          <a:off x="2102475" y="1435198"/>
          <a:ext cx="670179" cy="241874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DD009-CA55-42CA-95DF-A40857F33888}">
      <dsp:nvSpPr>
        <dsp:cNvPr id="0" name=""/>
        <dsp:cNvSpPr/>
      </dsp:nvSpPr>
      <dsp:spPr>
        <a:xfrm>
          <a:off x="2345746" y="1287943"/>
          <a:ext cx="806491" cy="78375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Provides targets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2368701" y="1310898"/>
        <a:ext cx="760581" cy="737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D312F-3351-4AED-92BC-44A98217043A}">
      <dsp:nvSpPr>
        <dsp:cNvPr id="0" name=""/>
        <dsp:cNvSpPr/>
      </dsp:nvSpPr>
      <dsp:spPr>
        <a:xfrm>
          <a:off x="1714502" y="1500200"/>
          <a:ext cx="1105158" cy="959805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Usefulness of break-even analysis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1876349" y="1640760"/>
        <a:ext cx="781464" cy="678685"/>
      </dsp:txXfrm>
    </dsp:sp>
    <dsp:sp modelId="{C73FEDD4-7DB1-4922-BF4B-FFB059E8B358}">
      <dsp:nvSpPr>
        <dsp:cNvPr id="0" name=""/>
        <dsp:cNvSpPr/>
      </dsp:nvSpPr>
      <dsp:spPr>
        <a:xfrm rot="16233582">
          <a:off x="2090393" y="1035220"/>
          <a:ext cx="369355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2128126" y="1124131"/>
        <a:ext cx="293144" cy="152423"/>
      </dsp:txXfrm>
    </dsp:sp>
    <dsp:sp modelId="{E504F41C-2939-49A4-BB21-6B7BF137A476}">
      <dsp:nvSpPr>
        <dsp:cNvPr id="0" name=""/>
        <dsp:cNvSpPr/>
      </dsp:nvSpPr>
      <dsp:spPr>
        <a:xfrm>
          <a:off x="1866924" y="-52431"/>
          <a:ext cx="831666" cy="855807"/>
        </a:xfrm>
        <a:prstGeom prst="ellipse">
          <a:avLst/>
        </a:prstGeom>
        <a:solidFill>
          <a:srgbClr val="9FD3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Can make decisions about price and costs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1988719" y="72899"/>
        <a:ext cx="588076" cy="605147"/>
      </dsp:txXfrm>
    </dsp:sp>
    <dsp:sp modelId="{B2E6C658-1297-4778-AE14-9B84DF4E59AE}">
      <dsp:nvSpPr>
        <dsp:cNvPr id="0" name=""/>
        <dsp:cNvSpPr/>
      </dsp:nvSpPr>
      <dsp:spPr>
        <a:xfrm rot="18623813">
          <a:off x="2631679" y="1196232"/>
          <a:ext cx="388730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2645089" y="1276059"/>
        <a:ext cx="312519" cy="152423"/>
      </dsp:txXfrm>
    </dsp:sp>
    <dsp:sp modelId="{C3370908-FF9D-408E-9115-487EDC98ABA9}">
      <dsp:nvSpPr>
        <dsp:cNvPr id="0" name=""/>
        <dsp:cNvSpPr/>
      </dsp:nvSpPr>
      <dsp:spPr>
        <a:xfrm>
          <a:off x="2928957" y="285756"/>
          <a:ext cx="831666" cy="855807"/>
        </a:xfrm>
        <a:prstGeom prst="ellipse">
          <a:avLst/>
        </a:prstGeom>
        <a:solidFill>
          <a:srgbClr val="9FE9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Can find expected profit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3050752" y="411086"/>
        <a:ext cx="588076" cy="605147"/>
      </dsp:txXfrm>
    </dsp:sp>
    <dsp:sp modelId="{7A99559A-A647-46DF-AF2E-C28E5CE9FDE5}">
      <dsp:nvSpPr>
        <dsp:cNvPr id="0" name=""/>
        <dsp:cNvSpPr/>
      </dsp:nvSpPr>
      <dsp:spPr>
        <a:xfrm rot="21095200">
          <a:off x="2890256" y="1746599"/>
          <a:ext cx="193557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2890568" y="1801654"/>
        <a:ext cx="135490" cy="152423"/>
      </dsp:txXfrm>
    </dsp:sp>
    <dsp:sp modelId="{7B242A77-B35E-42C2-8927-0C33F4D3C551}">
      <dsp:nvSpPr>
        <dsp:cNvPr id="0" name=""/>
        <dsp:cNvSpPr/>
      </dsp:nvSpPr>
      <dsp:spPr>
        <a:xfrm>
          <a:off x="3168861" y="1357318"/>
          <a:ext cx="831666" cy="855807"/>
        </a:xfrm>
        <a:prstGeom prst="ellipse">
          <a:avLst/>
        </a:prstGeom>
        <a:solidFill>
          <a:srgbClr val="B2F1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Shows the margin of safety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3290656" y="1482648"/>
        <a:ext cx="588076" cy="605147"/>
      </dsp:txXfrm>
    </dsp:sp>
    <dsp:sp modelId="{6E1FE8F9-EF37-41FA-8507-FB81685E9707}">
      <dsp:nvSpPr>
        <dsp:cNvPr id="0" name=""/>
        <dsp:cNvSpPr/>
      </dsp:nvSpPr>
      <dsp:spPr>
        <a:xfrm rot="11468994">
          <a:off x="1423226" y="1708265"/>
          <a:ext cx="218181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 rot="10800000">
        <a:off x="1488062" y="1765401"/>
        <a:ext cx="152727" cy="152423"/>
      </dsp:txXfrm>
    </dsp:sp>
    <dsp:sp modelId="{ADCFFEF0-D269-4141-BEAB-1317F61D7CC8}">
      <dsp:nvSpPr>
        <dsp:cNvPr id="0" name=""/>
        <dsp:cNvSpPr/>
      </dsp:nvSpPr>
      <dsp:spPr>
        <a:xfrm>
          <a:off x="500070" y="1285886"/>
          <a:ext cx="831666" cy="855807"/>
        </a:xfrm>
        <a:prstGeom prst="ellipse">
          <a:avLst/>
        </a:prstGeom>
        <a:solidFill>
          <a:srgbClr val="E4F3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See how much you need to sell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621865" y="1411216"/>
        <a:ext cx="588076" cy="605147"/>
      </dsp:txXfrm>
    </dsp:sp>
    <dsp:sp modelId="{C04F7CDC-BC88-47A5-B2A5-91595F9489E3}">
      <dsp:nvSpPr>
        <dsp:cNvPr id="0" name=""/>
        <dsp:cNvSpPr/>
      </dsp:nvSpPr>
      <dsp:spPr>
        <a:xfrm rot="13795621">
          <a:off x="1522118" y="1196204"/>
          <a:ext cx="384696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 rot="10800000">
        <a:off x="1584754" y="1276170"/>
        <a:ext cx="308485" cy="152423"/>
      </dsp:txXfrm>
    </dsp:sp>
    <dsp:sp modelId="{FE1190EF-5A0A-46B8-88BB-89AB264E4116}">
      <dsp:nvSpPr>
        <dsp:cNvPr id="0" name=""/>
        <dsp:cNvSpPr/>
      </dsp:nvSpPr>
      <dsp:spPr>
        <a:xfrm>
          <a:off x="785822" y="285753"/>
          <a:ext cx="831666" cy="855807"/>
        </a:xfrm>
        <a:prstGeom prst="ellipse">
          <a:avLst/>
        </a:prstGeom>
        <a:solidFill>
          <a:srgbClr val="FBC4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It will help when taking out loans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907617" y="411083"/>
        <a:ext cx="588076" cy="6051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D312F-3351-4AED-92BC-44A98217043A}">
      <dsp:nvSpPr>
        <dsp:cNvPr id="0" name=""/>
        <dsp:cNvSpPr/>
      </dsp:nvSpPr>
      <dsp:spPr>
        <a:xfrm>
          <a:off x="1710830" y="1497011"/>
          <a:ext cx="1112503" cy="966183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Limitations of break-even analysis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1873752" y="1638505"/>
        <a:ext cx="786659" cy="683195"/>
      </dsp:txXfrm>
    </dsp:sp>
    <dsp:sp modelId="{C73FEDD4-7DB1-4922-BF4B-FFB059E8B358}">
      <dsp:nvSpPr>
        <dsp:cNvPr id="0" name=""/>
        <dsp:cNvSpPr/>
      </dsp:nvSpPr>
      <dsp:spPr>
        <a:xfrm rot="16233582">
          <a:off x="2091254" y="1033577"/>
          <a:ext cx="367665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2128987" y="1122488"/>
        <a:ext cx="291454" cy="152423"/>
      </dsp:txXfrm>
    </dsp:sp>
    <dsp:sp modelId="{E504F41C-2939-49A4-BB21-6B7BF137A476}">
      <dsp:nvSpPr>
        <dsp:cNvPr id="0" name=""/>
        <dsp:cNvSpPr/>
      </dsp:nvSpPr>
      <dsp:spPr>
        <a:xfrm>
          <a:off x="1866924" y="-52431"/>
          <a:ext cx="831666" cy="855807"/>
        </a:xfrm>
        <a:prstGeom prst="ellipse">
          <a:avLst/>
        </a:prstGeom>
        <a:solidFill>
          <a:srgbClr val="9FD3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Costs may change 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1988719" y="72899"/>
        <a:ext cx="588076" cy="605147"/>
      </dsp:txXfrm>
    </dsp:sp>
    <dsp:sp modelId="{B2E6C658-1297-4778-AE14-9B84DF4E59AE}">
      <dsp:nvSpPr>
        <dsp:cNvPr id="0" name=""/>
        <dsp:cNvSpPr/>
      </dsp:nvSpPr>
      <dsp:spPr>
        <a:xfrm rot="18623813">
          <a:off x="2633696" y="1194911"/>
          <a:ext cx="386946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2647106" y="1274738"/>
        <a:ext cx="310735" cy="152423"/>
      </dsp:txXfrm>
    </dsp:sp>
    <dsp:sp modelId="{C3370908-FF9D-408E-9115-487EDC98ABA9}">
      <dsp:nvSpPr>
        <dsp:cNvPr id="0" name=""/>
        <dsp:cNvSpPr/>
      </dsp:nvSpPr>
      <dsp:spPr>
        <a:xfrm>
          <a:off x="2928957" y="285756"/>
          <a:ext cx="831666" cy="855807"/>
        </a:xfrm>
        <a:prstGeom prst="ellipse">
          <a:avLst/>
        </a:prstGeom>
        <a:solidFill>
          <a:srgbClr val="9FE9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A price increase could lead to a fall in sales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3050752" y="411086"/>
        <a:ext cx="588076" cy="605147"/>
      </dsp:txXfrm>
    </dsp:sp>
    <dsp:sp modelId="{7A99559A-A647-46DF-AF2E-C28E5CE9FDE5}">
      <dsp:nvSpPr>
        <dsp:cNvPr id="0" name=""/>
        <dsp:cNvSpPr/>
      </dsp:nvSpPr>
      <dsp:spPr>
        <a:xfrm rot="21095200">
          <a:off x="2893090" y="1746324"/>
          <a:ext cx="191618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2893399" y="1801336"/>
        <a:ext cx="134133" cy="152423"/>
      </dsp:txXfrm>
    </dsp:sp>
    <dsp:sp modelId="{7B242A77-B35E-42C2-8927-0C33F4D3C551}">
      <dsp:nvSpPr>
        <dsp:cNvPr id="0" name=""/>
        <dsp:cNvSpPr/>
      </dsp:nvSpPr>
      <dsp:spPr>
        <a:xfrm>
          <a:off x="3168861" y="1357318"/>
          <a:ext cx="831666" cy="855807"/>
        </a:xfrm>
        <a:prstGeom prst="ellipse">
          <a:avLst/>
        </a:prstGeom>
        <a:solidFill>
          <a:srgbClr val="B2F1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>
              <a:solidFill>
                <a:schemeClr val="tx1"/>
              </a:solidFill>
            </a:rPr>
            <a:t>The product may enter the decline stage</a:t>
          </a:r>
          <a:endParaRPr lang="en-GB" sz="900" b="0" kern="1200" dirty="0">
            <a:solidFill>
              <a:schemeClr val="tx1"/>
            </a:solidFill>
          </a:endParaRPr>
        </a:p>
      </dsp:txBody>
      <dsp:txXfrm>
        <a:off x="3290656" y="1482648"/>
        <a:ext cx="588076" cy="605147"/>
      </dsp:txXfrm>
    </dsp:sp>
    <dsp:sp modelId="{6E1FE8F9-EF37-41FA-8507-FB81685E9707}">
      <dsp:nvSpPr>
        <dsp:cNvPr id="0" name=""/>
        <dsp:cNvSpPr/>
      </dsp:nvSpPr>
      <dsp:spPr>
        <a:xfrm rot="11468994">
          <a:off x="1422349" y="1707901"/>
          <a:ext cx="216247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 rot="10800000">
        <a:off x="1486611" y="1764981"/>
        <a:ext cx="151373" cy="152423"/>
      </dsp:txXfrm>
    </dsp:sp>
    <dsp:sp modelId="{ADCFFEF0-D269-4141-BEAB-1317F61D7CC8}">
      <dsp:nvSpPr>
        <dsp:cNvPr id="0" name=""/>
        <dsp:cNvSpPr/>
      </dsp:nvSpPr>
      <dsp:spPr>
        <a:xfrm>
          <a:off x="500070" y="1285886"/>
          <a:ext cx="831666" cy="855807"/>
        </a:xfrm>
        <a:prstGeom prst="ellipse">
          <a:avLst/>
        </a:prstGeom>
        <a:solidFill>
          <a:srgbClr val="E4F3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0" kern="1200" dirty="0" smtClean="0">
              <a:solidFill>
                <a:schemeClr val="tx1"/>
              </a:solidFill>
            </a:rPr>
            <a:t>Competitors may change</a:t>
          </a:r>
          <a:endParaRPr lang="en-GB" sz="800" b="0" kern="1200" dirty="0">
            <a:solidFill>
              <a:schemeClr val="tx1"/>
            </a:solidFill>
          </a:endParaRPr>
        </a:p>
      </dsp:txBody>
      <dsp:txXfrm>
        <a:off x="621865" y="1411216"/>
        <a:ext cx="588076" cy="605147"/>
      </dsp:txXfrm>
    </dsp:sp>
    <dsp:sp modelId="{C04F7CDC-BC88-47A5-B2A5-91595F9489E3}">
      <dsp:nvSpPr>
        <dsp:cNvPr id="0" name=""/>
        <dsp:cNvSpPr/>
      </dsp:nvSpPr>
      <dsp:spPr>
        <a:xfrm rot="13795621">
          <a:off x="1521894" y="1194878"/>
          <a:ext cx="382912" cy="254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 rot="10800000">
        <a:off x="1584530" y="1274844"/>
        <a:ext cx="306701" cy="152423"/>
      </dsp:txXfrm>
    </dsp:sp>
    <dsp:sp modelId="{FE1190EF-5A0A-46B8-88BB-89AB264E4116}">
      <dsp:nvSpPr>
        <dsp:cNvPr id="0" name=""/>
        <dsp:cNvSpPr/>
      </dsp:nvSpPr>
      <dsp:spPr>
        <a:xfrm>
          <a:off x="785822" y="285753"/>
          <a:ext cx="831666" cy="855807"/>
        </a:xfrm>
        <a:prstGeom prst="ellipse">
          <a:avLst/>
        </a:prstGeom>
        <a:solidFill>
          <a:srgbClr val="FBC4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>
              <a:solidFill>
                <a:schemeClr val="tx1"/>
              </a:solidFill>
            </a:rPr>
            <a:t>Prices may change because of promotions </a:t>
          </a:r>
          <a:endParaRPr lang="en-GB" sz="900" b="0" kern="1200" dirty="0">
            <a:solidFill>
              <a:schemeClr val="tx1"/>
            </a:solidFill>
          </a:endParaRPr>
        </a:p>
      </dsp:txBody>
      <dsp:txXfrm>
        <a:off x="907617" y="411083"/>
        <a:ext cx="588076" cy="605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r">
              <a:defRPr sz="1300"/>
            </a:lvl1pPr>
          </a:lstStyle>
          <a:p>
            <a:fld id="{432A11B8-A9F6-4578-B06F-59D36117867D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0" tIns="47780" rIns="95560" bIns="477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60" tIns="47780" rIns="95560" bIns="477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26D94304-71DF-4200-ACC3-CA77953B20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87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4304-71DF-4200-ACC3-CA77953B20B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69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4304-71DF-4200-ACC3-CA77953B20B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44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E67B-B2B7-4DD6-8283-55BE02FA9935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095876" y="0"/>
            <a:ext cx="71438" cy="3429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80968" y="3429000"/>
            <a:ext cx="9525032" cy="71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2095480" y="0"/>
            <a:ext cx="285752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:1 The Role of the Finance Function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38752" y="1"/>
            <a:ext cx="328614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5:3 Revenue, Costs and Profit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2406" y="2786058"/>
            <a:ext cx="4572032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Financial information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Includes details of profit, loss, cash flow, break-even, profit margin and average rate of return.  These can be used to help make business decisions.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596338" y="71414"/>
            <a:ext cx="1285884" cy="3286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50" b="1" dirty="0" smtClean="0">
                <a:solidFill>
                  <a:srgbClr val="FF0000"/>
                </a:solidFill>
              </a:rPr>
              <a:t>Revenue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Money from sales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Average rate of return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A method of measuring and comparing the profitability of an investment over its life</a:t>
            </a:r>
            <a:endParaRPr lang="en-GB" sz="950" b="1" dirty="0" smtClean="0">
              <a:solidFill>
                <a:srgbClr val="FF0000"/>
              </a:solidFill>
            </a:endParaRPr>
          </a:p>
          <a:p>
            <a:r>
              <a:rPr lang="en-GB" sz="950" b="1" dirty="0" smtClean="0">
                <a:solidFill>
                  <a:srgbClr val="FF0000"/>
                </a:solidFill>
              </a:rPr>
              <a:t>Loss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Occurs in a business when costs are greater than revenue</a:t>
            </a:r>
            <a:endParaRPr lang="en-GB" sz="950" b="1" dirty="0" smtClean="0">
              <a:solidFill>
                <a:srgbClr val="FF0000"/>
              </a:solidFill>
            </a:endParaRPr>
          </a:p>
          <a:p>
            <a:r>
              <a:rPr lang="en-GB" sz="950" b="1" dirty="0" smtClean="0">
                <a:solidFill>
                  <a:srgbClr val="FF0000"/>
                </a:solidFill>
              </a:rPr>
              <a:t>Expenses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The costs of operating the business </a:t>
            </a:r>
            <a:endParaRPr lang="en-GB" sz="950" b="1" dirty="0" smtClean="0">
              <a:solidFill>
                <a:srgbClr val="FF0000"/>
              </a:solidFill>
            </a:endParaRPr>
          </a:p>
          <a:p>
            <a:r>
              <a:rPr lang="en-GB" sz="950" b="1" dirty="0" smtClean="0">
                <a:solidFill>
                  <a:srgbClr val="FF0000"/>
                </a:solidFill>
              </a:rPr>
              <a:t>Profitability ratios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Calculations which help to interpret financial data</a:t>
            </a:r>
            <a:endParaRPr lang="en-GB" sz="95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0968" cy="67865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Unit </a:t>
            </a:r>
            <a:r>
              <a:rPr lang="en-GB" sz="1400" b="1" dirty="0" smtClean="0">
                <a:solidFill>
                  <a:schemeClr val="tx1"/>
                </a:solidFill>
              </a:rPr>
              <a:t>5:  Finance</a:t>
            </a:r>
            <a:r>
              <a:rPr lang="en-GB" sz="1400" b="1" dirty="0" smtClean="0">
                <a:solidFill>
                  <a:schemeClr val="tx1"/>
                </a:solidFill>
              </a:rPr>
              <a:t>		Knowledge Organiser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52406" y="142852"/>
            <a:ext cx="1643074" cy="78581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Finance function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i</a:t>
            </a:r>
            <a:r>
              <a:rPr lang="en-GB" sz="1000" dirty="0" smtClean="0">
                <a:solidFill>
                  <a:schemeClr val="tx1"/>
                </a:solidFill>
              </a:rPr>
              <a:t>s the finance department and is only found in larger businesses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0968" y="3500438"/>
            <a:ext cx="952503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5:2 Sources of Finance 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2406" y="5929330"/>
            <a:ext cx="9429816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4"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Interest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amount of money that has to be paid back on borrowed money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Sale of assets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Items sold by the business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Crowd funding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Money raised through an appeal to  public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Overdraft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An arrangement with a bank to spend more money than it has in its account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Retained profit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Profit not distributed to owners 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Loan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Sums borrowed for a certain period at an agreed rate of interest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Owners’ capital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Money from savings put into the business by the owner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166918" y="357166"/>
            <a:ext cx="2857520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It is vital for any business to have accurate financial data.  Without accurate data wrong decisions could be made which affect the business negatively.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238752" y="310500"/>
          <a:ext cx="3286148" cy="2499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28694"/>
                <a:gridCol w="2357454"/>
              </a:tblGrid>
              <a:tr h="142876"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Calculation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84788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Revenue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Quantity sold  x  selling price</a:t>
                      </a:r>
                    </a:p>
                  </a:txBody>
                  <a:tcPr/>
                </a:tc>
              </a:tr>
              <a:tr h="155262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Variable</a:t>
                      </a:r>
                      <a:r>
                        <a:rPr lang="en-GB" sz="1000" b="1" baseline="0" dirty="0" smtClean="0"/>
                        <a:t> costs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Quantity sold  x  variable cost per unit</a:t>
                      </a:r>
                    </a:p>
                  </a:txBody>
                  <a:tcPr anchor="ctr"/>
                </a:tc>
              </a:tr>
              <a:tr h="197174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Total</a:t>
                      </a:r>
                      <a:r>
                        <a:rPr lang="en-GB" sz="1000" b="1" baseline="0" dirty="0" smtClean="0"/>
                        <a:t> costs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Fixed costs + variable costs </a:t>
                      </a:r>
                    </a:p>
                  </a:txBody>
                  <a:tcPr anchor="ctr"/>
                </a:tc>
              </a:tr>
              <a:tr h="197174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Gross profit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Revenue  -  cost of sales</a:t>
                      </a:r>
                    </a:p>
                  </a:txBody>
                  <a:tcPr anchor="ctr"/>
                </a:tc>
              </a:tr>
              <a:tr h="197174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Net profit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Gross profit  -  expenses </a:t>
                      </a:r>
                    </a:p>
                  </a:txBody>
                  <a:tcPr anchor="ctr"/>
                </a:tc>
              </a:tr>
              <a:tr h="197174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Gross profit margin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Gross profit  ÷  revenue  x  100</a:t>
                      </a:r>
                    </a:p>
                  </a:txBody>
                  <a:tcPr anchor="ctr"/>
                </a:tc>
              </a:tr>
              <a:tr h="330526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Net profit margin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Net profit  ÷  revenue  x  100</a:t>
                      </a:r>
                    </a:p>
                  </a:txBody>
                  <a:tcPr anchor="ctr"/>
                </a:tc>
              </a:tr>
              <a:tr h="197174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1" dirty="0" smtClean="0"/>
                        <a:t>Profit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aseline="0" dirty="0" smtClean="0"/>
                        <a:t>Revenue  -  costs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5238752" y="2857496"/>
            <a:ext cx="3286148" cy="5000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Businesses will need to interpret these figures to help make business decisions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52406" y="1000109"/>
          <a:ext cx="4572032" cy="17325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85950"/>
                <a:gridCol w="2786082"/>
              </a:tblGrid>
              <a:tr h="292418">
                <a:tc gridSpan="2">
                  <a:txBody>
                    <a:bodyPr/>
                    <a:lstStyle/>
                    <a:p>
                      <a:pPr algn="ctr"/>
                      <a:r>
                        <a:rPr lang="en-GB" sz="850" b="1" dirty="0" smtClean="0">
                          <a:solidFill>
                            <a:sysClr val="windowText" lastClr="000000"/>
                          </a:solidFill>
                        </a:rPr>
                        <a:t>When will financial info be useful in business decision-making?</a:t>
                      </a:r>
                      <a:endParaRPr lang="en-GB" sz="85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>
                          <a:solidFill>
                            <a:sysClr val="windowText" lastClr="000000"/>
                          </a:solidFill>
                        </a:rPr>
                        <a:t>When a business decides to become more environmentally</a:t>
                      </a:r>
                      <a:r>
                        <a:rPr lang="en-GB" sz="850" b="1" baseline="0" dirty="0" smtClean="0">
                          <a:solidFill>
                            <a:sysClr val="windowText" lastClr="000000"/>
                          </a:solidFill>
                        </a:rPr>
                        <a:t> friendly</a:t>
                      </a:r>
                      <a:endParaRPr lang="en-GB" sz="85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dirty="0" smtClean="0">
                          <a:solidFill>
                            <a:sysClr val="windowText" lastClr="000000"/>
                          </a:solidFill>
                        </a:rPr>
                        <a:t>There may be increased costs to monitor,</a:t>
                      </a:r>
                      <a:r>
                        <a:rPr lang="en-GB" sz="850" b="0" baseline="0" dirty="0" smtClean="0">
                          <a:solidFill>
                            <a:sysClr val="windowText" lastClr="000000"/>
                          </a:solidFill>
                        </a:rPr>
                        <a:t> it may need extra finance  -  finance function will provide this</a:t>
                      </a:r>
                      <a:endParaRPr lang="en-GB" sz="8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473402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>
                          <a:solidFill>
                            <a:sysClr val="windowText" lastClr="000000"/>
                          </a:solidFill>
                        </a:rPr>
                        <a:t>When the business is thinking about changing production methods</a:t>
                      </a:r>
                      <a:endParaRPr lang="en-GB" sz="85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dirty="0" smtClean="0">
                          <a:solidFill>
                            <a:sysClr val="windowText" lastClr="000000"/>
                          </a:solidFill>
                        </a:rPr>
                        <a:t>A prediction in changes of costs will</a:t>
                      </a:r>
                      <a:r>
                        <a:rPr lang="en-GB" sz="850" b="0" baseline="0" dirty="0" smtClean="0">
                          <a:solidFill>
                            <a:sysClr val="windowText" lastClr="000000"/>
                          </a:solidFill>
                        </a:rPr>
                        <a:t> be needed from the finance function as well as what extra finance will be needed and how the changes might affect cash flow</a:t>
                      </a:r>
                      <a:endParaRPr lang="en-GB" sz="8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  <a:tr h="21431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>
                          <a:solidFill>
                            <a:sysClr val="windowText" lastClr="000000"/>
                          </a:solidFill>
                        </a:rPr>
                        <a:t>When the business wants to change</a:t>
                      </a:r>
                      <a:r>
                        <a:rPr lang="en-GB" sz="850" b="1" baseline="0" dirty="0" smtClean="0">
                          <a:solidFill>
                            <a:sysClr val="windowText" lastClr="000000"/>
                          </a:solidFill>
                        </a:rPr>
                        <a:t> the way it markets its products </a:t>
                      </a:r>
                      <a:endParaRPr lang="en-GB" sz="85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dirty="0" smtClean="0">
                          <a:solidFill>
                            <a:sysClr val="windowText" lastClr="000000"/>
                          </a:solidFill>
                        </a:rPr>
                        <a:t>The finance department would provide information about</a:t>
                      </a:r>
                      <a:r>
                        <a:rPr lang="en-GB" sz="850" b="0" baseline="0" dirty="0" smtClean="0">
                          <a:solidFill>
                            <a:sysClr val="windowText" lastClr="000000"/>
                          </a:solidFill>
                        </a:rPr>
                        <a:t> the costs of these new advertising methods and may need to raise extra finance</a:t>
                      </a:r>
                      <a:endParaRPr lang="en-GB" sz="8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2406" y="4000504"/>
          <a:ext cx="2214578" cy="18573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07289"/>
                <a:gridCol w="1107289"/>
              </a:tblGrid>
              <a:tr h="25200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0538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No</a:t>
                      </a:r>
                      <a:r>
                        <a:rPr lang="en-GB" sz="1000" baseline="0" dirty="0" smtClean="0"/>
                        <a:t> need to repay the money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No interest has to be paid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No cost to raise the finance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Readily available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The owner might not have enough savings to cover the whole finance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May leave the owner short in personal situations 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2809860" y="4000504"/>
          <a:ext cx="2214578" cy="18573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07289"/>
                <a:gridCol w="1107289"/>
              </a:tblGrid>
              <a:tr h="26534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9204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No</a:t>
                      </a:r>
                      <a:r>
                        <a:rPr lang="en-GB" sz="1000" baseline="0" dirty="0" smtClean="0"/>
                        <a:t> interest has to be paid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No need to repay the money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No cost to raise the finance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Readily available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Business</a:t>
                      </a:r>
                      <a:r>
                        <a:rPr lang="en-GB" sz="1000" baseline="0" dirty="0" smtClean="0"/>
                        <a:t> might not have enough profit to cover the whole finance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May leave the business short in the future in emergency situations 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366882"/>
              </p:ext>
            </p:extLst>
          </p:nvPr>
        </p:nvGraphicFramePr>
        <p:xfrm>
          <a:off x="5238752" y="4000504"/>
          <a:ext cx="2286016" cy="185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32394"/>
                <a:gridCol w="1253622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Repayment is spread over time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Business knows exactly how much has to be repaid and when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Money</a:t>
                      </a:r>
                      <a:r>
                        <a:rPr lang="en-GB" sz="1000" baseline="0" dirty="0" smtClean="0"/>
                        <a:t> is available quickly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Interest</a:t>
                      </a:r>
                      <a:r>
                        <a:rPr lang="en-GB" sz="1000" baseline="0" dirty="0" smtClean="0"/>
                        <a:t> has to be paid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Business may need to risk an asset as security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Bank will want to see a business plan to ensure they can afford the loan 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7667644" y="4000504"/>
          <a:ext cx="2214578" cy="185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0132"/>
                <a:gridCol w="1214446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A</a:t>
                      </a:r>
                      <a:r>
                        <a:rPr lang="en-GB" sz="1000" baseline="0" dirty="0" smtClean="0"/>
                        <a:t> lot of finance can be raised from many investors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Money does not have to be paid back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No interest is payable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Dividends</a:t>
                      </a:r>
                      <a:r>
                        <a:rPr lang="en-GB" sz="1000" baseline="0" dirty="0" smtClean="0"/>
                        <a:t> may have to be paid to shareholders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Shareholders are entitled to have a say in the running of the business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The business may be taken over by a competitor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52406" y="3786191"/>
            <a:ext cx="2214578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Owners’ capital</a:t>
            </a:r>
            <a:endParaRPr lang="en-GB" sz="1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09860" y="3786191"/>
            <a:ext cx="2214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Retained profit </a:t>
            </a:r>
            <a:endParaRPr lang="en-GB" sz="1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38752" y="3786191"/>
            <a:ext cx="2286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Loan </a:t>
            </a:r>
            <a:endParaRPr lang="en-GB" sz="1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67644" y="3786190"/>
            <a:ext cx="2214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Issuing shares </a:t>
            </a:r>
            <a:endParaRPr lang="en-GB" sz="1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80968" y="3429000"/>
            <a:ext cx="9525032" cy="71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80968" y="142852"/>
            <a:ext cx="952503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5:4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Breakeven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809728" y="3500438"/>
            <a:ext cx="328614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5:5   Cash Flow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2406" y="71414"/>
            <a:ext cx="1285884" cy="3286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Break-even forecast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A prediction about the break-even quantity based on estimates of future sales revenues and costs</a:t>
            </a:r>
          </a:p>
          <a:p>
            <a:endParaRPr lang="en-GB" sz="1000" b="1" dirty="0" smtClean="0">
              <a:solidFill>
                <a:srgbClr val="FF0000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Break-even quantity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amount a business must sell to earn enough revenue to cover its costs</a:t>
            </a:r>
          </a:p>
          <a:p>
            <a:endParaRPr lang="en-GB" sz="1000" b="1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rgbClr val="FF0000"/>
                </a:solidFill>
              </a:rPr>
              <a:t>Margin of safety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amount by which a business’ actual output is greater than its break-even output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0968" cy="67865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Unit </a:t>
            </a:r>
            <a:r>
              <a:rPr lang="en-GB" sz="1400" b="1" dirty="0" smtClean="0">
                <a:solidFill>
                  <a:schemeClr val="tx1"/>
                </a:solidFill>
              </a:rPr>
              <a:t>5</a:t>
            </a:r>
            <a:r>
              <a:rPr lang="en-GB" sz="1400" b="1" smtClean="0">
                <a:solidFill>
                  <a:schemeClr val="tx1"/>
                </a:solidFill>
              </a:rPr>
              <a:t>:  Finance</a:t>
            </a:r>
            <a:r>
              <a:rPr lang="en-GB" sz="1400" b="1" dirty="0" smtClean="0">
                <a:solidFill>
                  <a:schemeClr val="tx1"/>
                </a:solidFill>
              </a:rPr>
              <a:t>		Knowledge Organiser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191092" y="3500438"/>
            <a:ext cx="240511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Assessment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Information 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2406" y="4572008"/>
            <a:ext cx="1357322" cy="22145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50" b="1" dirty="0" smtClean="0">
                <a:solidFill>
                  <a:srgbClr val="FF0000"/>
                </a:solidFill>
              </a:rPr>
              <a:t>Inflows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Cash flowing into the business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Outflows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Cash flowing out of the business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Expenditure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Money that the business pays out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Opening balance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Cash available at the start of the month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Closing balance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Cash available at the end of the month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810256" y="71415"/>
          <a:ext cx="4071966" cy="5357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71966"/>
              </a:tblGrid>
              <a:tr h="20818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Calculating break even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91886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</a:rPr>
                        <a:t>Total fixed costs  ÷  (price  -  variable costs per unit)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7596206" y="3571876"/>
            <a:ext cx="2286016" cy="2857520"/>
          </a:xfrm>
          <a:prstGeom prst="rect">
            <a:avLst/>
          </a:prstGeom>
          <a:noFill/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Possible questions</a:t>
            </a:r>
          </a:p>
          <a:p>
            <a:endParaRPr lang="en-GB" sz="1000" b="1" dirty="0" smtClean="0">
              <a:solidFill>
                <a:schemeClr val="tx1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State one function of the finance department. 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Calculate the profit a business would make in 4 weeks.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Analyse one benefit of  owners’ savings.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Recommend one source of finance for a business to use.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Evaluate whether a business should use a bank loan or retained profit.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238752" y="3857628"/>
            <a:ext cx="228601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Your assessment will take place during a normal timetabled lesson but you should be revising at home.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Number of marks available:  40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Time allowed:  50 minutes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Answer </a:t>
            </a:r>
            <a:r>
              <a:rPr lang="en-GB" sz="1000" b="1" u="sng" dirty="0" smtClean="0">
                <a:solidFill>
                  <a:schemeClr val="tx1"/>
                </a:solidFill>
              </a:rPr>
              <a:t>ALL</a:t>
            </a:r>
            <a:r>
              <a:rPr lang="en-GB" sz="1000" dirty="0" smtClean="0">
                <a:solidFill>
                  <a:schemeClr val="tx1"/>
                </a:solidFill>
              </a:rPr>
              <a:t> of the questions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first 10 questions will be multiple choice  -  you must only select </a:t>
            </a:r>
            <a:r>
              <a:rPr lang="en-GB" sz="1000" b="1" u="sng" dirty="0" smtClean="0">
                <a:solidFill>
                  <a:schemeClr val="tx1"/>
                </a:solidFill>
              </a:rPr>
              <a:t>ONE</a:t>
            </a:r>
            <a:r>
              <a:rPr lang="en-GB" sz="1000" dirty="0" smtClean="0">
                <a:solidFill>
                  <a:schemeClr val="tx1"/>
                </a:solidFill>
              </a:rPr>
              <a:t> answer, selecting two will score 0 marks.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other questions will include a range of 2, 3, 4, 6, 7, &amp; 9 mark questions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238752" y="6500834"/>
            <a:ext cx="4667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State            Explain            Analyse            Recommend            Evaluate</a:t>
            </a:r>
            <a:endParaRPr lang="en-GB" sz="12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52406" y="3571876"/>
            <a:ext cx="1357322" cy="928694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Cash flow forecast: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s</a:t>
            </a:r>
            <a:r>
              <a:rPr lang="en-GB" sz="1000" smtClean="0">
                <a:solidFill>
                  <a:schemeClr val="tx1"/>
                </a:solidFill>
              </a:rPr>
              <a:t>hows </a:t>
            </a:r>
            <a:r>
              <a:rPr lang="en-GB" sz="1000" dirty="0" smtClean="0">
                <a:solidFill>
                  <a:schemeClr val="tx1"/>
                </a:solidFill>
              </a:rPr>
              <a:t>the expected flow of money into and out of a business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095876" y="3429000"/>
            <a:ext cx="71438" cy="3429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4" name="Diagram 43"/>
          <p:cNvGraphicFramePr/>
          <p:nvPr/>
        </p:nvGraphicFramePr>
        <p:xfrm>
          <a:off x="1881166" y="3357562"/>
          <a:ext cx="3143272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5" name="Rectangle 44"/>
          <p:cNvSpPr/>
          <p:nvPr/>
        </p:nvSpPr>
        <p:spPr>
          <a:xfrm>
            <a:off x="1952604" y="5500702"/>
            <a:ext cx="3071834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 negative cash flow may:</a:t>
            </a:r>
          </a:p>
          <a:p>
            <a:pPr>
              <a:buFont typeface="Wingdings" pitchFamily="2" charset="2"/>
              <a:buChar char="§"/>
            </a:pPr>
            <a:r>
              <a:rPr lang="en-GB" sz="1000" dirty="0" smtClean="0">
                <a:solidFill>
                  <a:schemeClr val="tx1"/>
                </a:solidFill>
              </a:rPr>
              <a:t> only be temporary and may not necessarily cause a problem for the business</a:t>
            </a:r>
          </a:p>
          <a:p>
            <a:pPr>
              <a:buFont typeface="Wingdings" pitchFamily="2" charset="2"/>
              <a:buChar char="§"/>
            </a:pPr>
            <a:r>
              <a:rPr lang="en-GB" sz="1000" dirty="0" smtClean="0">
                <a:solidFill>
                  <a:schemeClr val="tx1"/>
                </a:solidFill>
              </a:rPr>
              <a:t> require the business to obtain additional finance in the form of an overdraft to help it overcome a shortage of cash</a:t>
            </a:r>
          </a:p>
          <a:p>
            <a:pPr>
              <a:buFont typeface="Wingdings" pitchFamily="2" charset="2"/>
              <a:buChar char="§"/>
            </a:pPr>
            <a:r>
              <a:rPr lang="en-GB" sz="1000" dirty="0" smtClean="0">
                <a:solidFill>
                  <a:schemeClr val="tx1"/>
                </a:solidFill>
              </a:rPr>
              <a:t> mean that the business has to delay payment of money it owes to others such as suppliers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809728" y="71414"/>
            <a:ext cx="2643206" cy="5000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Businesses use information about revenues and costs to calculate the break-even level of output</a:t>
            </a:r>
          </a:p>
        </p:txBody>
      </p:sp>
      <p:graphicFrame>
        <p:nvGraphicFramePr>
          <p:cNvPr id="47" name="Diagram 46"/>
          <p:cNvGraphicFramePr/>
          <p:nvPr/>
        </p:nvGraphicFramePr>
        <p:xfrm>
          <a:off x="1381100" y="785794"/>
          <a:ext cx="400052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8" name="Diagram 47"/>
          <p:cNvGraphicFramePr/>
          <p:nvPr/>
        </p:nvGraphicFramePr>
        <p:xfrm>
          <a:off x="5667380" y="785794"/>
          <a:ext cx="400052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232DD19833943A9A45F8AFCC38FA2" ma:contentTypeVersion="28" ma:contentTypeDescription="Create a new document." ma:contentTypeScope="" ma:versionID="26b03f97ac503feee0c03eb78f88cee6">
  <xsd:schema xmlns:xsd="http://www.w3.org/2001/XMLSchema" xmlns:xs="http://www.w3.org/2001/XMLSchema" xmlns:p="http://schemas.microsoft.com/office/2006/metadata/properties" xmlns:ns2="46913dee-ef8d-4aa4-ba17-999a992f2bc0" xmlns:ns3="9f606ad3-582d-4e33-866a-87f5eb92eec7" targetNamespace="http://schemas.microsoft.com/office/2006/metadata/properties" ma:root="true" ma:fieldsID="6e78df5383f614006a24ba83fb642be7" ns2:_="" ns3:_="">
    <xsd:import namespace="46913dee-ef8d-4aa4-ba17-999a992f2bc0"/>
    <xsd:import namespace="9f606ad3-582d-4e33-866a-87f5eb92eec7"/>
    <xsd:element name="properties">
      <xsd:complexType>
        <xsd:sequence>
          <xsd:element name="documentManagement">
            <xsd:complexType>
              <xsd:all>
                <xsd:element ref="ns2:c9898626098c466f906136228536deac" minOccurs="0"/>
                <xsd:element ref="ns2:PersonalIdentificationData" minOccurs="0"/>
                <xsd:element ref="ns2:KS" minOccurs="0"/>
                <xsd:element ref="ns2:if854005f7f846a6b7aad60748f3241c" minOccurs="0"/>
                <xsd:element ref="ns2:m8a66f6eefad46e68d85c66b97a6f521" minOccurs="0"/>
                <xsd:element ref="ns2:g479e3c506fd4b8e8c16c418162bcf56" minOccurs="0"/>
                <xsd:element ref="ns2:kae6c1ed8d174f9697add2306d97343a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13dee-ef8d-4aa4-ba17-999a992f2bc0" elementFormDefault="qualified">
    <xsd:import namespace="http://schemas.microsoft.com/office/2006/documentManagement/types"/>
    <xsd:import namespace="http://schemas.microsoft.com/office/infopath/2007/PartnerControls"/>
    <xsd:element name="c9898626098c466f906136228536deac" ma:index="9" nillable="true" ma:taxonomy="true" ma:internalName="c9898626098c466f906136228536deac" ma:taxonomyFieldName="Staff_x0020_Category" ma:displayName="Staff Category" ma:default="" ma:fieldId="{c9898626-098c-466f-9061-36228536deac}" ma:sspId="2d2d28e8-3cf6-4137-a647-923f4ce26f19" ma:termSetId="8455d36a-816b-4292-81c4-fafcff1a6b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0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11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if854005f7f846a6b7aad60748f3241c" ma:index="13" nillable="true" ma:taxonomy="true" ma:internalName="if854005f7f846a6b7aad60748f3241c" ma:taxonomyFieldName="Topic" ma:displayName="Topic" ma:default="" ma:fieldId="{2f854005-f7f8-46a6-b7aa-d60748f3241c}" ma:sspId="2d2d28e8-3cf6-4137-a647-923f4ce26f19" ma:termSetId="39c24668-357a-4e67-8e8e-b7c4c51568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a66f6eefad46e68d85c66b97a6f521" ma:index="15" nillable="true" ma:taxonomy="true" ma:internalName="m8a66f6eefad46e68d85c66b97a6f521" ma:taxonomyFieldName="ExamBoard" ma:displayName="Exam Board" ma:default="" ma:fieldId="{68a66f6e-efad-46e6-8d85-c66b97a6f521}" ma:sspId="2d2d28e8-3cf6-4137-a647-923f4ce26f19" ma:termSetId="d791acf1-f6c3-48be-a4e8-7e47bb6fd8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79e3c506fd4b8e8c16c418162bcf56" ma:index="17" nillable="true" ma:taxonomy="true" ma:internalName="g479e3c506fd4b8e8c16c418162bcf56" ma:taxonomyFieldName="Week" ma:displayName="Week" ma:default="" ma:fieldId="{0479e3c5-06fd-4b8e-8c16-c418162bcf56}" ma:sspId="2d2d28e8-3cf6-4137-a647-923f4ce26f19" ma:termSetId="f693a37a-435f-4967-a8aa-34fc5d1d35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e6c1ed8d174f9697add2306d97343a" ma:index="19" nillable="true" ma:taxonomy="true" ma:internalName="kae6c1ed8d174f9697add2306d97343a" ma:taxonomyFieldName="Term" ma:displayName="Term" ma:default="" ma:fieldId="{4ae6c1ed-8d17-4f96-97ad-d2306d97343a}" ma:sspId="2d2d28e8-3cf6-4137-a647-923f4ce26f19" ma:termSetId="6c7edd09-3c67-40bb-ba6a-978c841d381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Year" ma:index="2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21" nillable="true" ma:displayName="Lesson" ma:default="" ma:internalName="Lesson">
      <xsd:simpleType>
        <xsd:restriction base="dms:Text"/>
      </xsd:simpleType>
    </xsd:element>
    <xsd:element name="CustomTags" ma:index="22" nillable="true" ma:displayName="Custom Tags" ma:default="" ma:internalName="CustomTags">
      <xsd:simpleType>
        <xsd:restriction base="dms:Text"/>
      </xsd:simpleType>
    </xsd:element>
    <xsd:element name="CurriculumSubject" ma:index="23" nillable="true" ma:displayName="Curriculum Subject" ma:default="Middle Leaders" ma:internalName="CurriculumSubject">
      <xsd:simpleType>
        <xsd:restriction base="dms:Text"/>
      </xsd:simple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06ad3-582d-4e33-866a-87f5eb92e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stomTags xmlns="46913dee-ef8d-4aa4-ba17-999a992f2bc0" xsi:nil="true"/>
    <Year xmlns="46913dee-ef8d-4aa4-ba17-999a992f2bc0" xsi:nil="true"/>
    <CurriculumSubject xmlns="46913dee-ef8d-4aa4-ba17-999a992f2bc0">Business</CurriculumSubject>
    <Lesson xmlns="46913dee-ef8d-4aa4-ba17-999a992f2bc0" xsi:nil="true"/>
    <KS xmlns="46913dee-ef8d-4aa4-ba17-999a992f2bc0" xsi:nil="true"/>
    <PersonalIdentificationData xmlns="46913dee-ef8d-4aa4-ba17-999a992f2bc0" xsi:nil="true"/>
    <g479e3c506fd4b8e8c16c418162bcf56 xmlns="46913dee-ef8d-4aa4-ba17-999a992f2bc0">
      <Terms xmlns="http://schemas.microsoft.com/office/infopath/2007/PartnerControls"/>
    </g479e3c506fd4b8e8c16c418162bcf56>
    <c9898626098c466f906136228536deac xmlns="46913dee-ef8d-4aa4-ba17-999a992f2bc0">
      <Terms xmlns="http://schemas.microsoft.com/office/infopath/2007/PartnerControls"/>
    </c9898626098c466f906136228536deac>
    <kae6c1ed8d174f9697add2306d97343a xmlns="46913dee-ef8d-4aa4-ba17-999a992f2bc0">
      <Terms xmlns="http://schemas.microsoft.com/office/infopath/2007/PartnerControls"/>
    </kae6c1ed8d174f9697add2306d97343a>
    <m8a66f6eefad46e68d85c66b97a6f521 xmlns="46913dee-ef8d-4aa4-ba17-999a992f2bc0">
      <Terms xmlns="http://schemas.microsoft.com/office/infopath/2007/PartnerControls"/>
    </m8a66f6eefad46e68d85c66b97a6f521>
    <if854005f7f846a6b7aad60748f3241c xmlns="46913dee-ef8d-4aa4-ba17-999a992f2bc0">
      <Terms xmlns="http://schemas.microsoft.com/office/infopath/2007/PartnerControls"/>
    </if854005f7f846a6b7aad60748f3241c>
  </documentManagement>
</p:properties>
</file>

<file path=customXml/itemProps1.xml><?xml version="1.0" encoding="utf-8"?>
<ds:datastoreItem xmlns:ds="http://schemas.openxmlformats.org/officeDocument/2006/customXml" ds:itemID="{1E67E844-9CEC-4403-8600-192D681CC979}"/>
</file>

<file path=customXml/itemProps2.xml><?xml version="1.0" encoding="utf-8"?>
<ds:datastoreItem xmlns:ds="http://schemas.openxmlformats.org/officeDocument/2006/customXml" ds:itemID="{FC6F54F6-6C4F-4EC3-AA19-4ED8D9CA966F}"/>
</file>

<file path=customXml/itemProps3.xml><?xml version="1.0" encoding="utf-8"?>
<ds:datastoreItem xmlns:ds="http://schemas.openxmlformats.org/officeDocument/2006/customXml" ds:itemID="{D9038FFA-7A82-4098-A57B-325465DB12AC}"/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1057</Words>
  <Application>Microsoft Office PowerPoint</Application>
  <PresentationFormat>A4 Paper (210x297 mm)</PresentationFormat>
  <Paragraphs>166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Gem</dc:creator>
  <cp:lastModifiedBy>Gemma Bolt</cp:lastModifiedBy>
  <cp:revision>72</cp:revision>
  <cp:lastPrinted>2018-11-07T09:11:30Z</cp:lastPrinted>
  <dcterms:created xsi:type="dcterms:W3CDTF">2018-06-22T10:11:40Z</dcterms:created>
  <dcterms:modified xsi:type="dcterms:W3CDTF">2018-11-07T10:00:37Z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0x010100C4B232DD19833943A9A45F8AFCC38FA2</vt:lpwstr>
  </property>
</Properties>
</file>