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colors2.xml" ContentType="application/vnd.openxmlformats-officedocument.drawingml.diagramColors+xml"/>
  <Override PartName="/ppt/diagrams/layout1.xml" ContentType="application/vnd.openxmlformats-officedocument.drawingml.diagramLayout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theme/theme1.xml" ContentType="application/vnd.openxmlformats-officedocument.theme+xml"/>
  <Override PartName="/ppt/diagrams/layout2.xml" ContentType="application/vnd.openxmlformats-officedocument.drawingml.diagramLayout+xml"/>
  <Override PartName="/ppt/diagrams/drawing2.xml" ContentType="application/vnd.ms-office.drawingml.diagramDrawing+xml"/>
  <Override PartName="/ppt/diagrams/quickStyle2.xml" ContentType="application/vnd.openxmlformats-officedocument.drawingml.diagramStyl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F38D"/>
    <a:srgbClr val="B2F1A5"/>
    <a:srgbClr val="9FE9C6"/>
    <a:srgbClr val="9FD3E1"/>
    <a:srgbClr val="FBC4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32" autoAdjust="0"/>
  </p:normalViewPr>
  <p:slideViewPr>
    <p:cSldViewPr>
      <p:cViewPr varScale="1">
        <p:scale>
          <a:sx n="55" d="100"/>
          <a:sy n="55" d="100"/>
        </p:scale>
        <p:origin x="834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57A45C-76FA-40D8-A173-87C389C606E6}" type="doc">
      <dgm:prSet loTypeId="urn:microsoft.com/office/officeart/2005/8/layout/radial5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C8071833-F4A8-45BA-B43D-641790E572C8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sz="1000" b="1" dirty="0" smtClean="0">
              <a:solidFill>
                <a:schemeClr val="tx1"/>
              </a:solidFill>
            </a:rPr>
            <a:t>Location factors </a:t>
          </a:r>
          <a:endParaRPr lang="en-GB" sz="1000" b="1" dirty="0">
            <a:solidFill>
              <a:schemeClr val="tx1"/>
            </a:solidFill>
          </a:endParaRPr>
        </a:p>
      </dgm:t>
    </dgm:pt>
    <dgm:pt modelId="{AD2DC6CC-FFAD-4089-B505-2330202062AC}" type="parTrans" cxnId="{A0F23A40-BB2D-40D5-A4B1-C465ED2D464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5A87AEE7-41C1-4097-8A1C-83A2E7427829}" type="sibTrans" cxnId="{A0F23A40-BB2D-40D5-A4B1-C465ED2D464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B6B038C5-F4A3-45F8-B565-D3FAA30E75CF}">
      <dgm:prSet phldrT="[Text]" custT="1"/>
      <dgm:spPr>
        <a:solidFill>
          <a:srgbClr val="9FD3E1"/>
        </a:solidFill>
      </dgm:spPr>
      <dgm:t>
        <a:bodyPr/>
        <a:lstStyle/>
        <a:p>
          <a:r>
            <a:rPr lang="en-GB" sz="900" b="0" dirty="0" smtClean="0">
              <a:solidFill>
                <a:schemeClr val="tx1"/>
              </a:solidFill>
            </a:rPr>
            <a:t>Proximity to labour</a:t>
          </a:r>
          <a:endParaRPr lang="en-GB" sz="900" b="0" dirty="0">
            <a:solidFill>
              <a:schemeClr val="tx1"/>
            </a:solidFill>
          </a:endParaRPr>
        </a:p>
      </dgm:t>
    </dgm:pt>
    <dgm:pt modelId="{221991B6-7229-42E9-BB79-4203688ED631}" type="parTrans" cxnId="{CB5522A1-ED2B-4035-993D-B406C5BE6C80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EFA5B1DF-5CF8-43CC-A3D9-15082CFB11B6}" type="sibTrans" cxnId="{CB5522A1-ED2B-4035-993D-B406C5BE6C80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1D45D3DA-D17B-41C4-8AD9-71FF729AEF17}">
      <dgm:prSet phldrT="[Text]" custT="1"/>
      <dgm:spPr>
        <a:solidFill>
          <a:srgbClr val="9FE9C6"/>
        </a:solidFill>
      </dgm:spPr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Target market</a:t>
          </a:r>
          <a:endParaRPr lang="en-GB" sz="1000" b="0" dirty="0">
            <a:solidFill>
              <a:schemeClr val="tx1"/>
            </a:solidFill>
          </a:endParaRPr>
        </a:p>
      </dgm:t>
    </dgm:pt>
    <dgm:pt modelId="{09AB1707-4F2E-4A88-8315-788CEC87D489}" type="parTrans" cxnId="{247BC44C-8850-48FC-94CB-50ED1E5F8671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A138B117-E2F4-48AD-BBB8-3660CBD6449A}" type="sibTrans" cxnId="{247BC44C-8850-48FC-94CB-50ED1E5F8671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947D2A0F-7EB1-4DF1-815B-901C7BF24F07}">
      <dgm:prSet phldrT="[Text]" custT="1"/>
      <dgm:spPr>
        <a:solidFill>
          <a:srgbClr val="FBC497"/>
        </a:solidFill>
      </dgm:spPr>
      <dgm:t>
        <a:bodyPr/>
        <a:lstStyle/>
        <a:p>
          <a:r>
            <a:rPr lang="en-GB" sz="600" b="0" dirty="0" smtClean="0">
              <a:solidFill>
                <a:schemeClr val="tx1"/>
              </a:solidFill>
            </a:rPr>
            <a:t>Transport infrastructure  </a:t>
          </a:r>
          <a:endParaRPr lang="en-GB" sz="600" b="0" dirty="0">
            <a:solidFill>
              <a:schemeClr val="tx1"/>
            </a:solidFill>
          </a:endParaRPr>
        </a:p>
      </dgm:t>
    </dgm:pt>
    <dgm:pt modelId="{0F976561-1A67-44EC-8939-9D2F1B5EFF1D}" type="parTrans" cxnId="{562BBD01-9B50-4D46-B6B0-C69E5D7BF35B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012A9C3F-F60C-4718-95C8-D8D4F8D4BA3D}" type="sibTrans" cxnId="{562BBD01-9B50-4D46-B6B0-C69E5D7BF35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CE96EFC7-188B-4889-A190-069CAA9B5825}">
      <dgm:prSet custT="1"/>
      <dgm:spPr>
        <a:solidFill>
          <a:srgbClr val="B2F1A5"/>
        </a:solidFill>
      </dgm:spPr>
      <dgm:t>
        <a:bodyPr/>
        <a:lstStyle/>
        <a:p>
          <a:r>
            <a:rPr lang="en-GB" sz="800" b="0" dirty="0" smtClean="0">
              <a:solidFill>
                <a:schemeClr val="tx1"/>
              </a:solidFill>
            </a:rPr>
            <a:t>Proximity to customers </a:t>
          </a:r>
          <a:endParaRPr lang="en-GB" sz="800" b="0" dirty="0">
            <a:solidFill>
              <a:schemeClr val="tx1"/>
            </a:solidFill>
          </a:endParaRPr>
        </a:p>
      </dgm:t>
    </dgm:pt>
    <dgm:pt modelId="{CF0413B4-C9DD-4031-AF58-29D35F14EA26}" type="parTrans" cxnId="{7E1F30E9-9348-4288-9500-B0F90585B33B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597F205A-034E-429F-BC03-727E54C30710}" type="sibTrans" cxnId="{7E1F30E9-9348-4288-9500-B0F90585B33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53D1C38E-AF5C-4A15-ABB2-82E89860F003}">
      <dgm:prSet custT="1"/>
      <dgm:spPr>
        <a:solidFill>
          <a:srgbClr val="E4F38D"/>
        </a:solidFill>
      </dgm:spPr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Costs of the site</a:t>
          </a:r>
          <a:endParaRPr lang="en-GB" sz="1000" b="0" dirty="0">
            <a:solidFill>
              <a:schemeClr val="tx1"/>
            </a:solidFill>
          </a:endParaRPr>
        </a:p>
      </dgm:t>
    </dgm:pt>
    <dgm:pt modelId="{F65EDDB6-49E6-4FDE-BE76-05B26FA0925E}" type="parTrans" cxnId="{09477069-1474-42CE-83BF-9F0EBAA1666B}">
      <dgm:prSet custT="1"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A6FFD393-DA69-4869-8AF8-747B7966FE38}" type="sibTrans" cxnId="{09477069-1474-42CE-83BF-9F0EBAA1666B}">
      <dgm:prSet/>
      <dgm:spPr/>
      <dgm:t>
        <a:bodyPr/>
        <a:lstStyle/>
        <a:p>
          <a:endParaRPr lang="en-GB" sz="1000" b="0">
            <a:solidFill>
              <a:schemeClr val="tx1"/>
            </a:solidFill>
          </a:endParaRPr>
        </a:p>
      </dgm:t>
    </dgm:pt>
    <dgm:pt modelId="{088E6139-C38A-4B8F-88E8-F94C0524357D}">
      <dgm:prSet custT="1"/>
      <dgm:spPr/>
      <dgm:t>
        <a:bodyPr/>
        <a:lstStyle/>
        <a:p>
          <a:r>
            <a:rPr lang="en-GB" sz="700" dirty="0" smtClean="0">
              <a:solidFill>
                <a:schemeClr val="tx1"/>
              </a:solidFill>
            </a:rPr>
            <a:t>Competition </a:t>
          </a:r>
          <a:endParaRPr lang="en-GB" sz="700" dirty="0">
            <a:solidFill>
              <a:schemeClr val="tx1"/>
            </a:solidFill>
          </a:endParaRPr>
        </a:p>
      </dgm:t>
    </dgm:pt>
    <dgm:pt modelId="{83ED0E76-4711-4ACD-AC4F-7796D150A5C6}" type="parTrans" cxnId="{90DB52BF-0CC4-4C0D-A0C4-2D253E29CA5E}">
      <dgm:prSet/>
      <dgm:spPr/>
      <dgm:t>
        <a:bodyPr/>
        <a:lstStyle/>
        <a:p>
          <a:endParaRPr lang="en-GB"/>
        </a:p>
      </dgm:t>
    </dgm:pt>
    <dgm:pt modelId="{ABC91676-0EDE-4E7B-9974-AB7C28EC6EF2}" type="sibTrans" cxnId="{90DB52BF-0CC4-4C0D-A0C4-2D253E29CA5E}">
      <dgm:prSet/>
      <dgm:spPr/>
      <dgm:t>
        <a:bodyPr/>
        <a:lstStyle/>
        <a:p>
          <a:endParaRPr lang="en-GB"/>
        </a:p>
      </dgm:t>
    </dgm:pt>
    <dgm:pt modelId="{3429D29F-37CF-49C3-8207-6DC3A6F7093E}">
      <dgm:prSet/>
      <dgm:spPr/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Proximity to raw materials </a:t>
          </a:r>
          <a:endParaRPr lang="en-GB" dirty="0">
            <a:solidFill>
              <a:schemeClr val="tx1"/>
            </a:solidFill>
          </a:endParaRPr>
        </a:p>
      </dgm:t>
    </dgm:pt>
    <dgm:pt modelId="{0A33FA27-5267-4C38-A2F5-36AC2C0D1EC9}" type="parTrans" cxnId="{71C96636-2CD8-48AF-8E9B-2323C252B522}">
      <dgm:prSet/>
      <dgm:spPr/>
      <dgm:t>
        <a:bodyPr/>
        <a:lstStyle/>
        <a:p>
          <a:endParaRPr lang="en-GB"/>
        </a:p>
      </dgm:t>
    </dgm:pt>
    <dgm:pt modelId="{3647823F-D981-4501-9D34-3DE188A617FF}" type="sibTrans" cxnId="{71C96636-2CD8-48AF-8E9B-2323C252B522}">
      <dgm:prSet/>
      <dgm:spPr/>
      <dgm:t>
        <a:bodyPr/>
        <a:lstStyle/>
        <a:p>
          <a:endParaRPr lang="en-GB"/>
        </a:p>
      </dgm:t>
    </dgm:pt>
    <dgm:pt modelId="{C6B245EC-85CB-4C37-A166-90D27D0CFFFF}" type="pres">
      <dgm:prSet presAssocID="{4F57A45C-76FA-40D8-A173-87C389C606E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D6D312F-3351-4AED-92BC-44A98217043A}" type="pres">
      <dgm:prSet presAssocID="{C8071833-F4A8-45BA-B43D-641790E572C8}" presName="centerShape" presStyleLbl="node0" presStyleIdx="0" presStyleCnt="1" custScaleX="143185" custScaleY="128681" custLinFactNeighborX="-2807" custLinFactNeighborY="34910"/>
      <dgm:spPr/>
      <dgm:t>
        <a:bodyPr/>
        <a:lstStyle/>
        <a:p>
          <a:endParaRPr lang="en-GB"/>
        </a:p>
      </dgm:t>
    </dgm:pt>
    <dgm:pt modelId="{C73FEDD4-7DB1-4922-BF4B-FFB059E8B358}" type="pres">
      <dgm:prSet presAssocID="{221991B6-7229-42E9-BB79-4203688ED631}" presName="parTrans" presStyleLbl="sibTrans2D1" presStyleIdx="0" presStyleCnt="7"/>
      <dgm:spPr/>
      <dgm:t>
        <a:bodyPr/>
        <a:lstStyle/>
        <a:p>
          <a:endParaRPr lang="en-GB"/>
        </a:p>
      </dgm:t>
    </dgm:pt>
    <dgm:pt modelId="{E426183C-5001-4C4C-A453-2CFD3180CCDE}" type="pres">
      <dgm:prSet presAssocID="{221991B6-7229-42E9-BB79-4203688ED631}" presName="connectorText" presStyleLbl="sibTrans2D1" presStyleIdx="0" presStyleCnt="7"/>
      <dgm:spPr/>
      <dgm:t>
        <a:bodyPr/>
        <a:lstStyle/>
        <a:p>
          <a:endParaRPr lang="en-GB"/>
        </a:p>
      </dgm:t>
    </dgm:pt>
    <dgm:pt modelId="{E504F41C-2939-49A4-BB21-6B7BF137A476}" type="pres">
      <dgm:prSet presAssocID="{B6B038C5-F4A3-45F8-B565-D3FAA30E75CF}" presName="node" presStyleLbl="node1" presStyleIdx="0" presStyleCnt="7" custRadScaleRad="92083" custRadScaleInc="-2312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E6C658-1297-4778-AE14-9B84DF4E59AE}" type="pres">
      <dgm:prSet presAssocID="{09AB1707-4F2E-4A88-8315-788CEC87D489}" presName="parTrans" presStyleLbl="sibTrans2D1" presStyleIdx="1" presStyleCnt="7"/>
      <dgm:spPr/>
      <dgm:t>
        <a:bodyPr/>
        <a:lstStyle/>
        <a:p>
          <a:endParaRPr lang="en-GB"/>
        </a:p>
      </dgm:t>
    </dgm:pt>
    <dgm:pt modelId="{E1DCD039-2FD7-4498-9ED4-EB3A7DD7B4B7}" type="pres">
      <dgm:prSet presAssocID="{09AB1707-4F2E-4A88-8315-788CEC87D489}" presName="connectorText" presStyleLbl="sibTrans2D1" presStyleIdx="1" presStyleCnt="7"/>
      <dgm:spPr/>
      <dgm:t>
        <a:bodyPr/>
        <a:lstStyle/>
        <a:p>
          <a:endParaRPr lang="en-GB"/>
        </a:p>
      </dgm:t>
    </dgm:pt>
    <dgm:pt modelId="{C3370908-FF9D-408E-9115-487EDC98ABA9}" type="pres">
      <dgm:prSet presAssocID="{1D45D3DA-D17B-41C4-8AD9-71FF729AEF17}" presName="node" presStyleLbl="node1" presStyleIdx="1" presStyleCnt="7" custRadScaleRad="107386" custRadScaleInc="280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99559A-A647-46DF-AF2E-C28E5CE9FDE5}" type="pres">
      <dgm:prSet presAssocID="{CF0413B4-C9DD-4031-AF58-29D35F14EA26}" presName="parTrans" presStyleLbl="sibTrans2D1" presStyleIdx="2" presStyleCnt="7"/>
      <dgm:spPr/>
      <dgm:t>
        <a:bodyPr/>
        <a:lstStyle/>
        <a:p>
          <a:endParaRPr lang="en-GB"/>
        </a:p>
      </dgm:t>
    </dgm:pt>
    <dgm:pt modelId="{3B82F80F-14DB-47E1-A42A-C71274FB76D9}" type="pres">
      <dgm:prSet presAssocID="{CF0413B4-C9DD-4031-AF58-29D35F14EA26}" presName="connectorText" presStyleLbl="sibTrans2D1" presStyleIdx="2" presStyleCnt="7"/>
      <dgm:spPr/>
      <dgm:t>
        <a:bodyPr/>
        <a:lstStyle/>
        <a:p>
          <a:endParaRPr lang="en-GB"/>
        </a:p>
      </dgm:t>
    </dgm:pt>
    <dgm:pt modelId="{7B242A77-B35E-42C2-8927-0C33F4D3C551}" type="pres">
      <dgm:prSet presAssocID="{CE96EFC7-188B-4889-A190-069CAA9B5825}" presName="node" presStyleLbl="node1" presStyleIdx="2" presStyleCnt="7" custRadScaleRad="136256" custRadScaleInc="-4560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07B086-3B4B-4F22-9D88-B9A91A4CE514}" type="pres">
      <dgm:prSet presAssocID="{83ED0E76-4711-4ACD-AC4F-7796D150A5C6}" presName="parTrans" presStyleLbl="sibTrans2D1" presStyleIdx="3" presStyleCnt="7"/>
      <dgm:spPr/>
      <dgm:t>
        <a:bodyPr/>
        <a:lstStyle/>
        <a:p>
          <a:endParaRPr lang="en-GB"/>
        </a:p>
      </dgm:t>
    </dgm:pt>
    <dgm:pt modelId="{EE3E3CCA-3699-486B-A5BB-C33892CC6C6D}" type="pres">
      <dgm:prSet presAssocID="{83ED0E76-4711-4ACD-AC4F-7796D150A5C6}" presName="connectorText" presStyleLbl="sibTrans2D1" presStyleIdx="3" presStyleCnt="7"/>
      <dgm:spPr/>
      <dgm:t>
        <a:bodyPr/>
        <a:lstStyle/>
        <a:p>
          <a:endParaRPr lang="en-GB"/>
        </a:p>
      </dgm:t>
    </dgm:pt>
    <dgm:pt modelId="{023EE2FA-0BF4-4E50-AA49-96CDCEFA61C7}" type="pres">
      <dgm:prSet presAssocID="{088E6139-C38A-4B8F-88E8-F94C0524357D}" presName="node" presStyleLbl="node1" presStyleIdx="3" presStyleCnt="7" custRadScaleRad="177034" custRadScaleInc="-13348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1FE8F9-EF37-41FA-8507-FB81685E9707}" type="pres">
      <dgm:prSet presAssocID="{F65EDDB6-49E6-4FDE-BE76-05B26FA0925E}" presName="parTrans" presStyleLbl="sibTrans2D1" presStyleIdx="4" presStyleCnt="7"/>
      <dgm:spPr/>
      <dgm:t>
        <a:bodyPr/>
        <a:lstStyle/>
        <a:p>
          <a:endParaRPr lang="en-GB"/>
        </a:p>
      </dgm:t>
    </dgm:pt>
    <dgm:pt modelId="{B5FCB218-2988-415E-8DB3-57B7FCE5B08F}" type="pres">
      <dgm:prSet presAssocID="{F65EDDB6-49E6-4FDE-BE76-05B26FA0925E}" presName="connectorText" presStyleLbl="sibTrans2D1" presStyleIdx="4" presStyleCnt="7"/>
      <dgm:spPr/>
      <dgm:t>
        <a:bodyPr/>
        <a:lstStyle/>
        <a:p>
          <a:endParaRPr lang="en-GB"/>
        </a:p>
      </dgm:t>
    </dgm:pt>
    <dgm:pt modelId="{ADCFFEF0-D269-4141-BEAB-1317F61D7CC8}" type="pres">
      <dgm:prSet presAssocID="{53D1C38E-AF5C-4A15-ABB2-82E89860F003}" presName="node" presStyleLbl="node1" presStyleIdx="4" presStyleCnt="7" custRadScaleRad="178650" custRadScaleInc="1346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04F7CDC-BC88-47A5-B2A5-91595F9489E3}" type="pres">
      <dgm:prSet presAssocID="{0F976561-1A67-44EC-8939-9D2F1B5EFF1D}" presName="parTrans" presStyleLbl="sibTrans2D1" presStyleIdx="5" presStyleCnt="7"/>
      <dgm:spPr/>
      <dgm:t>
        <a:bodyPr/>
        <a:lstStyle/>
        <a:p>
          <a:endParaRPr lang="en-GB"/>
        </a:p>
      </dgm:t>
    </dgm:pt>
    <dgm:pt modelId="{6904167F-6B14-4B25-B461-E0815B25BD9F}" type="pres">
      <dgm:prSet presAssocID="{0F976561-1A67-44EC-8939-9D2F1B5EFF1D}" presName="connectorText" presStyleLbl="sibTrans2D1" presStyleIdx="5" presStyleCnt="7"/>
      <dgm:spPr/>
      <dgm:t>
        <a:bodyPr/>
        <a:lstStyle/>
        <a:p>
          <a:endParaRPr lang="en-GB"/>
        </a:p>
      </dgm:t>
    </dgm:pt>
    <dgm:pt modelId="{FE1190EF-5A0A-46B8-88BB-89AB264E4116}" type="pres">
      <dgm:prSet presAssocID="{947D2A0F-7EB1-4DF1-815B-901C7BF24F07}" presName="node" presStyleLbl="node1" presStyleIdx="5" presStyleCnt="7" custRadScaleRad="139032" custRadScaleInc="436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ED0974C-E88A-4610-B697-61E215CFEF3D}" type="pres">
      <dgm:prSet presAssocID="{0A33FA27-5267-4C38-A2F5-36AC2C0D1EC9}" presName="parTrans" presStyleLbl="sibTrans2D1" presStyleIdx="6" presStyleCnt="7"/>
      <dgm:spPr/>
      <dgm:t>
        <a:bodyPr/>
        <a:lstStyle/>
        <a:p>
          <a:endParaRPr lang="en-GB"/>
        </a:p>
      </dgm:t>
    </dgm:pt>
    <dgm:pt modelId="{D3E538B7-8C09-4A06-88CF-98B1CA658A45}" type="pres">
      <dgm:prSet presAssocID="{0A33FA27-5267-4C38-A2F5-36AC2C0D1EC9}" presName="connectorText" presStyleLbl="sibTrans2D1" presStyleIdx="6" presStyleCnt="7"/>
      <dgm:spPr/>
      <dgm:t>
        <a:bodyPr/>
        <a:lstStyle/>
        <a:p>
          <a:endParaRPr lang="en-GB"/>
        </a:p>
      </dgm:t>
    </dgm:pt>
    <dgm:pt modelId="{97A75C2C-3BCE-4813-BC72-45DFE843EC24}" type="pres">
      <dgm:prSet presAssocID="{3429D29F-37CF-49C3-8207-6DC3A6F7093E}" presName="node" presStyleLbl="node1" presStyleIdx="6" presStyleCnt="7" custRadScaleRad="103883" custRadScaleInc="-1976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327AFCC-A5D7-46D8-BBC5-89FD9996F79C}" type="presOf" srcId="{09AB1707-4F2E-4A88-8315-788CEC87D489}" destId="{E1DCD039-2FD7-4498-9ED4-EB3A7DD7B4B7}" srcOrd="1" destOrd="0" presId="urn:microsoft.com/office/officeart/2005/8/layout/radial5"/>
    <dgm:cxn modelId="{4D6D7B92-497F-4716-BF4F-E4DE479AACB6}" type="presOf" srcId="{0A33FA27-5267-4C38-A2F5-36AC2C0D1EC9}" destId="{1ED0974C-E88A-4610-B697-61E215CFEF3D}" srcOrd="0" destOrd="0" presId="urn:microsoft.com/office/officeart/2005/8/layout/radial5"/>
    <dgm:cxn modelId="{A52FB0BF-DC26-4512-A2F9-9578DCBF5D98}" type="presOf" srcId="{83ED0E76-4711-4ACD-AC4F-7796D150A5C6}" destId="{D507B086-3B4B-4F22-9D88-B9A91A4CE514}" srcOrd="0" destOrd="0" presId="urn:microsoft.com/office/officeart/2005/8/layout/radial5"/>
    <dgm:cxn modelId="{502D376D-A9AF-4B79-AC15-C360BB3D9931}" type="presOf" srcId="{0F976561-1A67-44EC-8939-9D2F1B5EFF1D}" destId="{C04F7CDC-BC88-47A5-B2A5-91595F9489E3}" srcOrd="0" destOrd="0" presId="urn:microsoft.com/office/officeart/2005/8/layout/radial5"/>
    <dgm:cxn modelId="{925372A3-E4E7-4C72-A86C-34EFEA7A74F5}" type="presOf" srcId="{3429D29F-37CF-49C3-8207-6DC3A6F7093E}" destId="{97A75C2C-3BCE-4813-BC72-45DFE843EC24}" srcOrd="0" destOrd="0" presId="urn:microsoft.com/office/officeart/2005/8/layout/radial5"/>
    <dgm:cxn modelId="{14271D6F-BC05-4AB2-A281-3A1CF0581BC5}" type="presOf" srcId="{4F57A45C-76FA-40D8-A173-87C389C606E6}" destId="{C6B245EC-85CB-4C37-A166-90D27D0CFFFF}" srcOrd="0" destOrd="0" presId="urn:microsoft.com/office/officeart/2005/8/layout/radial5"/>
    <dgm:cxn modelId="{B37805CB-633F-46E8-9155-CAE73B277941}" type="presOf" srcId="{83ED0E76-4711-4ACD-AC4F-7796D150A5C6}" destId="{EE3E3CCA-3699-486B-A5BB-C33892CC6C6D}" srcOrd="1" destOrd="0" presId="urn:microsoft.com/office/officeart/2005/8/layout/radial5"/>
    <dgm:cxn modelId="{90DB52BF-0CC4-4C0D-A0C4-2D253E29CA5E}" srcId="{C8071833-F4A8-45BA-B43D-641790E572C8}" destId="{088E6139-C38A-4B8F-88E8-F94C0524357D}" srcOrd="3" destOrd="0" parTransId="{83ED0E76-4711-4ACD-AC4F-7796D150A5C6}" sibTransId="{ABC91676-0EDE-4E7B-9974-AB7C28EC6EF2}"/>
    <dgm:cxn modelId="{CB5522A1-ED2B-4035-993D-B406C5BE6C80}" srcId="{C8071833-F4A8-45BA-B43D-641790E572C8}" destId="{B6B038C5-F4A3-45F8-B565-D3FAA30E75CF}" srcOrd="0" destOrd="0" parTransId="{221991B6-7229-42E9-BB79-4203688ED631}" sibTransId="{EFA5B1DF-5CF8-43CC-A3D9-15082CFB11B6}"/>
    <dgm:cxn modelId="{82ED4DF6-1C6A-4188-A085-A2BE21C52193}" type="presOf" srcId="{947D2A0F-7EB1-4DF1-815B-901C7BF24F07}" destId="{FE1190EF-5A0A-46B8-88BB-89AB264E4116}" srcOrd="0" destOrd="0" presId="urn:microsoft.com/office/officeart/2005/8/layout/radial5"/>
    <dgm:cxn modelId="{71C96636-2CD8-48AF-8E9B-2323C252B522}" srcId="{C8071833-F4A8-45BA-B43D-641790E572C8}" destId="{3429D29F-37CF-49C3-8207-6DC3A6F7093E}" srcOrd="6" destOrd="0" parTransId="{0A33FA27-5267-4C38-A2F5-36AC2C0D1EC9}" sibTransId="{3647823F-D981-4501-9D34-3DE188A617FF}"/>
    <dgm:cxn modelId="{17DCF5CC-6A5E-4BC5-A7AD-155C6A38B047}" type="presOf" srcId="{C8071833-F4A8-45BA-B43D-641790E572C8}" destId="{1D6D312F-3351-4AED-92BC-44A98217043A}" srcOrd="0" destOrd="0" presId="urn:microsoft.com/office/officeart/2005/8/layout/radial5"/>
    <dgm:cxn modelId="{40970413-D6A4-4345-A77A-631A992D7E3A}" type="presOf" srcId="{088E6139-C38A-4B8F-88E8-F94C0524357D}" destId="{023EE2FA-0BF4-4E50-AA49-96CDCEFA61C7}" srcOrd="0" destOrd="0" presId="urn:microsoft.com/office/officeart/2005/8/layout/radial5"/>
    <dgm:cxn modelId="{247BC44C-8850-48FC-94CB-50ED1E5F8671}" srcId="{C8071833-F4A8-45BA-B43D-641790E572C8}" destId="{1D45D3DA-D17B-41C4-8AD9-71FF729AEF17}" srcOrd="1" destOrd="0" parTransId="{09AB1707-4F2E-4A88-8315-788CEC87D489}" sibTransId="{A138B117-E2F4-48AD-BBB8-3660CBD6449A}"/>
    <dgm:cxn modelId="{C206719E-3003-41BB-829A-1A8BBA6F67F8}" type="presOf" srcId="{09AB1707-4F2E-4A88-8315-788CEC87D489}" destId="{B2E6C658-1297-4778-AE14-9B84DF4E59AE}" srcOrd="0" destOrd="0" presId="urn:microsoft.com/office/officeart/2005/8/layout/radial5"/>
    <dgm:cxn modelId="{16FABFE4-6292-4E8D-9BEB-D3C28053B7B4}" type="presOf" srcId="{F65EDDB6-49E6-4FDE-BE76-05B26FA0925E}" destId="{6E1FE8F9-EF37-41FA-8507-FB81685E9707}" srcOrd="0" destOrd="0" presId="urn:microsoft.com/office/officeart/2005/8/layout/radial5"/>
    <dgm:cxn modelId="{562BBD01-9B50-4D46-B6B0-C69E5D7BF35B}" srcId="{C8071833-F4A8-45BA-B43D-641790E572C8}" destId="{947D2A0F-7EB1-4DF1-815B-901C7BF24F07}" srcOrd="5" destOrd="0" parTransId="{0F976561-1A67-44EC-8939-9D2F1B5EFF1D}" sibTransId="{012A9C3F-F60C-4718-95C8-D8D4F8D4BA3D}"/>
    <dgm:cxn modelId="{7E1F30E9-9348-4288-9500-B0F90585B33B}" srcId="{C8071833-F4A8-45BA-B43D-641790E572C8}" destId="{CE96EFC7-188B-4889-A190-069CAA9B5825}" srcOrd="2" destOrd="0" parTransId="{CF0413B4-C9DD-4031-AF58-29D35F14EA26}" sibTransId="{597F205A-034E-429F-BC03-727E54C30710}"/>
    <dgm:cxn modelId="{09477069-1474-42CE-83BF-9F0EBAA1666B}" srcId="{C8071833-F4A8-45BA-B43D-641790E572C8}" destId="{53D1C38E-AF5C-4A15-ABB2-82E89860F003}" srcOrd="4" destOrd="0" parTransId="{F65EDDB6-49E6-4FDE-BE76-05B26FA0925E}" sibTransId="{A6FFD393-DA69-4869-8AF8-747B7966FE38}"/>
    <dgm:cxn modelId="{3853A2EB-54B9-4C09-A348-EF3EC2AB5203}" type="presOf" srcId="{221991B6-7229-42E9-BB79-4203688ED631}" destId="{C73FEDD4-7DB1-4922-BF4B-FFB059E8B358}" srcOrd="0" destOrd="0" presId="urn:microsoft.com/office/officeart/2005/8/layout/radial5"/>
    <dgm:cxn modelId="{3DF01091-C362-4EDC-ABDD-381BEC486523}" type="presOf" srcId="{53D1C38E-AF5C-4A15-ABB2-82E89860F003}" destId="{ADCFFEF0-D269-4141-BEAB-1317F61D7CC8}" srcOrd="0" destOrd="0" presId="urn:microsoft.com/office/officeart/2005/8/layout/radial5"/>
    <dgm:cxn modelId="{FEF22DC2-8771-4296-8979-69DF1AF2ABA4}" type="presOf" srcId="{221991B6-7229-42E9-BB79-4203688ED631}" destId="{E426183C-5001-4C4C-A453-2CFD3180CCDE}" srcOrd="1" destOrd="0" presId="urn:microsoft.com/office/officeart/2005/8/layout/radial5"/>
    <dgm:cxn modelId="{C8E7BAD1-9C0E-4641-AE40-549DE18204AC}" type="presOf" srcId="{CF0413B4-C9DD-4031-AF58-29D35F14EA26}" destId="{3B82F80F-14DB-47E1-A42A-C71274FB76D9}" srcOrd="1" destOrd="0" presId="urn:microsoft.com/office/officeart/2005/8/layout/radial5"/>
    <dgm:cxn modelId="{79EA60CB-783B-4121-9A3E-89C24E6655FD}" type="presOf" srcId="{F65EDDB6-49E6-4FDE-BE76-05B26FA0925E}" destId="{B5FCB218-2988-415E-8DB3-57B7FCE5B08F}" srcOrd="1" destOrd="0" presId="urn:microsoft.com/office/officeart/2005/8/layout/radial5"/>
    <dgm:cxn modelId="{582DF49E-568A-4D5A-AB6F-4E1D75E4D309}" type="presOf" srcId="{0A33FA27-5267-4C38-A2F5-36AC2C0D1EC9}" destId="{D3E538B7-8C09-4A06-88CF-98B1CA658A45}" srcOrd="1" destOrd="0" presId="urn:microsoft.com/office/officeart/2005/8/layout/radial5"/>
    <dgm:cxn modelId="{2CF3CC4B-91A9-43E2-BFC9-E05155EFEF60}" type="presOf" srcId="{0F976561-1A67-44EC-8939-9D2F1B5EFF1D}" destId="{6904167F-6B14-4B25-B461-E0815B25BD9F}" srcOrd="1" destOrd="0" presId="urn:microsoft.com/office/officeart/2005/8/layout/radial5"/>
    <dgm:cxn modelId="{E1A07F64-723E-47E1-9BAB-EBECFFE23B2D}" type="presOf" srcId="{CF0413B4-C9DD-4031-AF58-29D35F14EA26}" destId="{7A99559A-A647-46DF-AF2E-C28E5CE9FDE5}" srcOrd="0" destOrd="0" presId="urn:microsoft.com/office/officeart/2005/8/layout/radial5"/>
    <dgm:cxn modelId="{9268DB75-C8EC-4CE1-B31E-8D5CFA9976F0}" type="presOf" srcId="{1D45D3DA-D17B-41C4-8AD9-71FF729AEF17}" destId="{C3370908-FF9D-408E-9115-487EDC98ABA9}" srcOrd="0" destOrd="0" presId="urn:microsoft.com/office/officeart/2005/8/layout/radial5"/>
    <dgm:cxn modelId="{A0F23A40-BB2D-40D5-A4B1-C465ED2D464B}" srcId="{4F57A45C-76FA-40D8-A173-87C389C606E6}" destId="{C8071833-F4A8-45BA-B43D-641790E572C8}" srcOrd="0" destOrd="0" parTransId="{AD2DC6CC-FFAD-4089-B505-2330202062AC}" sibTransId="{5A87AEE7-41C1-4097-8A1C-83A2E7427829}"/>
    <dgm:cxn modelId="{87B94AD8-6496-4F2A-B1B3-20B5A071A497}" type="presOf" srcId="{B6B038C5-F4A3-45F8-B565-D3FAA30E75CF}" destId="{E504F41C-2939-49A4-BB21-6B7BF137A476}" srcOrd="0" destOrd="0" presId="urn:microsoft.com/office/officeart/2005/8/layout/radial5"/>
    <dgm:cxn modelId="{97FD9108-127B-4E59-92A7-01745822471F}" type="presOf" srcId="{CE96EFC7-188B-4889-A190-069CAA9B5825}" destId="{7B242A77-B35E-42C2-8927-0C33F4D3C551}" srcOrd="0" destOrd="0" presId="urn:microsoft.com/office/officeart/2005/8/layout/radial5"/>
    <dgm:cxn modelId="{E0281151-751F-4ED7-BD85-728EF12E4881}" type="presParOf" srcId="{C6B245EC-85CB-4C37-A166-90D27D0CFFFF}" destId="{1D6D312F-3351-4AED-92BC-44A98217043A}" srcOrd="0" destOrd="0" presId="urn:microsoft.com/office/officeart/2005/8/layout/radial5"/>
    <dgm:cxn modelId="{9C1B1C10-1C0F-4F4A-BAA7-511E6B16F8CF}" type="presParOf" srcId="{C6B245EC-85CB-4C37-A166-90D27D0CFFFF}" destId="{C73FEDD4-7DB1-4922-BF4B-FFB059E8B358}" srcOrd="1" destOrd="0" presId="urn:microsoft.com/office/officeart/2005/8/layout/radial5"/>
    <dgm:cxn modelId="{C74E5A5A-8D65-45CC-9F2A-800014930EA9}" type="presParOf" srcId="{C73FEDD4-7DB1-4922-BF4B-FFB059E8B358}" destId="{E426183C-5001-4C4C-A453-2CFD3180CCDE}" srcOrd="0" destOrd="0" presId="urn:microsoft.com/office/officeart/2005/8/layout/radial5"/>
    <dgm:cxn modelId="{DBB36914-6B73-4959-9FE8-219CCDCF112D}" type="presParOf" srcId="{C6B245EC-85CB-4C37-A166-90D27D0CFFFF}" destId="{E504F41C-2939-49A4-BB21-6B7BF137A476}" srcOrd="2" destOrd="0" presId="urn:microsoft.com/office/officeart/2005/8/layout/radial5"/>
    <dgm:cxn modelId="{F6B73C4C-604D-4AF2-BA11-CD3FCFC308A5}" type="presParOf" srcId="{C6B245EC-85CB-4C37-A166-90D27D0CFFFF}" destId="{B2E6C658-1297-4778-AE14-9B84DF4E59AE}" srcOrd="3" destOrd="0" presId="urn:microsoft.com/office/officeart/2005/8/layout/radial5"/>
    <dgm:cxn modelId="{EAB0B060-9D99-4AB7-B67A-F065B97117ED}" type="presParOf" srcId="{B2E6C658-1297-4778-AE14-9B84DF4E59AE}" destId="{E1DCD039-2FD7-4498-9ED4-EB3A7DD7B4B7}" srcOrd="0" destOrd="0" presId="urn:microsoft.com/office/officeart/2005/8/layout/radial5"/>
    <dgm:cxn modelId="{C1C80426-78AA-4132-A039-C85682E3E8E7}" type="presParOf" srcId="{C6B245EC-85CB-4C37-A166-90D27D0CFFFF}" destId="{C3370908-FF9D-408E-9115-487EDC98ABA9}" srcOrd="4" destOrd="0" presId="urn:microsoft.com/office/officeart/2005/8/layout/radial5"/>
    <dgm:cxn modelId="{D5EE614A-681E-40A0-BADA-130D66214E20}" type="presParOf" srcId="{C6B245EC-85CB-4C37-A166-90D27D0CFFFF}" destId="{7A99559A-A647-46DF-AF2E-C28E5CE9FDE5}" srcOrd="5" destOrd="0" presId="urn:microsoft.com/office/officeart/2005/8/layout/radial5"/>
    <dgm:cxn modelId="{68CB56D7-4953-4210-9841-84B4E0598DA9}" type="presParOf" srcId="{7A99559A-A647-46DF-AF2E-C28E5CE9FDE5}" destId="{3B82F80F-14DB-47E1-A42A-C71274FB76D9}" srcOrd="0" destOrd="0" presId="urn:microsoft.com/office/officeart/2005/8/layout/radial5"/>
    <dgm:cxn modelId="{49607689-F0A1-47EC-9F47-05C365E049F7}" type="presParOf" srcId="{C6B245EC-85CB-4C37-A166-90D27D0CFFFF}" destId="{7B242A77-B35E-42C2-8927-0C33F4D3C551}" srcOrd="6" destOrd="0" presId="urn:microsoft.com/office/officeart/2005/8/layout/radial5"/>
    <dgm:cxn modelId="{8F52938B-4BC5-4C7E-AA98-2D0C979A4274}" type="presParOf" srcId="{C6B245EC-85CB-4C37-A166-90D27D0CFFFF}" destId="{D507B086-3B4B-4F22-9D88-B9A91A4CE514}" srcOrd="7" destOrd="0" presId="urn:microsoft.com/office/officeart/2005/8/layout/radial5"/>
    <dgm:cxn modelId="{213D8A10-DEF9-4132-BC7A-ECF7DF6782D8}" type="presParOf" srcId="{D507B086-3B4B-4F22-9D88-B9A91A4CE514}" destId="{EE3E3CCA-3699-486B-A5BB-C33892CC6C6D}" srcOrd="0" destOrd="0" presId="urn:microsoft.com/office/officeart/2005/8/layout/radial5"/>
    <dgm:cxn modelId="{AA5A461D-0D75-4B6B-8A1B-469B5D52575D}" type="presParOf" srcId="{C6B245EC-85CB-4C37-A166-90D27D0CFFFF}" destId="{023EE2FA-0BF4-4E50-AA49-96CDCEFA61C7}" srcOrd="8" destOrd="0" presId="urn:microsoft.com/office/officeart/2005/8/layout/radial5"/>
    <dgm:cxn modelId="{E374D159-8940-4902-9789-9CE2AA8CAD37}" type="presParOf" srcId="{C6B245EC-85CB-4C37-A166-90D27D0CFFFF}" destId="{6E1FE8F9-EF37-41FA-8507-FB81685E9707}" srcOrd="9" destOrd="0" presId="urn:microsoft.com/office/officeart/2005/8/layout/radial5"/>
    <dgm:cxn modelId="{0771FB88-F8DA-429E-AAF9-71A30DF9B8B1}" type="presParOf" srcId="{6E1FE8F9-EF37-41FA-8507-FB81685E9707}" destId="{B5FCB218-2988-415E-8DB3-57B7FCE5B08F}" srcOrd="0" destOrd="0" presId="urn:microsoft.com/office/officeart/2005/8/layout/radial5"/>
    <dgm:cxn modelId="{7FB44761-2EE2-46C0-8E10-5694B6735304}" type="presParOf" srcId="{C6B245EC-85CB-4C37-A166-90D27D0CFFFF}" destId="{ADCFFEF0-D269-4141-BEAB-1317F61D7CC8}" srcOrd="10" destOrd="0" presId="urn:microsoft.com/office/officeart/2005/8/layout/radial5"/>
    <dgm:cxn modelId="{8045209F-DB9B-436A-8DC7-6C370675CFF9}" type="presParOf" srcId="{C6B245EC-85CB-4C37-A166-90D27D0CFFFF}" destId="{C04F7CDC-BC88-47A5-B2A5-91595F9489E3}" srcOrd="11" destOrd="0" presId="urn:microsoft.com/office/officeart/2005/8/layout/radial5"/>
    <dgm:cxn modelId="{8BFCDF75-F9F8-4F84-985A-4EC23887BFD1}" type="presParOf" srcId="{C04F7CDC-BC88-47A5-B2A5-91595F9489E3}" destId="{6904167F-6B14-4B25-B461-E0815B25BD9F}" srcOrd="0" destOrd="0" presId="urn:microsoft.com/office/officeart/2005/8/layout/radial5"/>
    <dgm:cxn modelId="{FB64115D-7C14-4B3E-8553-20BB3309E69D}" type="presParOf" srcId="{C6B245EC-85CB-4C37-A166-90D27D0CFFFF}" destId="{FE1190EF-5A0A-46B8-88BB-89AB264E4116}" srcOrd="12" destOrd="0" presId="urn:microsoft.com/office/officeart/2005/8/layout/radial5"/>
    <dgm:cxn modelId="{7D6916F0-2AF6-4DA1-B4CE-6AD958AA7A4E}" type="presParOf" srcId="{C6B245EC-85CB-4C37-A166-90D27D0CFFFF}" destId="{1ED0974C-E88A-4610-B697-61E215CFEF3D}" srcOrd="13" destOrd="0" presId="urn:microsoft.com/office/officeart/2005/8/layout/radial5"/>
    <dgm:cxn modelId="{BE0AA94C-C275-4AF8-A720-FE914D1AA567}" type="presParOf" srcId="{1ED0974C-E88A-4610-B697-61E215CFEF3D}" destId="{D3E538B7-8C09-4A06-88CF-98B1CA658A45}" srcOrd="0" destOrd="0" presId="urn:microsoft.com/office/officeart/2005/8/layout/radial5"/>
    <dgm:cxn modelId="{2E62AA85-7B1B-48CD-AF6D-9285297F5529}" type="presParOf" srcId="{C6B245EC-85CB-4C37-A166-90D27D0CFFFF}" destId="{97A75C2C-3BCE-4813-BC72-45DFE843EC24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CDEFF6-1B6F-4715-84BA-24AC9091AB2E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138A40DB-DD80-4213-B8CF-325E821D9921}">
      <dgm:prSet phldrT="[Text]" custT="1"/>
      <dgm:spPr/>
      <dgm:t>
        <a:bodyPr/>
        <a:lstStyle/>
        <a:p>
          <a:r>
            <a:rPr lang="en-GB" sz="1000" b="1" dirty="0" smtClean="0">
              <a:solidFill>
                <a:schemeClr val="tx1"/>
              </a:solidFill>
            </a:rPr>
            <a:t>Affects of logistics and supply</a:t>
          </a:r>
          <a:endParaRPr lang="en-GB" sz="1000" b="1" dirty="0">
            <a:solidFill>
              <a:schemeClr val="tx1"/>
            </a:solidFill>
          </a:endParaRPr>
        </a:p>
      </dgm:t>
    </dgm:pt>
    <dgm:pt modelId="{70A2B008-9D3B-425C-A64A-B5E4DB7C6814}" type="parTrans" cxnId="{EE27B0DD-DDE3-447D-8D58-EF170938E8ED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C0AABD6B-D12B-4BBC-8CFE-B6719AD4218C}" type="sibTrans" cxnId="{EE27B0DD-DDE3-447D-8D58-EF170938E8ED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C4487E1E-1055-497E-8C31-8E16EDB27219}">
      <dgm:prSet phldrT="[Text]" custT="1"/>
      <dgm:spPr/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Time of delivery </a:t>
          </a:r>
          <a:endParaRPr lang="en-GB" sz="1000" b="0" dirty="0">
            <a:solidFill>
              <a:schemeClr val="tx1"/>
            </a:solidFill>
          </a:endParaRPr>
        </a:p>
      </dgm:t>
    </dgm:pt>
    <dgm:pt modelId="{D884297C-D24A-4F22-8242-D82964C505F3}" type="parTrans" cxnId="{7DA351B5-A47B-4ED0-B6FE-EDA78C6FE587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CFAE9656-E240-4B58-95B1-90B63ECBA745}" type="sibTrans" cxnId="{7DA351B5-A47B-4ED0-B6FE-EDA78C6FE587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248BC0DF-12E9-42CD-84DB-9433B33CF1C1}">
      <dgm:prSet phldrT="[Text]" custT="1"/>
      <dgm:spPr/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Reliability of the suppliers </a:t>
          </a:r>
          <a:endParaRPr lang="en-GB" sz="1000" b="0" dirty="0">
            <a:solidFill>
              <a:schemeClr val="tx1"/>
            </a:solidFill>
          </a:endParaRPr>
        </a:p>
      </dgm:t>
    </dgm:pt>
    <dgm:pt modelId="{C8E5A48F-41BF-4115-AB76-62AF46C8D764}" type="parTrans" cxnId="{EA62B84D-3A84-46E0-ACCA-50A9A527AF96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A0049081-20ED-416B-B724-FEA38D8DF98B}" type="sibTrans" cxnId="{EA62B84D-3A84-46E0-ACCA-50A9A527AF96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AD46054B-01A3-4F94-99CF-81F50876E666}">
      <dgm:prSet phldrT="[Text]" custT="1"/>
      <dgm:spPr/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Length of the supply chain</a:t>
          </a:r>
          <a:endParaRPr lang="en-GB" sz="1000" b="0" dirty="0">
            <a:solidFill>
              <a:schemeClr val="tx1"/>
            </a:solidFill>
          </a:endParaRPr>
        </a:p>
      </dgm:t>
    </dgm:pt>
    <dgm:pt modelId="{D518CD37-C600-4AD3-B18E-7AE3E2B985FA}" type="parTrans" cxnId="{2E61718B-3A14-4CDD-A325-4506095B9384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966973A8-15A9-4162-BB24-C10D0F8DDFA7}" type="sibTrans" cxnId="{2E61718B-3A14-4CDD-A325-4506095B9384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C48F3548-2651-4BE1-89C0-C626D01E1CC5}">
      <dgm:prSet custT="1"/>
      <dgm:spPr/>
      <dgm:t>
        <a:bodyPr/>
        <a:lstStyle/>
        <a:p>
          <a:r>
            <a:rPr lang="en-GB" sz="1000" b="0" dirty="0" smtClean="0">
              <a:solidFill>
                <a:schemeClr val="tx1"/>
              </a:solidFill>
            </a:rPr>
            <a:t>Costs of items being bought</a:t>
          </a:r>
          <a:endParaRPr lang="en-GB" sz="1000" b="0" dirty="0">
            <a:solidFill>
              <a:schemeClr val="tx1"/>
            </a:solidFill>
          </a:endParaRPr>
        </a:p>
      </dgm:t>
    </dgm:pt>
    <dgm:pt modelId="{4616828E-3215-411C-9407-D5EC2ECFA9A3}" type="parTrans" cxnId="{FA3263DE-B78C-4CED-9D18-5370A9A343AA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070893A4-503C-4AB1-9234-C1949E5C58B8}" type="sibTrans" cxnId="{FA3263DE-B78C-4CED-9D18-5370A9A343AA}">
      <dgm:prSet/>
      <dgm:spPr/>
      <dgm:t>
        <a:bodyPr/>
        <a:lstStyle/>
        <a:p>
          <a:endParaRPr lang="en-GB" b="1">
            <a:solidFill>
              <a:schemeClr val="tx1"/>
            </a:solidFill>
          </a:endParaRPr>
        </a:p>
      </dgm:t>
    </dgm:pt>
    <dgm:pt modelId="{6C1DB403-3908-4BA5-A14C-7132FE0452C2}">
      <dgm:prSet custT="1"/>
      <dgm:spPr/>
      <dgm:t>
        <a:bodyPr/>
        <a:lstStyle/>
        <a:p>
          <a:r>
            <a:rPr lang="en-GB" sz="1000" dirty="0" smtClean="0">
              <a:solidFill>
                <a:schemeClr val="tx1"/>
              </a:solidFill>
            </a:rPr>
            <a:t>Customer service from suppliers</a:t>
          </a:r>
          <a:endParaRPr lang="en-GB" sz="1000" dirty="0">
            <a:solidFill>
              <a:schemeClr val="tx1"/>
            </a:solidFill>
          </a:endParaRPr>
        </a:p>
      </dgm:t>
    </dgm:pt>
    <dgm:pt modelId="{38D101C8-1E74-4163-AAEE-D33147753774}" type="parTrans" cxnId="{AE7935E8-DBB8-48DD-94D3-4077FB08D99A}">
      <dgm:prSet/>
      <dgm:spPr/>
      <dgm:t>
        <a:bodyPr/>
        <a:lstStyle/>
        <a:p>
          <a:endParaRPr lang="en-GB"/>
        </a:p>
      </dgm:t>
    </dgm:pt>
    <dgm:pt modelId="{479818ED-A8A8-4895-B73D-9D3BDD2E1403}" type="sibTrans" cxnId="{AE7935E8-DBB8-48DD-94D3-4077FB08D99A}">
      <dgm:prSet/>
      <dgm:spPr/>
      <dgm:t>
        <a:bodyPr/>
        <a:lstStyle/>
        <a:p>
          <a:endParaRPr lang="en-GB"/>
        </a:p>
      </dgm:t>
    </dgm:pt>
    <dgm:pt modelId="{2CF83788-AB82-4C39-A844-BBBDC544A0FF}" type="pres">
      <dgm:prSet presAssocID="{36CDEFF6-1B6F-4715-84BA-24AC9091AB2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CC169F8-7227-4791-B8DA-CBE5FE033E8B}" type="pres">
      <dgm:prSet presAssocID="{138A40DB-DD80-4213-B8CF-325E821D9921}" presName="centerShape" presStyleLbl="node0" presStyleIdx="0" presStyleCnt="1" custScaleX="114851" custScaleY="93207" custLinFactNeighborX="-1085" custLinFactNeighborY="-4379"/>
      <dgm:spPr/>
      <dgm:t>
        <a:bodyPr/>
        <a:lstStyle/>
        <a:p>
          <a:endParaRPr lang="en-GB"/>
        </a:p>
      </dgm:t>
    </dgm:pt>
    <dgm:pt modelId="{0CA1964D-C704-44EE-815B-744F53C2474C}" type="pres">
      <dgm:prSet presAssocID="{D884297C-D24A-4F22-8242-D82964C505F3}" presName="parTrans" presStyleLbl="bgSibTrans2D1" presStyleIdx="0" presStyleCnt="5"/>
      <dgm:spPr/>
      <dgm:t>
        <a:bodyPr/>
        <a:lstStyle/>
        <a:p>
          <a:endParaRPr lang="en-GB"/>
        </a:p>
      </dgm:t>
    </dgm:pt>
    <dgm:pt modelId="{16D64BC4-9D1B-4683-901E-BC39F62719C2}" type="pres">
      <dgm:prSet presAssocID="{C4487E1E-1055-497E-8C31-8E16EDB27219}" presName="node" presStyleLbl="node1" presStyleIdx="0" presStyleCnt="5" custScaleX="115317" custRadScaleRad="145021" custRadScaleInc="-4475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96CC331-234A-4BE6-B2E4-A22C41E35F07}" type="pres">
      <dgm:prSet presAssocID="{C8E5A48F-41BF-4115-AB76-62AF46C8D764}" presName="parTrans" presStyleLbl="bgSibTrans2D1" presStyleIdx="1" presStyleCnt="5"/>
      <dgm:spPr/>
      <dgm:t>
        <a:bodyPr/>
        <a:lstStyle/>
        <a:p>
          <a:endParaRPr lang="en-GB"/>
        </a:p>
      </dgm:t>
    </dgm:pt>
    <dgm:pt modelId="{51B61945-EBFB-433E-92A0-5C7565C354C2}" type="pres">
      <dgm:prSet presAssocID="{248BC0DF-12E9-42CD-84DB-9433B33CF1C1}" presName="node" presStyleLbl="node1" presStyleIdx="1" presStyleCnt="5" custScaleX="122393" custRadScaleRad="142710" custRadScaleInc="-339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D46AF3-13BC-43C1-A5D5-4C217F42BC5D}" type="pres">
      <dgm:prSet presAssocID="{D518CD37-C600-4AD3-B18E-7AE3E2B985FA}" presName="parTrans" presStyleLbl="bgSibTrans2D1" presStyleIdx="2" presStyleCnt="5"/>
      <dgm:spPr/>
      <dgm:t>
        <a:bodyPr/>
        <a:lstStyle/>
        <a:p>
          <a:endParaRPr lang="en-GB"/>
        </a:p>
      </dgm:t>
    </dgm:pt>
    <dgm:pt modelId="{98B6FC41-7F39-49D9-AA40-5AE2409D65B3}" type="pres">
      <dgm:prSet presAssocID="{AD46054B-01A3-4F94-99CF-81F50876E666}" presName="node" presStyleLbl="node1" presStyleIdx="2" presStyleCnt="5" custScaleX="117756" custRadScaleRad="89321" custRadScaleInc="-567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425AE0-CB56-4A6F-8040-C6EF86F35CAF}" type="pres">
      <dgm:prSet presAssocID="{4616828E-3215-411C-9407-D5EC2ECFA9A3}" presName="parTrans" presStyleLbl="bgSibTrans2D1" presStyleIdx="3" presStyleCnt="5"/>
      <dgm:spPr/>
      <dgm:t>
        <a:bodyPr/>
        <a:lstStyle/>
        <a:p>
          <a:endParaRPr lang="en-GB"/>
        </a:p>
      </dgm:t>
    </dgm:pt>
    <dgm:pt modelId="{7F7DD009-CA55-42CA-95DF-A40857F33888}" type="pres">
      <dgm:prSet presAssocID="{C48F3548-2651-4BE1-89C0-C626D01E1CC5}" presName="node" presStyleLbl="node1" presStyleIdx="3" presStyleCnt="5" custScaleX="117757" custRadScaleRad="135109" custRadScaleInc="3166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1B51F8-4717-4D14-9675-7890EB19CDE6}" type="pres">
      <dgm:prSet presAssocID="{38D101C8-1E74-4163-AAEE-D33147753774}" presName="parTrans" presStyleLbl="bgSibTrans2D1" presStyleIdx="4" presStyleCnt="5"/>
      <dgm:spPr/>
      <dgm:t>
        <a:bodyPr/>
        <a:lstStyle/>
        <a:p>
          <a:endParaRPr lang="en-GB"/>
        </a:p>
      </dgm:t>
    </dgm:pt>
    <dgm:pt modelId="{B00F8DED-9298-44FE-A05F-801F5A812C52}" type="pres">
      <dgm:prSet presAssocID="{6C1DB403-3908-4BA5-A14C-7132FE0452C2}" presName="node" presStyleLbl="node1" presStyleIdx="4" presStyleCnt="5" custRadScaleRad="136721" custRadScaleInc="1494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E88E94F-19EF-4551-805F-31513339CED3}" type="presOf" srcId="{C4487E1E-1055-497E-8C31-8E16EDB27219}" destId="{16D64BC4-9D1B-4683-901E-BC39F62719C2}" srcOrd="0" destOrd="0" presId="urn:microsoft.com/office/officeart/2005/8/layout/radial4"/>
    <dgm:cxn modelId="{1C7A117C-1A98-4A82-9E4E-074A4BBE8827}" type="presOf" srcId="{C48F3548-2651-4BE1-89C0-C626D01E1CC5}" destId="{7F7DD009-CA55-42CA-95DF-A40857F33888}" srcOrd="0" destOrd="0" presId="urn:microsoft.com/office/officeart/2005/8/layout/radial4"/>
    <dgm:cxn modelId="{DBBA0528-D606-4EBE-AD5F-0A2F47C3A92A}" type="presOf" srcId="{D884297C-D24A-4F22-8242-D82964C505F3}" destId="{0CA1964D-C704-44EE-815B-744F53C2474C}" srcOrd="0" destOrd="0" presId="urn:microsoft.com/office/officeart/2005/8/layout/radial4"/>
    <dgm:cxn modelId="{EE27B0DD-DDE3-447D-8D58-EF170938E8ED}" srcId="{36CDEFF6-1B6F-4715-84BA-24AC9091AB2E}" destId="{138A40DB-DD80-4213-B8CF-325E821D9921}" srcOrd="0" destOrd="0" parTransId="{70A2B008-9D3B-425C-A64A-B5E4DB7C6814}" sibTransId="{C0AABD6B-D12B-4BBC-8CFE-B6719AD4218C}"/>
    <dgm:cxn modelId="{7DA351B5-A47B-4ED0-B6FE-EDA78C6FE587}" srcId="{138A40DB-DD80-4213-B8CF-325E821D9921}" destId="{C4487E1E-1055-497E-8C31-8E16EDB27219}" srcOrd="0" destOrd="0" parTransId="{D884297C-D24A-4F22-8242-D82964C505F3}" sibTransId="{CFAE9656-E240-4B58-95B1-90B63ECBA745}"/>
    <dgm:cxn modelId="{5AB749EE-2957-4032-B7AD-CAA867A17B4D}" type="presOf" srcId="{6C1DB403-3908-4BA5-A14C-7132FE0452C2}" destId="{B00F8DED-9298-44FE-A05F-801F5A812C52}" srcOrd="0" destOrd="0" presId="urn:microsoft.com/office/officeart/2005/8/layout/radial4"/>
    <dgm:cxn modelId="{2E61718B-3A14-4CDD-A325-4506095B9384}" srcId="{138A40DB-DD80-4213-B8CF-325E821D9921}" destId="{AD46054B-01A3-4F94-99CF-81F50876E666}" srcOrd="2" destOrd="0" parTransId="{D518CD37-C600-4AD3-B18E-7AE3E2B985FA}" sibTransId="{966973A8-15A9-4162-BB24-C10D0F8DDFA7}"/>
    <dgm:cxn modelId="{E8E67D57-99A4-4101-A6BB-C50FEF32E8BA}" type="presOf" srcId="{36CDEFF6-1B6F-4715-84BA-24AC9091AB2E}" destId="{2CF83788-AB82-4C39-A844-BBBDC544A0FF}" srcOrd="0" destOrd="0" presId="urn:microsoft.com/office/officeart/2005/8/layout/radial4"/>
    <dgm:cxn modelId="{EF2E96A1-9C58-40B1-A243-6DEFB85DEBDE}" type="presOf" srcId="{38D101C8-1E74-4163-AAEE-D33147753774}" destId="{1C1B51F8-4717-4D14-9675-7890EB19CDE6}" srcOrd="0" destOrd="0" presId="urn:microsoft.com/office/officeart/2005/8/layout/radial4"/>
    <dgm:cxn modelId="{5853EFBB-592A-4FCB-84D0-F21D6A5B3987}" type="presOf" srcId="{D518CD37-C600-4AD3-B18E-7AE3E2B985FA}" destId="{86D46AF3-13BC-43C1-A5D5-4C217F42BC5D}" srcOrd="0" destOrd="0" presId="urn:microsoft.com/office/officeart/2005/8/layout/radial4"/>
    <dgm:cxn modelId="{3E19A81A-DCE6-4893-B949-A2E5F454E0CD}" type="presOf" srcId="{4616828E-3215-411C-9407-D5EC2ECFA9A3}" destId="{E5425AE0-CB56-4A6F-8040-C6EF86F35CAF}" srcOrd="0" destOrd="0" presId="urn:microsoft.com/office/officeart/2005/8/layout/radial4"/>
    <dgm:cxn modelId="{FA3263DE-B78C-4CED-9D18-5370A9A343AA}" srcId="{138A40DB-DD80-4213-B8CF-325E821D9921}" destId="{C48F3548-2651-4BE1-89C0-C626D01E1CC5}" srcOrd="3" destOrd="0" parTransId="{4616828E-3215-411C-9407-D5EC2ECFA9A3}" sibTransId="{070893A4-503C-4AB1-9234-C1949E5C58B8}"/>
    <dgm:cxn modelId="{05A569B4-547E-4913-9AED-875FC94DCF7C}" type="presOf" srcId="{AD46054B-01A3-4F94-99CF-81F50876E666}" destId="{98B6FC41-7F39-49D9-AA40-5AE2409D65B3}" srcOrd="0" destOrd="0" presId="urn:microsoft.com/office/officeart/2005/8/layout/radial4"/>
    <dgm:cxn modelId="{E6D5F65E-A00E-4DD9-8A0C-2D085EBAAC06}" type="presOf" srcId="{C8E5A48F-41BF-4115-AB76-62AF46C8D764}" destId="{096CC331-234A-4BE6-B2E4-A22C41E35F07}" srcOrd="0" destOrd="0" presId="urn:microsoft.com/office/officeart/2005/8/layout/radial4"/>
    <dgm:cxn modelId="{5348693D-DD49-4839-A823-1B236FE30BDD}" type="presOf" srcId="{138A40DB-DD80-4213-B8CF-325E821D9921}" destId="{ACC169F8-7227-4791-B8DA-CBE5FE033E8B}" srcOrd="0" destOrd="0" presId="urn:microsoft.com/office/officeart/2005/8/layout/radial4"/>
    <dgm:cxn modelId="{AE7935E8-DBB8-48DD-94D3-4077FB08D99A}" srcId="{138A40DB-DD80-4213-B8CF-325E821D9921}" destId="{6C1DB403-3908-4BA5-A14C-7132FE0452C2}" srcOrd="4" destOrd="0" parTransId="{38D101C8-1E74-4163-AAEE-D33147753774}" sibTransId="{479818ED-A8A8-4895-B73D-9D3BDD2E1403}"/>
    <dgm:cxn modelId="{EA62B84D-3A84-46E0-ACCA-50A9A527AF96}" srcId="{138A40DB-DD80-4213-B8CF-325E821D9921}" destId="{248BC0DF-12E9-42CD-84DB-9433B33CF1C1}" srcOrd="1" destOrd="0" parTransId="{C8E5A48F-41BF-4115-AB76-62AF46C8D764}" sibTransId="{A0049081-20ED-416B-B724-FEA38D8DF98B}"/>
    <dgm:cxn modelId="{731D51E6-23E3-4A27-BF95-B6559BE9754E}" type="presOf" srcId="{248BC0DF-12E9-42CD-84DB-9433B33CF1C1}" destId="{51B61945-EBFB-433E-92A0-5C7565C354C2}" srcOrd="0" destOrd="0" presId="urn:microsoft.com/office/officeart/2005/8/layout/radial4"/>
    <dgm:cxn modelId="{2D392316-7B28-4DE1-89FD-F3211B475B84}" type="presParOf" srcId="{2CF83788-AB82-4C39-A844-BBBDC544A0FF}" destId="{ACC169F8-7227-4791-B8DA-CBE5FE033E8B}" srcOrd="0" destOrd="0" presId="urn:microsoft.com/office/officeart/2005/8/layout/radial4"/>
    <dgm:cxn modelId="{BEB7936C-2396-4B7B-887D-5F7159F79CEA}" type="presParOf" srcId="{2CF83788-AB82-4C39-A844-BBBDC544A0FF}" destId="{0CA1964D-C704-44EE-815B-744F53C2474C}" srcOrd="1" destOrd="0" presId="urn:microsoft.com/office/officeart/2005/8/layout/radial4"/>
    <dgm:cxn modelId="{B92FF14F-DD61-4A33-9867-30B3BD826558}" type="presParOf" srcId="{2CF83788-AB82-4C39-A844-BBBDC544A0FF}" destId="{16D64BC4-9D1B-4683-901E-BC39F62719C2}" srcOrd="2" destOrd="0" presId="urn:microsoft.com/office/officeart/2005/8/layout/radial4"/>
    <dgm:cxn modelId="{FB2A1141-5CA9-4A0F-AEBC-F73075817499}" type="presParOf" srcId="{2CF83788-AB82-4C39-A844-BBBDC544A0FF}" destId="{096CC331-234A-4BE6-B2E4-A22C41E35F07}" srcOrd="3" destOrd="0" presId="urn:microsoft.com/office/officeart/2005/8/layout/radial4"/>
    <dgm:cxn modelId="{A62C682D-DD5F-4CDF-9946-8D6FA76159ED}" type="presParOf" srcId="{2CF83788-AB82-4C39-A844-BBBDC544A0FF}" destId="{51B61945-EBFB-433E-92A0-5C7565C354C2}" srcOrd="4" destOrd="0" presId="urn:microsoft.com/office/officeart/2005/8/layout/radial4"/>
    <dgm:cxn modelId="{8C7084D8-61BD-40C0-99C0-7C656FBB8399}" type="presParOf" srcId="{2CF83788-AB82-4C39-A844-BBBDC544A0FF}" destId="{86D46AF3-13BC-43C1-A5D5-4C217F42BC5D}" srcOrd="5" destOrd="0" presId="urn:microsoft.com/office/officeart/2005/8/layout/radial4"/>
    <dgm:cxn modelId="{01A364F8-3B27-45F5-B840-9314A24D9C38}" type="presParOf" srcId="{2CF83788-AB82-4C39-A844-BBBDC544A0FF}" destId="{98B6FC41-7F39-49D9-AA40-5AE2409D65B3}" srcOrd="6" destOrd="0" presId="urn:microsoft.com/office/officeart/2005/8/layout/radial4"/>
    <dgm:cxn modelId="{E02FFBEC-1CA3-436C-BC16-4F0DD767B06A}" type="presParOf" srcId="{2CF83788-AB82-4C39-A844-BBBDC544A0FF}" destId="{E5425AE0-CB56-4A6F-8040-C6EF86F35CAF}" srcOrd="7" destOrd="0" presId="urn:microsoft.com/office/officeart/2005/8/layout/radial4"/>
    <dgm:cxn modelId="{7992A0AE-13B6-4141-8786-0EDE0AE8A31E}" type="presParOf" srcId="{2CF83788-AB82-4C39-A844-BBBDC544A0FF}" destId="{7F7DD009-CA55-42CA-95DF-A40857F33888}" srcOrd="8" destOrd="0" presId="urn:microsoft.com/office/officeart/2005/8/layout/radial4"/>
    <dgm:cxn modelId="{E8194F95-6E55-4F8D-AA9C-8F90A26F9579}" type="presParOf" srcId="{2CF83788-AB82-4C39-A844-BBBDC544A0FF}" destId="{1C1B51F8-4717-4D14-9675-7890EB19CDE6}" srcOrd="9" destOrd="0" presId="urn:microsoft.com/office/officeart/2005/8/layout/radial4"/>
    <dgm:cxn modelId="{F5C9A1BA-0F09-4053-BC5D-6922718BD5CC}" type="presParOf" srcId="{2CF83788-AB82-4C39-A844-BBBDC544A0FF}" destId="{B00F8DED-9298-44FE-A05F-801F5A812C52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6D312F-3351-4AED-92BC-44A98217043A}">
      <dsp:nvSpPr>
        <dsp:cNvPr id="0" name=""/>
        <dsp:cNvSpPr/>
      </dsp:nvSpPr>
      <dsp:spPr>
        <a:xfrm>
          <a:off x="1131491" y="1553163"/>
          <a:ext cx="776996" cy="698289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tx1"/>
              </a:solidFill>
            </a:rPr>
            <a:t>Location factors </a:t>
          </a:r>
          <a:endParaRPr lang="en-GB" sz="1000" b="1" kern="1200" dirty="0">
            <a:solidFill>
              <a:schemeClr val="tx1"/>
            </a:solidFill>
          </a:endParaRPr>
        </a:p>
      </dsp:txBody>
      <dsp:txXfrm>
        <a:off x="1245279" y="1655425"/>
        <a:ext cx="549420" cy="493765"/>
      </dsp:txXfrm>
    </dsp:sp>
    <dsp:sp modelId="{C73FEDD4-7DB1-4922-BF4B-FFB059E8B358}">
      <dsp:nvSpPr>
        <dsp:cNvPr id="0" name=""/>
        <dsp:cNvSpPr/>
      </dsp:nvSpPr>
      <dsp:spPr>
        <a:xfrm rot="16116432">
          <a:off x="1290083" y="1089455"/>
          <a:ext cx="423976" cy="1518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>
            <a:solidFill>
              <a:schemeClr val="tx1"/>
            </a:solidFill>
          </a:endParaRPr>
        </a:p>
      </dsp:txBody>
      <dsp:txXfrm rot="10800000">
        <a:off x="1313415" y="1142597"/>
        <a:ext cx="378420" cy="91111"/>
      </dsp:txXfrm>
    </dsp:sp>
    <dsp:sp modelId="{E504F41C-2939-49A4-BB21-6B7BF137A476}">
      <dsp:nvSpPr>
        <dsp:cNvPr id="0" name=""/>
        <dsp:cNvSpPr/>
      </dsp:nvSpPr>
      <dsp:spPr>
        <a:xfrm>
          <a:off x="1147697" y="81246"/>
          <a:ext cx="672379" cy="672379"/>
        </a:xfrm>
        <a:prstGeom prst="ellipse">
          <a:avLst/>
        </a:prstGeom>
        <a:solidFill>
          <a:srgbClr val="9FD3E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0" kern="1200" dirty="0" smtClean="0">
              <a:solidFill>
                <a:schemeClr val="tx1"/>
              </a:solidFill>
            </a:rPr>
            <a:t>Proximity to labour</a:t>
          </a:r>
          <a:endParaRPr lang="en-GB" sz="900" b="0" kern="1200" dirty="0">
            <a:solidFill>
              <a:schemeClr val="tx1"/>
            </a:solidFill>
          </a:endParaRPr>
        </a:p>
      </dsp:txBody>
      <dsp:txXfrm>
        <a:off x="1246165" y="179714"/>
        <a:ext cx="475443" cy="475443"/>
      </dsp:txXfrm>
    </dsp:sp>
    <dsp:sp modelId="{B2E6C658-1297-4778-AE14-9B84DF4E59AE}">
      <dsp:nvSpPr>
        <dsp:cNvPr id="0" name=""/>
        <dsp:cNvSpPr/>
      </dsp:nvSpPr>
      <dsp:spPr>
        <a:xfrm rot="18220255">
          <a:off x="1722683" y="1202294"/>
          <a:ext cx="426125" cy="1518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>
            <a:solidFill>
              <a:schemeClr val="tx1"/>
            </a:solidFill>
          </a:endParaRPr>
        </a:p>
      </dsp:txBody>
      <dsp:txXfrm>
        <a:off x="1732832" y="1251622"/>
        <a:ext cx="380569" cy="91111"/>
      </dsp:txXfrm>
    </dsp:sp>
    <dsp:sp modelId="{C3370908-FF9D-408E-9115-487EDC98ABA9}">
      <dsp:nvSpPr>
        <dsp:cNvPr id="0" name=""/>
        <dsp:cNvSpPr/>
      </dsp:nvSpPr>
      <dsp:spPr>
        <a:xfrm>
          <a:off x="2015515" y="317641"/>
          <a:ext cx="672379" cy="672379"/>
        </a:xfrm>
        <a:prstGeom prst="ellipse">
          <a:avLst/>
        </a:prstGeom>
        <a:solidFill>
          <a:srgbClr val="9FE9C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tx1"/>
              </a:solidFill>
            </a:rPr>
            <a:t>Target market</a:t>
          </a:r>
          <a:endParaRPr lang="en-GB" sz="1000" b="0" kern="1200" dirty="0">
            <a:solidFill>
              <a:schemeClr val="tx1"/>
            </a:solidFill>
          </a:endParaRPr>
        </a:p>
      </dsp:txBody>
      <dsp:txXfrm>
        <a:off x="2113983" y="416109"/>
        <a:ext cx="475443" cy="475443"/>
      </dsp:txXfrm>
    </dsp:sp>
    <dsp:sp modelId="{7A99559A-A647-46DF-AF2E-C28E5CE9FDE5}">
      <dsp:nvSpPr>
        <dsp:cNvPr id="0" name=""/>
        <dsp:cNvSpPr/>
      </dsp:nvSpPr>
      <dsp:spPr>
        <a:xfrm rot="20062060">
          <a:off x="1985233" y="1512712"/>
          <a:ext cx="376974" cy="1518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>
            <a:solidFill>
              <a:schemeClr val="tx1"/>
            </a:solidFill>
          </a:endParaRPr>
        </a:p>
      </dsp:txBody>
      <dsp:txXfrm>
        <a:off x="1987475" y="1552937"/>
        <a:ext cx="331418" cy="91111"/>
      </dsp:txXfrm>
    </dsp:sp>
    <dsp:sp modelId="{7B242A77-B35E-42C2-8927-0C33F4D3C551}">
      <dsp:nvSpPr>
        <dsp:cNvPr id="0" name=""/>
        <dsp:cNvSpPr/>
      </dsp:nvSpPr>
      <dsp:spPr>
        <a:xfrm>
          <a:off x="2470892" y="948553"/>
          <a:ext cx="672379" cy="672379"/>
        </a:xfrm>
        <a:prstGeom prst="ellipse">
          <a:avLst/>
        </a:prstGeom>
        <a:solidFill>
          <a:srgbClr val="B2F1A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0" kern="1200" dirty="0" smtClean="0">
              <a:solidFill>
                <a:schemeClr val="tx1"/>
              </a:solidFill>
            </a:rPr>
            <a:t>Proximity to customers </a:t>
          </a:r>
          <a:endParaRPr lang="en-GB" sz="800" b="0" kern="1200" dirty="0">
            <a:solidFill>
              <a:schemeClr val="tx1"/>
            </a:solidFill>
          </a:endParaRPr>
        </a:p>
      </dsp:txBody>
      <dsp:txXfrm>
        <a:off x="2569360" y="1047021"/>
        <a:ext cx="475443" cy="475443"/>
      </dsp:txXfrm>
    </dsp:sp>
    <dsp:sp modelId="{D507B086-3B4B-4F22-9D88-B9A91A4CE514}">
      <dsp:nvSpPr>
        <dsp:cNvPr id="0" name=""/>
        <dsp:cNvSpPr/>
      </dsp:nvSpPr>
      <dsp:spPr>
        <a:xfrm rot="454251">
          <a:off x="2028273" y="1914173"/>
          <a:ext cx="304497" cy="1518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>
        <a:off x="2028472" y="1941543"/>
        <a:ext cx="258941" cy="91111"/>
      </dsp:txXfrm>
    </dsp:sp>
    <dsp:sp modelId="{023EE2FA-0BF4-4E50-AA49-96CDCEFA61C7}">
      <dsp:nvSpPr>
        <dsp:cNvPr id="0" name=""/>
        <dsp:cNvSpPr/>
      </dsp:nvSpPr>
      <dsp:spPr>
        <a:xfrm>
          <a:off x="2470892" y="1737186"/>
          <a:ext cx="672379" cy="672379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dirty="0" smtClean="0">
              <a:solidFill>
                <a:schemeClr val="tx1"/>
              </a:solidFill>
            </a:rPr>
            <a:t>Competition </a:t>
          </a:r>
          <a:endParaRPr lang="en-GB" sz="700" kern="1200" dirty="0">
            <a:solidFill>
              <a:schemeClr val="tx1"/>
            </a:solidFill>
          </a:endParaRPr>
        </a:p>
      </dsp:txBody>
      <dsp:txXfrm>
        <a:off x="2569360" y="1835654"/>
        <a:ext cx="475443" cy="475443"/>
      </dsp:txXfrm>
    </dsp:sp>
    <dsp:sp modelId="{6E1FE8F9-EF37-41FA-8507-FB81685E9707}">
      <dsp:nvSpPr>
        <dsp:cNvPr id="0" name=""/>
        <dsp:cNvSpPr/>
      </dsp:nvSpPr>
      <dsp:spPr>
        <a:xfrm rot="10306631">
          <a:off x="784510" y="1914576"/>
          <a:ext cx="250346" cy="1518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>
            <a:solidFill>
              <a:schemeClr val="tx1"/>
            </a:solidFill>
          </a:endParaRPr>
        </a:p>
      </dsp:txBody>
      <dsp:txXfrm rot="10800000">
        <a:off x="829832" y="1941689"/>
        <a:ext cx="204790" cy="91111"/>
      </dsp:txXfrm>
    </dsp:sp>
    <dsp:sp modelId="{ADCFFEF0-D269-4141-BEAB-1317F61D7CC8}">
      <dsp:nvSpPr>
        <dsp:cNvPr id="0" name=""/>
        <dsp:cNvSpPr/>
      </dsp:nvSpPr>
      <dsp:spPr>
        <a:xfrm>
          <a:off x="0" y="1737187"/>
          <a:ext cx="672379" cy="672379"/>
        </a:xfrm>
        <a:prstGeom prst="ellipse">
          <a:avLst/>
        </a:prstGeom>
        <a:solidFill>
          <a:srgbClr val="E4F38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tx1"/>
              </a:solidFill>
            </a:rPr>
            <a:t>Costs of the site</a:t>
          </a:r>
          <a:endParaRPr lang="en-GB" sz="1000" b="0" kern="1200" dirty="0">
            <a:solidFill>
              <a:schemeClr val="tx1"/>
            </a:solidFill>
          </a:endParaRPr>
        </a:p>
      </dsp:txBody>
      <dsp:txXfrm>
        <a:off x="98468" y="1835655"/>
        <a:ext cx="475443" cy="475443"/>
      </dsp:txXfrm>
    </dsp:sp>
    <dsp:sp modelId="{C04F7CDC-BC88-47A5-B2A5-91595F9489E3}">
      <dsp:nvSpPr>
        <dsp:cNvPr id="0" name=""/>
        <dsp:cNvSpPr/>
      </dsp:nvSpPr>
      <dsp:spPr>
        <a:xfrm rot="12426113">
          <a:off x="754319" y="1517858"/>
          <a:ext cx="325625" cy="1518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>
            <a:solidFill>
              <a:schemeClr val="tx1"/>
            </a:solidFill>
          </a:endParaRPr>
        </a:p>
      </dsp:txBody>
      <dsp:txXfrm rot="10800000">
        <a:off x="797374" y="1558606"/>
        <a:ext cx="280069" cy="91111"/>
      </dsp:txXfrm>
    </dsp:sp>
    <dsp:sp modelId="{FE1190EF-5A0A-46B8-88BB-89AB264E4116}">
      <dsp:nvSpPr>
        <dsp:cNvPr id="0" name=""/>
        <dsp:cNvSpPr/>
      </dsp:nvSpPr>
      <dsp:spPr>
        <a:xfrm>
          <a:off x="0" y="960288"/>
          <a:ext cx="672379" cy="672379"/>
        </a:xfrm>
        <a:prstGeom prst="ellipse">
          <a:avLst/>
        </a:prstGeom>
        <a:solidFill>
          <a:srgbClr val="FBC4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b="0" kern="1200" dirty="0" smtClean="0">
              <a:solidFill>
                <a:schemeClr val="tx1"/>
              </a:solidFill>
            </a:rPr>
            <a:t>Transport infrastructure  </a:t>
          </a:r>
          <a:endParaRPr lang="en-GB" sz="600" b="0" kern="1200" dirty="0">
            <a:solidFill>
              <a:schemeClr val="tx1"/>
            </a:solidFill>
          </a:endParaRPr>
        </a:p>
      </dsp:txBody>
      <dsp:txXfrm>
        <a:off x="98468" y="1058756"/>
        <a:ext cx="475443" cy="475443"/>
      </dsp:txXfrm>
    </dsp:sp>
    <dsp:sp modelId="{1ED0974C-E88A-4610-B697-61E215CFEF3D}">
      <dsp:nvSpPr>
        <dsp:cNvPr id="0" name=""/>
        <dsp:cNvSpPr/>
      </dsp:nvSpPr>
      <dsp:spPr>
        <a:xfrm rot="14249543">
          <a:off x="963433" y="1240575"/>
          <a:ext cx="366494" cy="1518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 rot="10800000">
        <a:off x="998452" y="1290155"/>
        <a:ext cx="320938" cy="91111"/>
      </dsp:txXfrm>
    </dsp:sp>
    <dsp:sp modelId="{97A75C2C-3BCE-4813-BC72-45DFE843EC24}">
      <dsp:nvSpPr>
        <dsp:cNvPr id="0" name=""/>
        <dsp:cNvSpPr/>
      </dsp:nvSpPr>
      <dsp:spPr>
        <a:xfrm>
          <a:off x="438434" y="396471"/>
          <a:ext cx="672379" cy="672379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chemeClr val="tx1"/>
              </a:solidFill>
            </a:rPr>
            <a:t>Proximity to raw materials </a:t>
          </a:r>
          <a:endParaRPr lang="en-GB" sz="900" kern="1200" dirty="0">
            <a:solidFill>
              <a:schemeClr val="tx1"/>
            </a:solidFill>
          </a:endParaRPr>
        </a:p>
      </dsp:txBody>
      <dsp:txXfrm>
        <a:off x="536902" y="494939"/>
        <a:ext cx="475443" cy="4754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169F8-7227-4791-B8DA-CBE5FE033E8B}">
      <dsp:nvSpPr>
        <dsp:cNvPr id="0" name=""/>
        <dsp:cNvSpPr/>
      </dsp:nvSpPr>
      <dsp:spPr>
        <a:xfrm>
          <a:off x="1285884" y="1036759"/>
          <a:ext cx="936018" cy="75962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tx1"/>
              </a:solidFill>
            </a:rPr>
            <a:t>Affects of logistics and supply</a:t>
          </a:r>
          <a:endParaRPr lang="en-GB" sz="1000" b="1" kern="1200" dirty="0">
            <a:solidFill>
              <a:schemeClr val="tx1"/>
            </a:solidFill>
          </a:endParaRPr>
        </a:p>
      </dsp:txBody>
      <dsp:txXfrm>
        <a:off x="1422961" y="1148003"/>
        <a:ext cx="661864" cy="537135"/>
      </dsp:txXfrm>
    </dsp:sp>
    <dsp:sp modelId="{0CA1964D-C704-44EE-815B-744F53C2474C}">
      <dsp:nvSpPr>
        <dsp:cNvPr id="0" name=""/>
        <dsp:cNvSpPr/>
      </dsp:nvSpPr>
      <dsp:spPr>
        <a:xfrm rot="10305670">
          <a:off x="442240" y="1431820"/>
          <a:ext cx="808521" cy="23227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D64BC4-9D1B-4683-901E-BC39F62719C2}">
      <dsp:nvSpPr>
        <dsp:cNvPr id="0" name=""/>
        <dsp:cNvSpPr/>
      </dsp:nvSpPr>
      <dsp:spPr>
        <a:xfrm>
          <a:off x="0" y="1296192"/>
          <a:ext cx="892825" cy="61938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tx1"/>
              </a:solidFill>
            </a:rPr>
            <a:t>Time of delivery </a:t>
          </a:r>
          <a:endParaRPr lang="en-GB" sz="1000" b="0" kern="1200" dirty="0">
            <a:solidFill>
              <a:schemeClr val="tx1"/>
            </a:solidFill>
          </a:endParaRPr>
        </a:p>
      </dsp:txBody>
      <dsp:txXfrm>
        <a:off x="18141" y="1314333"/>
        <a:ext cx="856543" cy="583106"/>
      </dsp:txXfrm>
    </dsp:sp>
    <dsp:sp modelId="{096CC331-234A-4BE6-B2E4-A22C41E35F07}">
      <dsp:nvSpPr>
        <dsp:cNvPr id="0" name=""/>
        <dsp:cNvSpPr/>
      </dsp:nvSpPr>
      <dsp:spPr>
        <a:xfrm rot="12759064">
          <a:off x="392858" y="756537"/>
          <a:ext cx="1024467" cy="23227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B61945-EBFB-433E-92A0-5C7565C354C2}">
      <dsp:nvSpPr>
        <dsp:cNvPr id="0" name=""/>
        <dsp:cNvSpPr/>
      </dsp:nvSpPr>
      <dsp:spPr>
        <a:xfrm>
          <a:off x="0" y="286616"/>
          <a:ext cx="947610" cy="619388"/>
        </a:xfrm>
        <a:prstGeom prst="roundRect">
          <a:avLst>
            <a:gd name="adj" fmla="val 1000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tx1"/>
              </a:solidFill>
            </a:rPr>
            <a:t>Reliability of the suppliers </a:t>
          </a:r>
          <a:endParaRPr lang="en-GB" sz="1000" b="0" kern="1200" dirty="0">
            <a:solidFill>
              <a:schemeClr val="tx1"/>
            </a:solidFill>
          </a:endParaRPr>
        </a:p>
      </dsp:txBody>
      <dsp:txXfrm>
        <a:off x="18141" y="304757"/>
        <a:ext cx="911328" cy="583106"/>
      </dsp:txXfrm>
    </dsp:sp>
    <dsp:sp modelId="{86D46AF3-13BC-43C1-A5D5-4C217F42BC5D}">
      <dsp:nvSpPr>
        <dsp:cNvPr id="0" name=""/>
        <dsp:cNvSpPr/>
      </dsp:nvSpPr>
      <dsp:spPr>
        <a:xfrm rot="16156644">
          <a:off x="1469159" y="612476"/>
          <a:ext cx="552116" cy="23227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B6FC41-7F39-49D9-AA40-5AE2409D65B3}">
      <dsp:nvSpPr>
        <dsp:cNvPr id="0" name=""/>
        <dsp:cNvSpPr/>
      </dsp:nvSpPr>
      <dsp:spPr>
        <a:xfrm>
          <a:off x="1285881" y="142880"/>
          <a:ext cx="911709" cy="619388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tx1"/>
              </a:solidFill>
            </a:rPr>
            <a:t>Length of the supply chain</a:t>
          </a:r>
          <a:endParaRPr lang="en-GB" sz="1000" b="0" kern="1200" dirty="0">
            <a:solidFill>
              <a:schemeClr val="tx1"/>
            </a:solidFill>
          </a:endParaRPr>
        </a:p>
      </dsp:txBody>
      <dsp:txXfrm>
        <a:off x="1304022" y="161021"/>
        <a:ext cx="875427" cy="583106"/>
      </dsp:txXfrm>
    </dsp:sp>
    <dsp:sp modelId="{E5425AE0-CB56-4A6F-8040-C6EF86F35CAF}">
      <dsp:nvSpPr>
        <dsp:cNvPr id="0" name=""/>
        <dsp:cNvSpPr/>
      </dsp:nvSpPr>
      <dsp:spPr>
        <a:xfrm rot="19710916">
          <a:off x="2103097" y="775357"/>
          <a:ext cx="1016317" cy="23227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7DD009-CA55-42CA-95DF-A40857F33888}">
      <dsp:nvSpPr>
        <dsp:cNvPr id="0" name=""/>
        <dsp:cNvSpPr/>
      </dsp:nvSpPr>
      <dsp:spPr>
        <a:xfrm>
          <a:off x="2588744" y="316402"/>
          <a:ext cx="911717" cy="619388"/>
        </a:xfrm>
        <a:prstGeom prst="roundRect">
          <a:avLst>
            <a:gd name="adj" fmla="val 1000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tx1"/>
              </a:solidFill>
            </a:rPr>
            <a:t>Costs of items being bought</a:t>
          </a:r>
          <a:endParaRPr lang="en-GB" sz="1000" b="0" kern="1200" dirty="0">
            <a:solidFill>
              <a:schemeClr val="tx1"/>
            </a:solidFill>
          </a:endParaRPr>
        </a:p>
      </dsp:txBody>
      <dsp:txXfrm>
        <a:off x="2606885" y="334543"/>
        <a:ext cx="875435" cy="583106"/>
      </dsp:txXfrm>
    </dsp:sp>
    <dsp:sp modelId="{1C1B51F8-4717-4D14-9675-7890EB19CDE6}">
      <dsp:nvSpPr>
        <dsp:cNvPr id="0" name=""/>
        <dsp:cNvSpPr/>
      </dsp:nvSpPr>
      <dsp:spPr>
        <a:xfrm rot="475678">
          <a:off x="2260466" y="1430650"/>
          <a:ext cx="856972" cy="23227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0F8DED-9298-44FE-A05F-801F5A812C52}">
      <dsp:nvSpPr>
        <dsp:cNvPr id="0" name=""/>
        <dsp:cNvSpPr/>
      </dsp:nvSpPr>
      <dsp:spPr>
        <a:xfrm>
          <a:off x="2726225" y="1296192"/>
          <a:ext cx="774236" cy="619388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tx1"/>
              </a:solidFill>
            </a:rPr>
            <a:t>Customer service from suppliers</a:t>
          </a:r>
          <a:endParaRPr lang="en-GB" sz="1000" kern="1200" dirty="0">
            <a:solidFill>
              <a:schemeClr val="tx1"/>
            </a:solidFill>
          </a:endParaRPr>
        </a:p>
      </dsp:txBody>
      <dsp:txXfrm>
        <a:off x="2744366" y="1314333"/>
        <a:ext cx="737954" cy="583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5560" tIns="47780" rIns="95560" bIns="47780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5560" tIns="47780" rIns="95560" bIns="47780" rtlCol="0"/>
          <a:lstStyle>
            <a:lvl1pPr algn="r">
              <a:defRPr sz="1300"/>
            </a:lvl1pPr>
          </a:lstStyle>
          <a:p>
            <a:fld id="{432A11B8-A9F6-4578-B06F-59D36117867D}" type="datetimeFigureOut">
              <a:rPr lang="en-US" smtClean="0"/>
              <a:pPr/>
              <a:t>11/12/2018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0" tIns="47780" rIns="95560" bIns="4778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5560" tIns="47780" rIns="95560" bIns="4778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5560" tIns="47780" rIns="95560" bIns="47780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5560" tIns="47780" rIns="95560" bIns="47780" rtlCol="0" anchor="b"/>
          <a:lstStyle>
            <a:lvl1pPr algn="r">
              <a:defRPr sz="1300"/>
            </a:lvl1pPr>
          </a:lstStyle>
          <a:p>
            <a:fld id="{26D94304-71DF-4200-ACC3-CA77953B20B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631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94304-71DF-4200-ACC3-CA77953B20BF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316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94304-71DF-4200-ACC3-CA77953B20BF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208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E67B-B2B7-4DD6-8283-55BE02FA9935}" type="datetimeFigureOut">
              <a:rPr lang="en-US" smtClean="0"/>
              <a:pPr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FE67B-B2B7-4DD6-8283-55BE02FA9935}" type="datetimeFigureOut">
              <a:rPr lang="en-US" smtClean="0"/>
              <a:pPr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D5814-274C-4CC1-82DD-1B77D03362F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/>
        </p:nvSpPr>
        <p:spPr>
          <a:xfrm>
            <a:off x="2381232" y="4071942"/>
            <a:ext cx="2500330" cy="2643206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b="1" dirty="0" smtClean="0">
              <a:solidFill>
                <a:schemeClr val="tx1"/>
              </a:solidFill>
            </a:endParaRPr>
          </a:p>
          <a:p>
            <a:r>
              <a:rPr lang="en-GB" sz="1000" b="1" dirty="0" smtClean="0">
                <a:solidFill>
                  <a:schemeClr val="tx1"/>
                </a:solidFill>
              </a:rPr>
              <a:t>It avoids waste</a:t>
            </a:r>
          </a:p>
          <a:p>
            <a:r>
              <a:rPr lang="en-GB" sz="1000" dirty="0" smtClean="0">
                <a:solidFill>
                  <a:schemeClr val="tx1"/>
                </a:solidFill>
              </a:rPr>
              <a:t>If goods are not of a good quality they may not be able to be sold and so the producer has wasted money</a:t>
            </a:r>
          </a:p>
          <a:p>
            <a:endParaRPr lang="en-GB" sz="300" dirty="0" smtClean="0">
              <a:solidFill>
                <a:schemeClr val="tx1"/>
              </a:solidFill>
            </a:endParaRPr>
          </a:p>
          <a:p>
            <a:r>
              <a:rPr lang="en-GB" sz="1000" b="1" dirty="0" smtClean="0">
                <a:solidFill>
                  <a:schemeClr val="tx1"/>
                </a:solidFill>
              </a:rPr>
              <a:t>It avoids recalls</a:t>
            </a:r>
          </a:p>
          <a:p>
            <a:r>
              <a:rPr lang="en-GB" sz="1000" dirty="0" smtClean="0">
                <a:solidFill>
                  <a:schemeClr val="tx1"/>
                </a:solidFill>
              </a:rPr>
              <a:t>If unsatisfactory products are made and sold they will then have to be recalled and the issue resolved at a cost to the manufacturer</a:t>
            </a:r>
          </a:p>
          <a:p>
            <a:endParaRPr lang="en-GB" sz="300" dirty="0" smtClean="0">
              <a:solidFill>
                <a:schemeClr val="tx1"/>
              </a:solidFill>
            </a:endParaRPr>
          </a:p>
          <a:p>
            <a:r>
              <a:rPr lang="en-GB" sz="1000" b="1" dirty="0" smtClean="0">
                <a:solidFill>
                  <a:schemeClr val="tx1"/>
                </a:solidFill>
              </a:rPr>
              <a:t>Reputation and sales</a:t>
            </a:r>
          </a:p>
          <a:p>
            <a:r>
              <a:rPr lang="en-GB" sz="1000" dirty="0" smtClean="0">
                <a:solidFill>
                  <a:schemeClr val="tx1"/>
                </a:solidFill>
              </a:rPr>
              <a:t>Customers will not be happy with poor quality products and may shop elsewhere in the future</a:t>
            </a:r>
          </a:p>
          <a:p>
            <a:endParaRPr lang="en-GB" sz="300" i="1" dirty="0" smtClean="0">
              <a:solidFill>
                <a:schemeClr val="tx1"/>
              </a:solidFill>
            </a:endParaRPr>
          </a:p>
          <a:p>
            <a:r>
              <a:rPr lang="en-GB" sz="1000" b="1" dirty="0" smtClean="0">
                <a:solidFill>
                  <a:schemeClr val="tx1"/>
                </a:solidFill>
              </a:rPr>
              <a:t>Disrupted production </a:t>
            </a:r>
          </a:p>
          <a:p>
            <a:r>
              <a:rPr lang="en-GB" sz="1000" dirty="0" smtClean="0">
                <a:solidFill>
                  <a:schemeClr val="tx1"/>
                </a:solidFill>
              </a:rPr>
              <a:t>Production may be disrupted if quality is poor from the start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80968" y="3429000"/>
            <a:ext cx="9525032" cy="7143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1952604" y="1"/>
            <a:ext cx="7953396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4</a:t>
            </a:r>
            <a:r>
              <a:rPr lang="en-US" sz="1400" b="1" cap="none" spc="0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:1 Production Processes 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2406" y="1000108"/>
            <a:ext cx="1500198" cy="23574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 smtClean="0">
                <a:solidFill>
                  <a:srgbClr val="FF0000"/>
                </a:solidFill>
              </a:rPr>
              <a:t>Job production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Making products individually 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Batch production  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Making one type of product then switching to make a different product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Flow production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The production of one product on a continuous assembly line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Automation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Production involving machinery not controlled by a person</a:t>
            </a:r>
            <a:endParaRPr lang="en-GB" sz="1000" i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0968" cy="678658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Unit 4:  Operations		Knowledge Organiser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452406" y="71414"/>
            <a:ext cx="1500198" cy="857256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Production is: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t</a:t>
            </a:r>
            <a:r>
              <a:rPr lang="en-GB" sz="1000" dirty="0" smtClean="0">
                <a:solidFill>
                  <a:schemeClr val="tx1"/>
                </a:solidFill>
              </a:rPr>
              <a:t>he process of turning raw materials into saleable products and services 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095876" y="3429000"/>
            <a:ext cx="71438" cy="3429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166918" y="3500438"/>
            <a:ext cx="2928958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cap="none" spc="0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4:2 Quality of Goods and Services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91092" y="3500438"/>
            <a:ext cx="3405246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4:3 The Sales Process and Customer Service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52406" y="4429132"/>
            <a:ext cx="1714512" cy="2286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50" b="1" dirty="0" smtClean="0">
                <a:solidFill>
                  <a:srgbClr val="FF0000"/>
                </a:solidFill>
              </a:rPr>
              <a:t>Quality control</a:t>
            </a:r>
          </a:p>
          <a:p>
            <a:r>
              <a:rPr lang="en-GB" sz="950" i="1" dirty="0" smtClean="0">
                <a:solidFill>
                  <a:schemeClr val="tx1"/>
                </a:solidFill>
              </a:rPr>
              <a:t>A system for inspecting the  quality of goods and services</a:t>
            </a:r>
          </a:p>
          <a:p>
            <a:r>
              <a:rPr lang="en-GB" sz="950" b="1" dirty="0" smtClean="0">
                <a:solidFill>
                  <a:srgbClr val="FF0000"/>
                </a:solidFill>
              </a:rPr>
              <a:t>Quality assurance </a:t>
            </a:r>
          </a:p>
          <a:p>
            <a:r>
              <a:rPr lang="en-GB" sz="950" i="1" dirty="0" smtClean="0">
                <a:solidFill>
                  <a:schemeClr val="tx1"/>
                </a:solidFill>
              </a:rPr>
              <a:t>An approach that involves the whole business focusing on quality</a:t>
            </a:r>
          </a:p>
          <a:p>
            <a:r>
              <a:rPr lang="en-GB" sz="950" b="1" dirty="0" smtClean="0">
                <a:solidFill>
                  <a:srgbClr val="FF0000"/>
                </a:solidFill>
              </a:rPr>
              <a:t>Returns </a:t>
            </a:r>
          </a:p>
          <a:p>
            <a:r>
              <a:rPr lang="en-GB" sz="950" i="1" dirty="0" smtClean="0">
                <a:solidFill>
                  <a:schemeClr val="tx1"/>
                </a:solidFill>
              </a:rPr>
              <a:t>Goods which customers take back to the shop because of problems </a:t>
            </a:r>
          </a:p>
          <a:p>
            <a:r>
              <a:rPr lang="en-GB" sz="950" b="1" dirty="0" smtClean="0">
                <a:solidFill>
                  <a:srgbClr val="FF0000"/>
                </a:solidFill>
              </a:rPr>
              <a:t>Recalls </a:t>
            </a:r>
          </a:p>
          <a:p>
            <a:r>
              <a:rPr lang="en-GB" sz="950" i="1" dirty="0" smtClean="0">
                <a:solidFill>
                  <a:schemeClr val="tx1"/>
                </a:solidFill>
              </a:rPr>
              <a:t>The business asks for products to be returned because of faults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596338" y="3571876"/>
            <a:ext cx="1285884" cy="31432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b="1" dirty="0" smtClean="0">
                <a:solidFill>
                  <a:srgbClr val="FF0000"/>
                </a:solidFill>
              </a:rPr>
              <a:t>E-commerce</a:t>
            </a:r>
          </a:p>
          <a:p>
            <a:r>
              <a:rPr lang="en-GB" sz="900" i="1" dirty="0" smtClean="0">
                <a:solidFill>
                  <a:schemeClr val="tx1"/>
                </a:solidFill>
              </a:rPr>
              <a:t>Bringing together the buyer and seller electronically</a:t>
            </a:r>
            <a:endParaRPr lang="en-GB" sz="900" b="1" dirty="0" smtClean="0">
              <a:solidFill>
                <a:srgbClr val="FF0000"/>
              </a:solidFill>
            </a:endParaRPr>
          </a:p>
          <a:p>
            <a:r>
              <a:rPr lang="en-GB" sz="900" b="1" dirty="0" smtClean="0">
                <a:solidFill>
                  <a:srgbClr val="FF0000"/>
                </a:solidFill>
              </a:rPr>
              <a:t>Customer service</a:t>
            </a:r>
          </a:p>
          <a:p>
            <a:r>
              <a:rPr lang="en-GB" sz="900" i="1" dirty="0" smtClean="0">
                <a:solidFill>
                  <a:schemeClr val="tx1"/>
                </a:solidFill>
              </a:rPr>
              <a:t>What a business does to keep customers happy</a:t>
            </a:r>
            <a:endParaRPr lang="en-GB" sz="900" b="1" dirty="0" smtClean="0">
              <a:solidFill>
                <a:srgbClr val="FF0000"/>
              </a:solidFill>
            </a:endParaRPr>
          </a:p>
          <a:p>
            <a:r>
              <a:rPr lang="en-GB" sz="900" b="1" dirty="0" smtClean="0">
                <a:solidFill>
                  <a:srgbClr val="FF0000"/>
                </a:solidFill>
              </a:rPr>
              <a:t>Face-to-face selling</a:t>
            </a:r>
          </a:p>
          <a:p>
            <a:r>
              <a:rPr lang="en-GB" sz="900" i="1" dirty="0" smtClean="0">
                <a:solidFill>
                  <a:schemeClr val="tx1"/>
                </a:solidFill>
              </a:rPr>
              <a:t>Usually completed in a shop where there is direct contact between buyer and seller</a:t>
            </a:r>
          </a:p>
          <a:p>
            <a:r>
              <a:rPr lang="en-GB" sz="900" b="1" dirty="0" smtClean="0">
                <a:solidFill>
                  <a:srgbClr val="FF0000"/>
                </a:solidFill>
              </a:rPr>
              <a:t>Telesales </a:t>
            </a:r>
          </a:p>
          <a:p>
            <a:r>
              <a:rPr lang="en-GB" sz="900" i="1" dirty="0" smtClean="0">
                <a:solidFill>
                  <a:schemeClr val="tx1"/>
                </a:solidFill>
              </a:rPr>
              <a:t>Sales completed over the telephone</a:t>
            </a:r>
          </a:p>
          <a:p>
            <a:r>
              <a:rPr lang="en-GB" sz="900" b="1" dirty="0" smtClean="0">
                <a:solidFill>
                  <a:srgbClr val="FF0000"/>
                </a:solidFill>
              </a:rPr>
              <a:t>After-sales service</a:t>
            </a:r>
          </a:p>
          <a:p>
            <a:r>
              <a:rPr lang="en-GB" sz="900" i="1" dirty="0" smtClean="0">
                <a:solidFill>
                  <a:schemeClr val="tx1"/>
                </a:solidFill>
              </a:rPr>
              <a:t>Any help and advice given to customers after they have bought a product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310190" y="3857628"/>
            <a:ext cx="3143272" cy="4286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Businesses are able to use a range of selling methods.    E-commerce: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452406" y="3571876"/>
            <a:ext cx="1714512" cy="785818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Quality is: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about a product being fit for purpose and working in a way that it is supposed to</a:t>
            </a:r>
            <a:endParaRPr lang="en-GB" sz="1000" dirty="0">
              <a:solidFill>
                <a:schemeClr val="tx1"/>
              </a:solidFill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410835"/>
              </p:ext>
            </p:extLst>
          </p:nvPr>
        </p:nvGraphicFramePr>
        <p:xfrm>
          <a:off x="2102393" y="642919"/>
          <a:ext cx="2428892" cy="160224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14446"/>
                <a:gridCol w="1214446"/>
              </a:tblGrid>
              <a:tr h="213235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Advantages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Disadvantages 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58401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dirty="0" smtClean="0"/>
                        <a:t> Products are usually high-quality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dirty="0" smtClean="0"/>
                        <a:t> Products can be made to meet the needs of individual</a:t>
                      </a:r>
                      <a:r>
                        <a:rPr lang="en-GB" sz="1000" baseline="0" dirty="0" smtClean="0"/>
                        <a:t> customers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Workers often get more satisfaction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Costs of production will be high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Labour costs may be high because job production often requires skilled labour</a:t>
                      </a:r>
                      <a:endParaRPr lang="en-GB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051900"/>
              </p:ext>
            </p:extLst>
          </p:nvPr>
        </p:nvGraphicFramePr>
        <p:xfrm>
          <a:off x="4745599" y="642918"/>
          <a:ext cx="2428892" cy="27146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14446"/>
                <a:gridCol w="1214446"/>
              </a:tblGrid>
              <a:tr h="252525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Advantages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Disadvantages 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462119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dirty="0" smtClean="0"/>
                        <a:t> The needs of different</a:t>
                      </a:r>
                      <a:r>
                        <a:rPr lang="en-GB" sz="1000" baseline="0" dirty="0" smtClean="0"/>
                        <a:t> customers can be met by making batches of different goods 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Batches are made to meet specific orders from customers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It may be possible to use specialist machines to automate production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dirty="0" smtClean="0"/>
                        <a:t>  It takes time to switch production from one batch to another  -  costly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dirty="0" smtClean="0"/>
                        <a:t> May have to keep stock of raw materials  to be able to</a:t>
                      </a:r>
                      <a:r>
                        <a:rPr lang="en-GB" sz="1000" baseline="0" dirty="0" smtClean="0"/>
                        <a:t> switch production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Less choice of products for customers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Tasks are repetitive for workers</a:t>
                      </a:r>
                      <a:endParaRPr lang="en-GB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645914"/>
              </p:ext>
            </p:extLst>
          </p:nvPr>
        </p:nvGraphicFramePr>
        <p:xfrm>
          <a:off x="7381892" y="642918"/>
          <a:ext cx="2507243" cy="27146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32303"/>
                <a:gridCol w="1374940"/>
              </a:tblGrid>
              <a:tr h="252525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Advantages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Disadvantages 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462119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dirty="0" smtClean="0"/>
                        <a:t> Large amounts can be made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dirty="0" smtClean="0"/>
                        <a:t> Costs of production for each unit is low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dirty="0" smtClean="0"/>
                        <a:t> Machinery can be used,</a:t>
                      </a:r>
                      <a:r>
                        <a:rPr lang="en-GB" sz="1000" baseline="0" dirty="0" smtClean="0"/>
                        <a:t> helping to recue costs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Technology can be used to change the products slightly to more are available for customers to choose from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dirty="0" smtClean="0"/>
                        <a:t> Goods are mass-produced so quality may be low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Expensive to set up a production line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Large stocks of materials need to be kept which can be expensive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If production stops at any point then production stops everywhere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000" baseline="0" dirty="0" smtClean="0"/>
                        <a:t> Jobs can be repetitive and boring</a:t>
                      </a:r>
                      <a:endParaRPr lang="en-GB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2095480" y="357166"/>
            <a:ext cx="24288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Job production</a:t>
            </a:r>
            <a:endParaRPr lang="en-GB" sz="10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738686" y="357167"/>
            <a:ext cx="24288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Batch production </a:t>
            </a:r>
            <a:endParaRPr lang="en-GB" sz="10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381892" y="357166"/>
            <a:ext cx="25003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Flow production </a:t>
            </a:r>
            <a:endParaRPr lang="en-GB" sz="10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095480" y="2357430"/>
            <a:ext cx="2428892" cy="10001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50" dirty="0" smtClean="0">
                <a:solidFill>
                  <a:schemeClr val="tx1"/>
                </a:solidFill>
              </a:rPr>
              <a:t>Technology is being used more and more in the production of goods and services.  </a:t>
            </a:r>
          </a:p>
          <a:p>
            <a:pPr algn="ctr"/>
            <a:endParaRPr lang="en-GB" sz="500" dirty="0" smtClean="0">
              <a:solidFill>
                <a:schemeClr val="tx1"/>
              </a:solidFill>
            </a:endParaRPr>
          </a:p>
          <a:p>
            <a:pPr algn="ctr"/>
            <a:r>
              <a:rPr lang="en-GB" sz="950" dirty="0" smtClean="0">
                <a:solidFill>
                  <a:schemeClr val="tx1"/>
                </a:solidFill>
              </a:rPr>
              <a:t>Technological development is making it possible for technology to perform skilled work and reducing the need for human resources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5310190" y="4429132"/>
            <a:ext cx="1500198" cy="107157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Pros to the business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Can sell worldwide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Open 24/7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Professional look at little cost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Lower operating costs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6953264" y="4429132"/>
            <a:ext cx="1500198" cy="10715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Cons to the business</a:t>
            </a:r>
          </a:p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Worldwide competition</a:t>
            </a:r>
          </a:p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Problems with delivering and returning goods</a:t>
            </a:r>
          </a:p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Online security issues</a:t>
            </a:r>
          </a:p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Technology advances rapidly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5310190" y="5643578"/>
            <a:ext cx="1500198" cy="107157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Pros to the customer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Price comparison available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24/7 availability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Wider range of products  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6953264" y="5643578"/>
            <a:ext cx="1500198" cy="1071570"/>
          </a:xfrm>
          <a:prstGeom prst="roundRect">
            <a:avLst/>
          </a:prstGeom>
          <a:solidFill>
            <a:srgbClr val="E4F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schemeClr val="tx1"/>
                </a:solidFill>
              </a:rPr>
              <a:t>Cons to the customer </a:t>
            </a:r>
          </a:p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Lack of personal contact</a:t>
            </a:r>
          </a:p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Problems returning goods</a:t>
            </a:r>
          </a:p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Only image of goods seen</a:t>
            </a:r>
          </a:p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Security</a:t>
            </a:r>
          </a:p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Cannot pay with cash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2309794" y="3929066"/>
            <a:ext cx="2643206" cy="28575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ysClr val="windowText" lastClr="000000"/>
                </a:solidFill>
              </a:rPr>
              <a:t>Importance of providing quality products</a:t>
            </a:r>
            <a:endParaRPr lang="en-GB" sz="1000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5095876" y="0"/>
            <a:ext cx="71438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380968" y="3429000"/>
            <a:ext cx="9525032" cy="7143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1809728" y="0"/>
            <a:ext cx="3286148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4:4</a:t>
            </a:r>
            <a:r>
              <a:rPr lang="en-US" sz="1400" b="1" cap="none" spc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1400" b="1" cap="none" spc="0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Consumer Law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524636" y="1"/>
            <a:ext cx="338136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4</a:t>
            </a:r>
            <a:r>
              <a:rPr lang="en-US" sz="1400" b="1" cap="none" spc="0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:5 Business Location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523976" y="3500438"/>
            <a:ext cx="35719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4:6</a:t>
            </a:r>
            <a:r>
              <a:rPr lang="en-US" sz="1400" b="1" cap="none" spc="0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 Working with Suppliers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2406" y="928670"/>
            <a:ext cx="1357322" cy="24288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50" b="1" i="1" dirty="0" smtClean="0">
                <a:solidFill>
                  <a:srgbClr val="FF0000"/>
                </a:solidFill>
              </a:rPr>
              <a:t>Fit for purpose </a:t>
            </a:r>
          </a:p>
          <a:p>
            <a:r>
              <a:rPr lang="en-GB" sz="950" i="1" dirty="0" smtClean="0">
                <a:solidFill>
                  <a:schemeClr val="tx1"/>
                </a:solidFill>
              </a:rPr>
              <a:t>This means that goods must do what they are meant to do</a:t>
            </a:r>
            <a:endParaRPr lang="en-GB" sz="950" b="1" dirty="0" smtClean="0">
              <a:solidFill>
                <a:srgbClr val="FF0000"/>
              </a:solidFill>
            </a:endParaRPr>
          </a:p>
          <a:p>
            <a:r>
              <a:rPr lang="en-GB" sz="950" b="1" dirty="0" smtClean="0">
                <a:solidFill>
                  <a:srgbClr val="FF0000"/>
                </a:solidFill>
              </a:rPr>
              <a:t>As described</a:t>
            </a:r>
          </a:p>
          <a:p>
            <a:r>
              <a:rPr lang="en-GB" sz="950" i="1" dirty="0" smtClean="0">
                <a:solidFill>
                  <a:schemeClr val="tx1"/>
                </a:solidFill>
              </a:rPr>
              <a:t>This means goods must be as the business describes </a:t>
            </a:r>
            <a:endParaRPr lang="en-GB" sz="950" b="1" dirty="0" smtClean="0">
              <a:solidFill>
                <a:schemeClr val="tx1"/>
              </a:solidFill>
            </a:endParaRPr>
          </a:p>
          <a:p>
            <a:r>
              <a:rPr lang="en-GB" sz="950" b="1" dirty="0" smtClean="0">
                <a:solidFill>
                  <a:srgbClr val="FF0000"/>
                </a:solidFill>
              </a:rPr>
              <a:t>Satisfactory quality of goods</a:t>
            </a:r>
          </a:p>
          <a:p>
            <a:r>
              <a:rPr lang="en-GB" sz="950" i="1" dirty="0" smtClean="0">
                <a:solidFill>
                  <a:schemeClr val="tx1"/>
                </a:solidFill>
              </a:rPr>
              <a:t>This means that how the goods are made will reflect the price</a:t>
            </a:r>
          </a:p>
          <a:p>
            <a:r>
              <a:rPr lang="en-GB" sz="950" b="1" dirty="0" smtClean="0">
                <a:solidFill>
                  <a:srgbClr val="FF0000"/>
                </a:solidFill>
              </a:rPr>
              <a:t>Reputation </a:t>
            </a:r>
          </a:p>
          <a:p>
            <a:r>
              <a:rPr lang="en-GB" sz="950" i="1" dirty="0" smtClean="0">
                <a:solidFill>
                  <a:schemeClr val="tx1"/>
                </a:solidFill>
              </a:rPr>
              <a:t>What customers say about a business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238752" y="857232"/>
            <a:ext cx="1357322" cy="2500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 smtClean="0">
                <a:solidFill>
                  <a:srgbClr val="FF0000"/>
                </a:solidFill>
              </a:rPr>
              <a:t>Proximity 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Means ‘nearness to’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Labour 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The people employed by the business to produce goods and services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Raw materials 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Materials needed to produce saleable goods and services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Transport infrastructure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The provision of roads, railways, ports and airports</a:t>
            </a:r>
            <a:endParaRPr lang="en-GB" sz="1000" i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0968" cy="678658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Unit 4:  Operations		Knowledge Organiser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5238752" y="71414"/>
            <a:ext cx="1357322" cy="714380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Location: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r</a:t>
            </a:r>
            <a:r>
              <a:rPr lang="en-GB" sz="1000" smtClean="0">
                <a:solidFill>
                  <a:schemeClr val="tx1"/>
                </a:solidFill>
              </a:rPr>
              <a:t>efers </a:t>
            </a:r>
            <a:r>
              <a:rPr lang="en-GB" sz="1000" dirty="0" smtClean="0">
                <a:solidFill>
                  <a:schemeClr val="tx1"/>
                </a:solidFill>
              </a:rPr>
              <a:t>to the place where a business is sited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881166" y="357166"/>
            <a:ext cx="3143272" cy="6429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Customers are protected by the </a:t>
            </a:r>
            <a:r>
              <a:rPr lang="en-GB" sz="1000" b="1" dirty="0" smtClean="0">
                <a:solidFill>
                  <a:schemeClr val="tx1"/>
                </a:solidFill>
              </a:rPr>
              <a:t>Consumer Rights Act 2015</a:t>
            </a:r>
            <a:r>
              <a:rPr lang="en-GB" sz="1000" dirty="0" smtClean="0">
                <a:solidFill>
                  <a:schemeClr val="tx1"/>
                </a:solidFill>
              </a:rPr>
              <a:t>.  This Act of Parliament gives customers protection when they buy goods and services.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191092" y="3500438"/>
            <a:ext cx="240511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Assessment</a:t>
            </a:r>
            <a:r>
              <a:rPr lang="en-US" sz="1400" b="1" cap="none" spc="0" dirty="0" smtClean="0">
                <a:ln w="19050">
                  <a:noFill/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Information </a:t>
            </a:r>
            <a:endParaRPr lang="en-US" sz="1400" b="1" cap="none" spc="0" dirty="0">
              <a:ln w="19050">
                <a:noFill/>
                <a:prstDash val="solid"/>
              </a:ln>
              <a:solidFill>
                <a:schemeClr val="accent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2406" y="3571876"/>
            <a:ext cx="1000132" cy="32147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 smtClean="0">
                <a:solidFill>
                  <a:srgbClr val="FF0000"/>
                </a:solidFill>
              </a:rPr>
              <a:t>Logistics 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The management of the transportation and storage of goods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Procurement 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The management of purchasing within a business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Suppliers </a:t>
            </a:r>
          </a:p>
          <a:p>
            <a:r>
              <a:rPr lang="en-GB" sz="1000" i="1" dirty="0" smtClean="0">
                <a:solidFill>
                  <a:schemeClr val="tx1"/>
                </a:solidFill>
              </a:rPr>
              <a:t>Parties who supply goods and/or services to a business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596206" y="3571876"/>
            <a:ext cx="2286016" cy="2857520"/>
          </a:xfrm>
          <a:prstGeom prst="rect">
            <a:avLst/>
          </a:prstGeom>
          <a:noFill/>
          <a:ln w="63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Possible questions</a:t>
            </a:r>
          </a:p>
          <a:p>
            <a:endParaRPr lang="en-GB" sz="1000" b="1" dirty="0" smtClean="0">
              <a:solidFill>
                <a:schemeClr val="tx1"/>
              </a:solidFill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State one way consumers are protected by law.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Explain why quality is important to businesses.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Analyse one benefit of using batch production.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Recommend one type of production  a business could use for a product.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Evaluate the importance of selling good-quality products.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238752" y="3857628"/>
            <a:ext cx="2286016" cy="2571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Your assessment will take place during a normal timetabled lesson but you should be revising at home.</a:t>
            </a:r>
          </a:p>
          <a:p>
            <a:pPr algn="ctr"/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Number of marks available:  40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Time allowed:  50 minutes</a:t>
            </a:r>
          </a:p>
          <a:p>
            <a:pPr algn="ctr"/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Answer </a:t>
            </a:r>
            <a:r>
              <a:rPr lang="en-GB" sz="1000" b="1" u="sng" dirty="0" smtClean="0">
                <a:solidFill>
                  <a:schemeClr val="tx1"/>
                </a:solidFill>
              </a:rPr>
              <a:t>ALL</a:t>
            </a:r>
            <a:r>
              <a:rPr lang="en-GB" sz="1000" dirty="0" smtClean="0">
                <a:solidFill>
                  <a:schemeClr val="tx1"/>
                </a:solidFill>
              </a:rPr>
              <a:t> of the questions</a:t>
            </a:r>
          </a:p>
          <a:p>
            <a:pPr algn="ctr"/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The first 10 questions will be multiple choice  -  you must only select </a:t>
            </a:r>
            <a:r>
              <a:rPr lang="en-GB" sz="1000" b="1" u="sng" dirty="0" smtClean="0">
                <a:solidFill>
                  <a:schemeClr val="tx1"/>
                </a:solidFill>
              </a:rPr>
              <a:t>ONE</a:t>
            </a:r>
            <a:r>
              <a:rPr lang="en-GB" sz="1000" dirty="0" smtClean="0">
                <a:solidFill>
                  <a:schemeClr val="tx1"/>
                </a:solidFill>
              </a:rPr>
              <a:t> answer, selecting two will score 0 marks.</a:t>
            </a:r>
          </a:p>
          <a:p>
            <a:pPr algn="ctr"/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The other questions will include a range of 2, 3, 4, 6, 7, &amp; 9 mark questions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238752" y="6500834"/>
            <a:ext cx="4667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State            Explain            Analyse            Recommend            Evaluate</a:t>
            </a:r>
            <a:endParaRPr lang="en-GB" sz="1200" b="1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54" name="Diagram 53"/>
          <p:cNvGraphicFramePr/>
          <p:nvPr/>
        </p:nvGraphicFramePr>
        <p:xfrm>
          <a:off x="6667512" y="857232"/>
          <a:ext cx="3143272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" name="Rounded Rectangle 21"/>
          <p:cNvSpPr/>
          <p:nvPr/>
        </p:nvSpPr>
        <p:spPr>
          <a:xfrm>
            <a:off x="452406" y="71414"/>
            <a:ext cx="1357322" cy="785818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Consumer law is: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the are of law which protects customers.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523976" y="3857628"/>
            <a:ext cx="3500462" cy="2857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Procurement has a number of roles within a business: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523976" y="4214818"/>
            <a:ext cx="3500462" cy="642942"/>
          </a:xfrm>
          <a:prstGeom prst="rect">
            <a:avLst/>
          </a:prstGeom>
          <a:noFill/>
          <a:ln w="63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ysClr val="windowText" lastClr="000000"/>
                </a:solidFill>
              </a:rPr>
              <a:t>Identifying goods and services to buy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ysClr val="windowText" lastClr="000000"/>
                </a:solidFill>
              </a:rPr>
              <a:t>Choosing suppliers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ysClr val="windowText" lastClr="000000"/>
                </a:solidFill>
              </a:rPr>
              <a:t>Ordering goods and services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ysClr val="windowText" lastClr="000000"/>
                </a:solidFill>
              </a:rPr>
              <a:t>Receiving deliveries from suppliers 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881166" y="1000108"/>
            <a:ext cx="31432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000" dirty="0" smtClean="0">
                <a:solidFill>
                  <a:prstClr val="black"/>
                </a:solidFill>
              </a:rPr>
              <a:t>They must be:</a:t>
            </a:r>
            <a:endParaRPr lang="en-GB" dirty="0"/>
          </a:p>
        </p:txBody>
      </p:sp>
      <p:grpSp>
        <p:nvGrpSpPr>
          <p:cNvPr id="42" name="Group 41"/>
          <p:cNvGrpSpPr/>
          <p:nvPr/>
        </p:nvGrpSpPr>
        <p:grpSpPr>
          <a:xfrm>
            <a:off x="2024042" y="1071546"/>
            <a:ext cx="857256" cy="500066"/>
            <a:chOff x="9341" y="1550730"/>
            <a:chExt cx="575078" cy="575078"/>
          </a:xfrm>
        </p:grpSpPr>
        <p:sp>
          <p:nvSpPr>
            <p:cNvPr id="51" name="Oval 50"/>
            <p:cNvSpPr/>
            <p:nvPr/>
          </p:nvSpPr>
          <p:spPr>
            <a:xfrm>
              <a:off x="9341" y="1550730"/>
              <a:ext cx="575078" cy="575078"/>
            </a:xfrm>
            <a:prstGeom prst="ellipse">
              <a:avLst/>
            </a:prstGeom>
            <a:solidFill>
              <a:srgbClr val="E4F38D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-6622584"/>
                <a:satOff val="26541"/>
                <a:lumOff val="575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Oval 4"/>
            <p:cNvSpPr/>
            <p:nvPr/>
          </p:nvSpPr>
          <p:spPr>
            <a:xfrm>
              <a:off x="93559" y="1634948"/>
              <a:ext cx="406642" cy="4066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b="0" kern="1200" dirty="0" smtClean="0">
                  <a:solidFill>
                    <a:schemeClr val="tx1"/>
                  </a:solidFill>
                </a:rPr>
                <a:t>Fit for purpose</a:t>
              </a:r>
              <a:endParaRPr lang="en-GB" sz="1000" b="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024174" y="1214422"/>
            <a:ext cx="857256" cy="500066"/>
            <a:chOff x="142875" y="857254"/>
            <a:chExt cx="575078" cy="575078"/>
          </a:xfrm>
        </p:grpSpPr>
        <p:sp>
          <p:nvSpPr>
            <p:cNvPr id="48" name="Oval 47"/>
            <p:cNvSpPr/>
            <p:nvPr/>
          </p:nvSpPr>
          <p:spPr>
            <a:xfrm>
              <a:off x="142875" y="857254"/>
              <a:ext cx="575078" cy="575078"/>
            </a:xfrm>
            <a:prstGeom prst="ellipse">
              <a:avLst/>
            </a:prstGeom>
            <a:solidFill>
              <a:srgbClr val="FBC49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-8278230"/>
                <a:satOff val="33176"/>
                <a:lumOff val="719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Oval 6"/>
            <p:cNvSpPr/>
            <p:nvPr/>
          </p:nvSpPr>
          <p:spPr>
            <a:xfrm>
              <a:off x="227093" y="941472"/>
              <a:ext cx="406642" cy="4066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b="0" kern="1200" dirty="0" smtClean="0">
                  <a:solidFill>
                    <a:schemeClr val="tx1"/>
                  </a:solidFill>
                </a:rPr>
                <a:t>As described </a:t>
              </a:r>
              <a:endParaRPr lang="en-GB" sz="1000" b="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095744" y="1071546"/>
            <a:ext cx="857256" cy="500066"/>
            <a:chOff x="2543558" y="1550729"/>
            <a:chExt cx="575078" cy="575078"/>
          </a:xfrm>
        </p:grpSpPr>
        <p:sp>
          <p:nvSpPr>
            <p:cNvPr id="55" name="Oval 54"/>
            <p:cNvSpPr/>
            <p:nvPr/>
          </p:nvSpPr>
          <p:spPr>
            <a:xfrm>
              <a:off x="2543558" y="1550729"/>
              <a:ext cx="575078" cy="57507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4966938"/>
                <a:satOff val="19906"/>
                <a:lumOff val="4314"/>
                <a:alphaOff val="0"/>
              </a:schemeClr>
            </a:fillRef>
            <a:effectRef idx="0">
              <a:schemeClr val="accent5">
                <a:hueOff val="-4966938"/>
                <a:satOff val="19906"/>
                <a:lumOff val="431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Oval 4"/>
            <p:cNvSpPr/>
            <p:nvPr/>
          </p:nvSpPr>
          <p:spPr>
            <a:xfrm>
              <a:off x="2627776" y="1634947"/>
              <a:ext cx="406642" cy="4066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900" kern="1200" dirty="0" smtClean="0">
                  <a:solidFill>
                    <a:schemeClr val="tx1"/>
                  </a:solidFill>
                </a:rPr>
                <a:t>Satisfactory quality </a:t>
              </a:r>
              <a:endParaRPr lang="en-GB" sz="900" kern="12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1881166" y="1730691"/>
          <a:ext cx="3143272" cy="1645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00066"/>
                <a:gridCol w="2643206"/>
              </a:tblGrid>
              <a:tr h="142876">
                <a:tc gridSpan="2">
                  <a:txBody>
                    <a:bodyPr/>
                    <a:lstStyle/>
                    <a:p>
                      <a:pPr algn="ctr"/>
                      <a:r>
                        <a:rPr lang="en-GB" sz="900" dirty="0" smtClean="0">
                          <a:solidFill>
                            <a:sysClr val="windowText" lastClr="000000"/>
                          </a:solidFill>
                        </a:rPr>
                        <a:t>Impact of consumer law on business</a:t>
                      </a:r>
                      <a:endParaRPr lang="en-GB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</a:tr>
              <a:tr h="358144"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Production</a:t>
                      </a:r>
                      <a:endParaRPr lang="en-GB" sz="900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A business must make sure that the quality of the goods</a:t>
                      </a:r>
                      <a:r>
                        <a:rPr lang="en-GB" sz="900" baseline="0" dirty="0" smtClean="0"/>
                        <a:t> is up to standard.  They must not be faulty or damaged when bought.  If they are not customer could return products and this will affect their reputation.</a:t>
                      </a:r>
                      <a:endParaRPr lang="en-GB" sz="900" dirty="0"/>
                    </a:p>
                  </a:txBody>
                  <a:tcPr/>
                </a:tc>
              </a:tr>
              <a:tr h="186696"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Safety of goods</a:t>
                      </a:r>
                      <a:endParaRPr lang="en-GB" sz="900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If goods are produced in a defective way customers can claim compensation for damage or personal injury.  This could result in huge</a:t>
                      </a:r>
                      <a:r>
                        <a:rPr lang="en-GB" sz="900" baseline="0" dirty="0" smtClean="0"/>
                        <a:t> costs for the business and a loss of reputation.</a:t>
                      </a:r>
                      <a:endParaRPr lang="en-GB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9" name="Rectangle 58"/>
          <p:cNvSpPr/>
          <p:nvPr/>
        </p:nvSpPr>
        <p:spPr>
          <a:xfrm>
            <a:off x="6667512" y="285728"/>
            <a:ext cx="3214710" cy="5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For many businesses, the decision of where to locate is one of the most important decisions it takes.  There are a number of factors that influence the location of a business</a:t>
            </a:r>
          </a:p>
        </p:txBody>
      </p:sp>
      <p:graphicFrame>
        <p:nvGraphicFramePr>
          <p:cNvPr id="60" name="Diagram 59"/>
          <p:cNvGraphicFramePr/>
          <p:nvPr/>
        </p:nvGraphicFramePr>
        <p:xfrm>
          <a:off x="1523976" y="4857760"/>
          <a:ext cx="3500462" cy="1915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232DD19833943A9A45F8AFCC38FA2" ma:contentTypeVersion="28" ma:contentTypeDescription="Create a new document." ma:contentTypeScope="" ma:versionID="26b03f97ac503feee0c03eb78f88cee6">
  <xsd:schema xmlns:xsd="http://www.w3.org/2001/XMLSchema" xmlns:xs="http://www.w3.org/2001/XMLSchema" xmlns:p="http://schemas.microsoft.com/office/2006/metadata/properties" xmlns:ns2="46913dee-ef8d-4aa4-ba17-999a992f2bc0" xmlns:ns3="9f606ad3-582d-4e33-866a-87f5eb92eec7" targetNamespace="http://schemas.microsoft.com/office/2006/metadata/properties" ma:root="true" ma:fieldsID="6e78df5383f614006a24ba83fb642be7" ns2:_="" ns3:_="">
    <xsd:import namespace="46913dee-ef8d-4aa4-ba17-999a992f2bc0"/>
    <xsd:import namespace="9f606ad3-582d-4e33-866a-87f5eb92eec7"/>
    <xsd:element name="properties">
      <xsd:complexType>
        <xsd:sequence>
          <xsd:element name="documentManagement">
            <xsd:complexType>
              <xsd:all>
                <xsd:element ref="ns2:c9898626098c466f906136228536deac" minOccurs="0"/>
                <xsd:element ref="ns2:PersonalIdentificationData" minOccurs="0"/>
                <xsd:element ref="ns2:KS" minOccurs="0"/>
                <xsd:element ref="ns2:if854005f7f846a6b7aad60748f3241c" minOccurs="0"/>
                <xsd:element ref="ns2:m8a66f6eefad46e68d85c66b97a6f521" minOccurs="0"/>
                <xsd:element ref="ns2:g479e3c506fd4b8e8c16c418162bcf56" minOccurs="0"/>
                <xsd:element ref="ns2:kae6c1ed8d174f9697add2306d97343a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913dee-ef8d-4aa4-ba17-999a992f2bc0" elementFormDefault="qualified">
    <xsd:import namespace="http://schemas.microsoft.com/office/2006/documentManagement/types"/>
    <xsd:import namespace="http://schemas.microsoft.com/office/infopath/2007/PartnerControls"/>
    <xsd:element name="c9898626098c466f906136228536deac" ma:index="9" nillable="true" ma:taxonomy="true" ma:internalName="c9898626098c466f906136228536deac" ma:taxonomyFieldName="Staff_x0020_Category" ma:displayName="Staff Category" ma:default="" ma:fieldId="{c9898626-098c-466f-9061-36228536deac}" ma:sspId="2d2d28e8-3cf6-4137-a647-923f4ce26f19" ma:termSetId="8455d36a-816b-4292-81c4-fafcff1a6b9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0" nillable="true" ma:displayName="Personal Identification Data" ma:default="" ma:internalName="PersonalIdentificationData">
      <xsd:simpleType>
        <xsd:restriction base="dms:Choice">
          <xsd:enumeration value="No"/>
          <xsd:enumeration value="Yes"/>
        </xsd:restriction>
      </xsd:simpleType>
    </xsd:element>
    <xsd:element name="KS" ma:index="11" nillable="true" ma:displayName="Key Stage" ma:default="" ma:internalName="KS">
      <xsd:simpleType>
        <xsd:restriction base="dms:Choice">
          <xsd:enumeration value="Foundation"/>
          <xsd:enumeration value="KS1"/>
          <xsd:enumeration value="KS2"/>
          <xsd:enumeration value="KS3"/>
          <xsd:enumeration value="KS4"/>
          <xsd:enumeration value="KS5"/>
        </xsd:restriction>
      </xsd:simpleType>
    </xsd:element>
    <xsd:element name="if854005f7f846a6b7aad60748f3241c" ma:index="13" nillable="true" ma:taxonomy="true" ma:internalName="if854005f7f846a6b7aad60748f3241c" ma:taxonomyFieldName="Topic" ma:displayName="Topic" ma:default="" ma:fieldId="{2f854005-f7f8-46a6-b7aa-d60748f3241c}" ma:sspId="2d2d28e8-3cf6-4137-a647-923f4ce26f19" ma:termSetId="39c24668-357a-4e67-8e8e-b7c4c515686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8a66f6eefad46e68d85c66b97a6f521" ma:index="15" nillable="true" ma:taxonomy="true" ma:internalName="m8a66f6eefad46e68d85c66b97a6f521" ma:taxonomyFieldName="ExamBoard" ma:displayName="Exam Board" ma:default="" ma:fieldId="{68a66f6e-efad-46e6-8d85-c66b97a6f521}" ma:sspId="2d2d28e8-3cf6-4137-a647-923f4ce26f19" ma:termSetId="d791acf1-f6c3-48be-a4e8-7e47bb6fd80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479e3c506fd4b8e8c16c418162bcf56" ma:index="17" nillable="true" ma:taxonomy="true" ma:internalName="g479e3c506fd4b8e8c16c418162bcf56" ma:taxonomyFieldName="Week" ma:displayName="Week" ma:default="" ma:fieldId="{0479e3c5-06fd-4b8e-8c16-c418162bcf56}" ma:sspId="2d2d28e8-3cf6-4137-a647-923f4ce26f19" ma:termSetId="f693a37a-435f-4967-a8aa-34fc5d1d355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ae6c1ed8d174f9697add2306d97343a" ma:index="19" nillable="true" ma:taxonomy="true" ma:internalName="kae6c1ed8d174f9697add2306d97343a" ma:taxonomyFieldName="Term" ma:displayName="Term" ma:default="" ma:fieldId="{4ae6c1ed-8d17-4f96-97ad-d2306d97343a}" ma:sspId="2d2d28e8-3cf6-4137-a647-923f4ce26f19" ma:termSetId="6c7edd09-3c67-40bb-ba6a-978c841d381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Year" ma:index="20" nillable="true" ma:displayName="Year" ma:default="" ma:internalName="Year">
      <xsd:simpleType>
        <xsd:restriction base="dms:Choice">
          <xsd:enumeration value="R"/>
          <xsd:enumeration value="1"/>
          <xsd:enumeration value="2"/>
          <xsd:enumeration value="3"/>
          <xsd:enumeration value="4"/>
          <xsd:enumeration value="5"/>
          <xsd:enumeration value="6"/>
          <xsd:enumeration value="7"/>
          <xsd:enumeration value="8"/>
          <xsd:enumeration value="9"/>
          <xsd:enumeration value="10"/>
          <xsd:enumeration value="11"/>
          <xsd:enumeration value="12"/>
          <xsd:enumeration value="13"/>
        </xsd:restriction>
      </xsd:simpleType>
    </xsd:element>
    <xsd:element name="Lesson" ma:index="21" nillable="true" ma:displayName="Lesson" ma:default="" ma:internalName="Lesson">
      <xsd:simpleType>
        <xsd:restriction base="dms:Text"/>
      </xsd:simpleType>
    </xsd:element>
    <xsd:element name="CustomTags" ma:index="22" nillable="true" ma:displayName="Custom Tags" ma:default="" ma:internalName="CustomTags">
      <xsd:simpleType>
        <xsd:restriction base="dms:Text"/>
      </xsd:simpleType>
    </xsd:element>
    <xsd:element name="CurriculumSubject" ma:index="23" nillable="true" ma:displayName="Curriculum Subject" ma:default="Middle Leaders" ma:internalName="CurriculumSubject">
      <xsd:simpleType>
        <xsd:restriction base="dms:Text"/>
      </xsd:simpleType>
    </xsd:element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606ad3-582d-4e33-866a-87f5eb92ee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ustomTags xmlns="46913dee-ef8d-4aa4-ba17-999a992f2bc0" xsi:nil="true"/>
    <Year xmlns="46913dee-ef8d-4aa4-ba17-999a992f2bc0" xsi:nil="true"/>
    <CurriculumSubject xmlns="46913dee-ef8d-4aa4-ba17-999a992f2bc0">Business</CurriculumSubject>
    <Lesson xmlns="46913dee-ef8d-4aa4-ba17-999a992f2bc0" xsi:nil="true"/>
    <KS xmlns="46913dee-ef8d-4aa4-ba17-999a992f2bc0" xsi:nil="true"/>
    <PersonalIdentificationData xmlns="46913dee-ef8d-4aa4-ba17-999a992f2bc0" xsi:nil="true"/>
    <g479e3c506fd4b8e8c16c418162bcf56 xmlns="46913dee-ef8d-4aa4-ba17-999a992f2bc0">
      <Terms xmlns="http://schemas.microsoft.com/office/infopath/2007/PartnerControls"/>
    </g479e3c506fd4b8e8c16c418162bcf56>
    <c9898626098c466f906136228536deac xmlns="46913dee-ef8d-4aa4-ba17-999a992f2bc0">
      <Terms xmlns="http://schemas.microsoft.com/office/infopath/2007/PartnerControls"/>
    </c9898626098c466f906136228536deac>
    <kae6c1ed8d174f9697add2306d97343a xmlns="46913dee-ef8d-4aa4-ba17-999a992f2bc0">
      <Terms xmlns="http://schemas.microsoft.com/office/infopath/2007/PartnerControls"/>
    </kae6c1ed8d174f9697add2306d97343a>
    <m8a66f6eefad46e68d85c66b97a6f521 xmlns="46913dee-ef8d-4aa4-ba17-999a992f2bc0">
      <Terms xmlns="http://schemas.microsoft.com/office/infopath/2007/PartnerControls"/>
    </m8a66f6eefad46e68d85c66b97a6f521>
    <if854005f7f846a6b7aad60748f3241c xmlns="46913dee-ef8d-4aa4-ba17-999a992f2bc0">
      <Terms xmlns="http://schemas.microsoft.com/office/infopath/2007/PartnerControls"/>
    </if854005f7f846a6b7aad60748f3241c>
  </documentManagement>
</p:properties>
</file>

<file path=customXml/itemProps1.xml><?xml version="1.0" encoding="utf-8"?>
<ds:datastoreItem xmlns:ds="http://schemas.openxmlformats.org/officeDocument/2006/customXml" ds:itemID="{8F6A317F-CDBC-43F8-BA16-19489106BB9A}"/>
</file>

<file path=customXml/itemProps2.xml><?xml version="1.0" encoding="utf-8"?>
<ds:datastoreItem xmlns:ds="http://schemas.openxmlformats.org/officeDocument/2006/customXml" ds:itemID="{38F1283B-3FD8-4A3A-8FAC-B4765E0536F2}"/>
</file>

<file path=customXml/itemProps3.xml><?xml version="1.0" encoding="utf-8"?>
<ds:datastoreItem xmlns:ds="http://schemas.openxmlformats.org/officeDocument/2006/customXml" ds:itemID="{0136EAD0-9405-47E4-8C72-8DF7DCAA2208}"/>
</file>

<file path=docProps/app.xml><?xml version="1.0" encoding="utf-8"?>
<Properties xmlns="http://schemas.openxmlformats.org/officeDocument/2006/extended-properties" xmlns:vt="http://schemas.openxmlformats.org/officeDocument/2006/docPropsVTypes">
  <TotalTime>2221</TotalTime>
  <Words>1144</Words>
  <Application>Microsoft Office PowerPoint</Application>
  <PresentationFormat>A4 Paper (210x297 mm)</PresentationFormat>
  <Paragraphs>186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Gem</dc:creator>
  <cp:lastModifiedBy>Gemma Bolt</cp:lastModifiedBy>
  <cp:revision>71</cp:revision>
  <cp:lastPrinted>2018-11-07T09:11:17Z</cp:lastPrinted>
  <dcterms:created xsi:type="dcterms:W3CDTF">2018-06-22T10:11:40Z</dcterms:created>
  <dcterms:modified xsi:type="dcterms:W3CDTF">2018-11-12T08:05:06Z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0x010100C4B232DD19833943A9A45F8AFCC38FA2</vt:lpwstr>
  </property>
</Properties>
</file>