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75" r:id="rId6"/>
    <p:sldId id="286" r:id="rId7"/>
    <p:sldId id="258" r:id="rId8"/>
    <p:sldId id="259" r:id="rId9"/>
    <p:sldId id="270" r:id="rId10"/>
    <p:sldId id="287" r:id="rId11"/>
    <p:sldId id="271" r:id="rId12"/>
    <p:sldId id="260" r:id="rId13"/>
    <p:sldId id="261" r:id="rId14"/>
    <p:sldId id="272" r:id="rId15"/>
    <p:sldId id="288" r:id="rId16"/>
    <p:sldId id="289" r:id="rId17"/>
    <p:sldId id="262" r:id="rId18"/>
    <p:sldId id="280" r:id="rId19"/>
    <p:sldId id="282" r:id="rId20"/>
    <p:sldId id="298" r:id="rId21"/>
    <p:sldId id="299" r:id="rId22"/>
    <p:sldId id="283" r:id="rId23"/>
    <p:sldId id="295" r:id="rId24"/>
    <p:sldId id="264" r:id="rId25"/>
    <p:sldId id="297" r:id="rId26"/>
    <p:sldId id="296" r:id="rId27"/>
    <p:sldId id="266" r:id="rId28"/>
    <p:sldId id="279" r:id="rId29"/>
    <p:sldId id="267"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ie Hosie" initials="AH" lastIdx="25" clrIdx="0">
    <p:extLst>
      <p:ext uri="{19B8F6BF-5375-455C-9EA6-DF929625EA0E}">
        <p15:presenceInfo xmlns:p15="http://schemas.microsoft.com/office/powerpoint/2012/main" userId="Abbie Hosie" providerId="None"/>
      </p:ext>
    </p:extLst>
  </p:cmAuthor>
  <p:cmAuthor id="2" name="HULL, Julie1" initials="JVH" lastIdx="2" clrIdx="1">
    <p:extLst>
      <p:ext uri="{19B8F6BF-5375-455C-9EA6-DF929625EA0E}">
        <p15:presenceInfo xmlns:p15="http://schemas.microsoft.com/office/powerpoint/2012/main" userId="HULL, Julie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D1E"/>
    <a:srgbClr val="104F75"/>
    <a:srgbClr val="E7DA87"/>
    <a:srgbClr val="F1B178"/>
    <a:srgbClr val="7D6B9B"/>
    <a:srgbClr val="454545"/>
    <a:srgbClr val="7095AC"/>
    <a:srgbClr val="9FB9C8"/>
    <a:srgbClr val="CFD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7" autoAdjust="0"/>
    <p:restoredTop sz="88352" autoAdjust="0"/>
  </p:normalViewPr>
  <p:slideViewPr>
    <p:cSldViewPr snapToGrid="0">
      <p:cViewPr varScale="1">
        <p:scale>
          <a:sx n="80" d="100"/>
          <a:sy n="80" d="100"/>
        </p:scale>
        <p:origin x="5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A2DB-8761-4F06-AA10-9214FBE3CCCD}" type="datetimeFigureOut">
              <a:rPr lang="en-GB" smtClean="0"/>
              <a:t>17/12/2018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7509A-72B6-4BC0-BDDF-5DE4983BE145}" type="slidenum">
              <a:rPr lang="en-GB" smtClean="0"/>
              <a:t>‹#›</a:t>
            </a:fld>
            <a:endParaRPr lang="en-GB"/>
          </a:p>
        </p:txBody>
      </p:sp>
    </p:spTree>
    <p:extLst>
      <p:ext uri="{BB962C8B-B14F-4D97-AF65-F5344CB8AC3E}">
        <p14:creationId xmlns:p14="http://schemas.microsoft.com/office/powerpoint/2010/main" val="63183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This is a presentation on behalf of the Department for Education to talk to you about higher education student finance in England. </a:t>
            </a:r>
          </a:p>
          <a:p>
            <a:pPr rtl="0" fontAlgn="base"/>
            <a:r>
              <a:rPr lang="en-GB" sz="1200" b="0" i="0" kern="1200" dirty="0">
                <a:solidFill>
                  <a:schemeClr val="tx1"/>
                </a:solidFill>
                <a:effectLst/>
                <a:latin typeface="+mn-lt"/>
                <a:ea typeface="+mn-ea"/>
                <a:cs typeface="+mn-cs"/>
              </a:rPr>
              <a:t>The main aim is to discuss the financial support package available from government for higher education, both tuition fees and your general living costs. </a:t>
            </a:r>
          </a:p>
          <a:p>
            <a:pPr rtl="0" fontAlgn="base"/>
            <a:r>
              <a:rPr lang="en-GB" sz="1200" b="0" i="0" kern="1200" dirty="0">
                <a:solidFill>
                  <a:schemeClr val="tx1"/>
                </a:solidFill>
                <a:effectLst/>
                <a:latin typeface="+mn-lt"/>
                <a:ea typeface="+mn-ea"/>
                <a:cs typeface="+mn-cs"/>
              </a:rPr>
              <a:t>Finance is a big consideration when you’re considering higher education, and it’s important to understand the costs involved: tuition fees, rent and money to help you live are all very important. </a:t>
            </a:r>
          </a:p>
          <a:p>
            <a:pPr rtl="0" fontAlgn="base"/>
            <a:r>
              <a:rPr lang="en-GB" sz="1200" b="0" i="0" kern="1200" dirty="0">
                <a:solidFill>
                  <a:schemeClr val="tx1"/>
                </a:solidFill>
                <a:effectLst/>
                <a:latin typeface="+mn-lt"/>
                <a:ea typeface="+mn-ea"/>
                <a:cs typeface="+mn-cs"/>
              </a:rPr>
              <a:t>Everyone’s circumstances are different when choosing whether to go to University, and sometimes you need help in making the decision on whether to go or not. </a:t>
            </a:r>
          </a:p>
          <a:p>
            <a:endParaRPr lang="en-GB" dirty="0"/>
          </a:p>
        </p:txBody>
      </p:sp>
      <p:sp>
        <p:nvSpPr>
          <p:cNvPr id="4" name="Slide Number Placeholder 3"/>
          <p:cNvSpPr>
            <a:spLocks noGrp="1"/>
          </p:cNvSpPr>
          <p:nvPr>
            <p:ph type="sldNum" sz="quarter" idx="5"/>
          </p:nvPr>
        </p:nvSpPr>
        <p:spPr/>
        <p:txBody>
          <a:bodyPr/>
          <a:lstStyle/>
          <a:p>
            <a:fld id="{DBF7509A-72B6-4BC0-BDDF-5DE4983BE145}" type="slidenum">
              <a:rPr lang="en-GB" smtClean="0"/>
              <a:t>1</a:t>
            </a:fld>
            <a:endParaRPr lang="en-GB"/>
          </a:p>
        </p:txBody>
      </p:sp>
    </p:spTree>
    <p:extLst>
      <p:ext uri="{BB962C8B-B14F-4D97-AF65-F5344CB8AC3E}">
        <p14:creationId xmlns:p14="http://schemas.microsoft.com/office/powerpoint/2010/main" val="120132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5</a:t>
            </a:fld>
            <a:endParaRPr lang="en-GB"/>
          </a:p>
        </p:txBody>
      </p:sp>
    </p:spTree>
    <p:extLst>
      <p:ext uri="{BB962C8B-B14F-4D97-AF65-F5344CB8AC3E}">
        <p14:creationId xmlns:p14="http://schemas.microsoft.com/office/powerpoint/2010/main" val="849367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F7509A-72B6-4BC0-BDDF-5DE4983BE145}" type="slidenum">
              <a:rPr lang="en-GB" smtClean="0"/>
              <a:t>6</a:t>
            </a:fld>
            <a:endParaRPr lang="en-GB"/>
          </a:p>
        </p:txBody>
      </p:sp>
    </p:spTree>
    <p:extLst>
      <p:ext uri="{BB962C8B-B14F-4D97-AF65-F5344CB8AC3E}">
        <p14:creationId xmlns:p14="http://schemas.microsoft.com/office/powerpoint/2010/main" val="405149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F7509A-72B6-4BC0-BDDF-5DE4983BE145}" type="slidenum">
              <a:rPr lang="en-GB" smtClean="0"/>
              <a:t>8</a:t>
            </a:fld>
            <a:endParaRPr lang="en-GB"/>
          </a:p>
        </p:txBody>
      </p:sp>
    </p:spTree>
    <p:extLst>
      <p:ext uri="{BB962C8B-B14F-4D97-AF65-F5344CB8AC3E}">
        <p14:creationId xmlns:p14="http://schemas.microsoft.com/office/powerpoint/2010/main" val="402329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leaflets I’ll hand out at the end set out where you can go for more information on this.</a:t>
            </a:r>
          </a:p>
          <a:p>
            <a:endParaRPr lang="en-GB" dirty="0"/>
          </a:p>
        </p:txBody>
      </p:sp>
      <p:sp>
        <p:nvSpPr>
          <p:cNvPr id="4" name="Slide Number Placeholder 3"/>
          <p:cNvSpPr>
            <a:spLocks noGrp="1"/>
          </p:cNvSpPr>
          <p:nvPr>
            <p:ph type="sldNum" sz="quarter" idx="5"/>
          </p:nvPr>
        </p:nvSpPr>
        <p:spPr/>
        <p:txBody>
          <a:bodyPr/>
          <a:lstStyle/>
          <a:p>
            <a:fld id="{DBF7509A-72B6-4BC0-BDDF-5DE4983BE145}" type="slidenum">
              <a:rPr lang="en-GB" smtClean="0"/>
              <a:t>22</a:t>
            </a:fld>
            <a:endParaRPr lang="en-GB"/>
          </a:p>
        </p:txBody>
      </p:sp>
    </p:spTree>
    <p:extLst>
      <p:ext uri="{BB962C8B-B14F-4D97-AF65-F5344CB8AC3E}">
        <p14:creationId xmlns:p14="http://schemas.microsoft.com/office/powerpoint/2010/main" val="130206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F7509A-72B6-4BC0-BDDF-5DE4983BE145}" type="slidenum">
              <a:rPr lang="en-GB" smtClean="0"/>
              <a:t>26</a:t>
            </a:fld>
            <a:endParaRPr lang="en-GB"/>
          </a:p>
        </p:txBody>
      </p:sp>
    </p:spTree>
    <p:extLst>
      <p:ext uri="{BB962C8B-B14F-4D97-AF65-F5344CB8AC3E}">
        <p14:creationId xmlns:p14="http://schemas.microsoft.com/office/powerpoint/2010/main" val="132617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0700-2008-4BC3-9F0C-AE545910DF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FC628-79F5-4767-B743-7DBFBB464C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720B76-484A-412E-BA10-6A1880E2B434}"/>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5" name="Footer Placeholder 4">
            <a:extLst>
              <a:ext uri="{FF2B5EF4-FFF2-40B4-BE49-F238E27FC236}">
                <a16:creationId xmlns:a16="http://schemas.microsoft.com/office/drawing/2014/main" id="{7492C21A-162F-4790-B6A2-47A3009E2F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409A89-1DF6-4DFF-8E48-E8131F533081}"/>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25653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EC00-DF3B-4108-8DA7-AFBDC35805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A23ECB-2206-4B92-9AEA-F2D3095830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ABEA56-7A48-4CA0-9C06-5B5FA03CC772}"/>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5" name="Footer Placeholder 4">
            <a:extLst>
              <a:ext uri="{FF2B5EF4-FFF2-40B4-BE49-F238E27FC236}">
                <a16:creationId xmlns:a16="http://schemas.microsoft.com/office/drawing/2014/main" id="{8E48368A-0854-43F1-A656-42855E295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BD08D-EB84-4AFE-B6F7-66DCA7639F70}"/>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172184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CBC04-C9E2-4FD4-8FC9-E80DE9774B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954718-231C-417E-8581-DFBA653E10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799D1-39AF-409F-9C9E-04531E987DE6}"/>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5" name="Footer Placeholder 4">
            <a:extLst>
              <a:ext uri="{FF2B5EF4-FFF2-40B4-BE49-F238E27FC236}">
                <a16:creationId xmlns:a16="http://schemas.microsoft.com/office/drawing/2014/main" id="{B33E3447-2823-4E37-9F69-3E5B37FE6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DDC460-E623-4A8A-B8EA-E4CA395D8F92}"/>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11711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4D66-8A96-49FC-A2FC-AE697264FA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3FE51B-E710-491E-B458-FAE94E50A3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6CCAB-C6EF-4B3B-9502-CC48B3018F55}"/>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5" name="Footer Placeholder 4">
            <a:extLst>
              <a:ext uri="{FF2B5EF4-FFF2-40B4-BE49-F238E27FC236}">
                <a16:creationId xmlns:a16="http://schemas.microsoft.com/office/drawing/2014/main" id="{F204C360-BDB6-44E9-B0C2-B3974D3F25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244FE7-A2B9-4418-A3F9-1C4B89752224}"/>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100754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F1E6-D07B-4158-B064-404ABCB34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32141B-243F-4C94-941E-3E247D9E1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F0BD07-794F-4696-9BEB-3D1C6999497E}"/>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5" name="Footer Placeholder 4">
            <a:extLst>
              <a:ext uri="{FF2B5EF4-FFF2-40B4-BE49-F238E27FC236}">
                <a16:creationId xmlns:a16="http://schemas.microsoft.com/office/drawing/2014/main" id="{91F204FE-0AC7-463B-AD96-BC1B4DD73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ABA8E-01DB-497E-9B41-DABE4106D04B}"/>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2630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E55D-0771-4189-AF71-4988BCAC6B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5BB196-4484-48A6-BCA3-FD653A295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45ECA0-F9B8-495F-B1EF-4274110402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9328F1-052E-4EC6-AA5C-C4A8CA672E22}"/>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6" name="Footer Placeholder 5">
            <a:extLst>
              <a:ext uri="{FF2B5EF4-FFF2-40B4-BE49-F238E27FC236}">
                <a16:creationId xmlns:a16="http://schemas.microsoft.com/office/drawing/2014/main" id="{4BD85EAF-3A3E-4136-B472-04B1E0AA3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FB919-194D-4A5F-B5C5-115C5D66D1C9}"/>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178173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2278-F9A3-40A4-9D87-8399D0768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99D8E0-B98C-469F-A356-3D5AE36E5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014EAF-10E1-4415-8506-910E1FBCD3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A216D6-CFA6-4BA3-AA5A-9F22D8C8D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7C1807-8690-4ED4-9A3A-E47F82CB43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B4F17B-3E3C-407D-B2A1-A0CF1AEBB9EE}"/>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8" name="Footer Placeholder 7">
            <a:extLst>
              <a:ext uri="{FF2B5EF4-FFF2-40B4-BE49-F238E27FC236}">
                <a16:creationId xmlns:a16="http://schemas.microsoft.com/office/drawing/2014/main" id="{A4266AB4-CACA-4F0B-AF65-F89FE21D49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7DD2B6-471E-4E1D-83DD-EA6BE296CBC9}"/>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91847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7481-E7C4-43A6-908F-1F0D6EEDA9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DECC5E-5D6C-4E26-9E5E-DFEC5DD1CDA4}"/>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4" name="Footer Placeholder 3">
            <a:extLst>
              <a:ext uri="{FF2B5EF4-FFF2-40B4-BE49-F238E27FC236}">
                <a16:creationId xmlns:a16="http://schemas.microsoft.com/office/drawing/2014/main" id="{32D3DF44-1301-44BF-9FD6-127FD29D49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62D745-5344-4645-8EF9-9DB211A583A5}"/>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4316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CC5363-957E-4220-B90D-9F16B676C0C1}"/>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3" name="Footer Placeholder 2">
            <a:extLst>
              <a:ext uri="{FF2B5EF4-FFF2-40B4-BE49-F238E27FC236}">
                <a16:creationId xmlns:a16="http://schemas.microsoft.com/office/drawing/2014/main" id="{5202DA70-82DF-401E-838F-9559E29CD2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9484FB-4A4E-46D3-AE97-EEEEBD03E6DA}"/>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31762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4765-15CC-40CC-81E6-FBF1EB3E8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E4EF70-B4C4-48FB-A2A6-29A401AFE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810CB2-B069-4CE6-AAD0-F6D0B52C7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F7E78A-4705-413E-BCC5-3816262D7EC9}"/>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6" name="Footer Placeholder 5">
            <a:extLst>
              <a:ext uri="{FF2B5EF4-FFF2-40B4-BE49-F238E27FC236}">
                <a16:creationId xmlns:a16="http://schemas.microsoft.com/office/drawing/2014/main" id="{14ECA6F1-2A38-42F0-96FB-994E4A7103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76EAE3-9D01-4B7D-9D14-399F7BA12A9E}"/>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38215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624A-5407-486F-B37A-149215277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6A1677-854E-4A68-A791-90FE1EC993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F576BD-8636-44F6-B816-DDC530FD8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9AB77B-A840-4962-981F-414B4B9C69AE}"/>
              </a:ext>
            </a:extLst>
          </p:cNvPr>
          <p:cNvSpPr>
            <a:spLocks noGrp="1"/>
          </p:cNvSpPr>
          <p:nvPr>
            <p:ph type="dt" sz="half" idx="10"/>
          </p:nvPr>
        </p:nvSpPr>
        <p:spPr/>
        <p:txBody>
          <a:bodyPr/>
          <a:lstStyle/>
          <a:p>
            <a:fld id="{3F3A997A-FC72-400A-A994-747837A8FE3A}" type="datetimeFigureOut">
              <a:rPr lang="en-GB" smtClean="0"/>
              <a:t>17/12/2018</a:t>
            </a:fld>
            <a:endParaRPr lang="en-GB"/>
          </a:p>
        </p:txBody>
      </p:sp>
      <p:sp>
        <p:nvSpPr>
          <p:cNvPr id="6" name="Footer Placeholder 5">
            <a:extLst>
              <a:ext uri="{FF2B5EF4-FFF2-40B4-BE49-F238E27FC236}">
                <a16:creationId xmlns:a16="http://schemas.microsoft.com/office/drawing/2014/main" id="{3BF50479-7DE9-4893-BB82-A340B02E7A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48F00D-4893-41F4-AF1F-E1EF789D936E}"/>
              </a:ext>
            </a:extLst>
          </p:cNvPr>
          <p:cNvSpPr>
            <a:spLocks noGrp="1"/>
          </p:cNvSpPr>
          <p:nvPr>
            <p:ph type="sldNum" sz="quarter" idx="12"/>
          </p:nvPr>
        </p:nvSpPr>
        <p:spPr/>
        <p:txBody>
          <a:bodyPr/>
          <a:lstStyle/>
          <a:p>
            <a:fld id="{CE6A79BC-1ABC-407B-8E6E-4ABFADE17FC3}" type="slidenum">
              <a:rPr lang="en-GB" smtClean="0"/>
              <a:t>‹#›</a:t>
            </a:fld>
            <a:endParaRPr lang="en-GB"/>
          </a:p>
        </p:txBody>
      </p:sp>
    </p:spTree>
    <p:extLst>
      <p:ext uri="{BB962C8B-B14F-4D97-AF65-F5344CB8AC3E}">
        <p14:creationId xmlns:p14="http://schemas.microsoft.com/office/powerpoint/2010/main" val="409139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7A9A2-04D0-4647-B999-E300441A8A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2A7B4-0D47-4581-B771-1D5C89982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7DA360-5540-49A6-8CCB-887D10AD1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A997A-FC72-400A-A994-747837A8FE3A}" type="datetimeFigureOut">
              <a:rPr lang="en-GB" smtClean="0"/>
              <a:t>17/12/2018</a:t>
            </a:fld>
            <a:endParaRPr lang="en-GB"/>
          </a:p>
        </p:txBody>
      </p:sp>
      <p:sp>
        <p:nvSpPr>
          <p:cNvPr id="5" name="Footer Placeholder 4">
            <a:extLst>
              <a:ext uri="{FF2B5EF4-FFF2-40B4-BE49-F238E27FC236}">
                <a16:creationId xmlns:a16="http://schemas.microsoft.com/office/drawing/2014/main" id="{32995C3B-9922-4EA1-B7B8-A5009FC1A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E94932-4062-46D0-BCE6-58805D994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A79BC-1ABC-407B-8E6E-4ABFADE17FC3}" type="slidenum">
              <a:rPr lang="en-GB" smtClean="0"/>
              <a:t>‹#›</a:t>
            </a:fld>
            <a:endParaRPr lang="en-GB"/>
          </a:p>
        </p:txBody>
      </p:sp>
    </p:spTree>
    <p:extLst>
      <p:ext uri="{BB962C8B-B14F-4D97-AF65-F5344CB8AC3E}">
        <p14:creationId xmlns:p14="http://schemas.microsoft.com/office/powerpoint/2010/main" val="22832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D84FF3-5CC3-4476-86AA-8DA11754E1E0}"/>
              </a:ext>
            </a:extLst>
          </p:cNvPr>
          <p:cNvPicPr>
            <a:picLocks noChangeAspect="1"/>
          </p:cNvPicPr>
          <p:nvPr/>
        </p:nvPicPr>
        <p:blipFill>
          <a:blip r:embed="rId3"/>
          <a:stretch>
            <a:fillRect/>
          </a:stretch>
        </p:blipFill>
        <p:spPr>
          <a:xfrm>
            <a:off x="3508130" y="5136575"/>
            <a:ext cx="6330462" cy="424345"/>
          </a:xfrm>
          <a:prstGeom prst="rect">
            <a:avLst/>
          </a:prstGeom>
        </p:spPr>
      </p:pic>
      <p:pic>
        <p:nvPicPr>
          <p:cNvPr id="7" name="Picture 6">
            <a:extLst>
              <a:ext uri="{FF2B5EF4-FFF2-40B4-BE49-F238E27FC236}">
                <a16:creationId xmlns:a16="http://schemas.microsoft.com/office/drawing/2014/main" id="{EAA39B98-552B-40DD-AE41-41744E9FF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282485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9DF4F9-79E2-4962-ADB7-E54EF16E6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Rectangle 1">
            <a:extLst>
              <a:ext uri="{FF2B5EF4-FFF2-40B4-BE49-F238E27FC236}">
                <a16:creationId xmlns:a16="http://schemas.microsoft.com/office/drawing/2014/main" id="{20C24C42-ABD6-40DB-BE80-BF6790D13A15}"/>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6" name="TextBox 5">
            <a:extLst>
              <a:ext uri="{FF2B5EF4-FFF2-40B4-BE49-F238E27FC236}">
                <a16:creationId xmlns:a16="http://schemas.microsoft.com/office/drawing/2014/main" id="{AB7C1295-D654-4A9F-8297-AEE4356AFB7F}"/>
              </a:ext>
            </a:extLst>
          </p:cNvPr>
          <p:cNvSpPr txBox="1"/>
          <p:nvPr/>
        </p:nvSpPr>
        <p:spPr>
          <a:xfrm>
            <a:off x="540000" y="1980000"/>
            <a:ext cx="11278440" cy="489364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Rent, books, food and socialising are all a big part of university life - and they all cost money.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government also provides a </a:t>
            </a:r>
            <a:r>
              <a:rPr lang="en-GB" sz="2400" u="sng" dirty="0">
                <a:latin typeface="Arial" panose="020B0604020202020204" pitchFamily="34" charset="0"/>
                <a:cs typeface="Arial" panose="020B0604020202020204" pitchFamily="34" charset="0"/>
              </a:rPr>
              <a:t>maintenance – or living costs - loan</a:t>
            </a:r>
            <a:r>
              <a:rPr lang="en-GB" sz="2400" dirty="0">
                <a:latin typeface="Arial" panose="020B0604020202020204" pitchFamily="34" charset="0"/>
                <a:cs typeface="Arial" panose="020B0604020202020204" pitchFamily="34" charset="0"/>
              </a:rPr>
              <a:t> that is designed to </a:t>
            </a:r>
            <a:r>
              <a:rPr lang="en-GB" sz="2400" b="1" dirty="0">
                <a:latin typeface="Arial" panose="020B0604020202020204" pitchFamily="34" charset="0"/>
                <a:cs typeface="Arial" panose="020B0604020202020204" pitchFamily="34" charset="0"/>
              </a:rPr>
              <a:t>help towards</a:t>
            </a:r>
            <a:r>
              <a:rPr lang="en-GB" sz="2400" dirty="0">
                <a:latin typeface="Arial" panose="020B0604020202020204" pitchFamily="34" charset="0"/>
                <a:cs typeface="Arial" panose="020B0604020202020204" pitchFamily="34" charset="0"/>
              </a:rPr>
              <a:t> your living costs.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amount of support you can access for living costs depends on your circumstances, including your </a:t>
            </a:r>
            <a:r>
              <a:rPr lang="en-GB" sz="2400" b="1" dirty="0">
                <a:latin typeface="Arial" panose="020B0604020202020204" pitchFamily="34" charset="0"/>
                <a:cs typeface="Arial" panose="020B0604020202020204" pitchFamily="34" charset="0"/>
              </a:rPr>
              <a:t>household income and where you live and study</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Once you have applied for the loan, it’s paid into your bank account in three instalments - then it’s up to you to plan your budget and be smart about spending!</a:t>
            </a:r>
          </a:p>
          <a:p>
            <a:endParaRPr lang="en-GB" sz="2400" dirty="0"/>
          </a:p>
        </p:txBody>
      </p:sp>
    </p:spTree>
    <p:extLst>
      <p:ext uri="{BB962C8B-B14F-4D97-AF65-F5344CB8AC3E}">
        <p14:creationId xmlns:p14="http://schemas.microsoft.com/office/powerpoint/2010/main" val="329974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5A04B8-8730-477C-8FD0-F4BAB9EB3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8" name="Rectangle 7">
            <a:extLst>
              <a:ext uri="{FF2B5EF4-FFF2-40B4-BE49-F238E27FC236}">
                <a16:creationId xmlns:a16="http://schemas.microsoft.com/office/drawing/2014/main" id="{E51E06A1-AB46-4F31-9C9D-50B9FE986CF1}"/>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2" name="TextBox 1">
            <a:extLst>
              <a:ext uri="{FF2B5EF4-FFF2-40B4-BE49-F238E27FC236}">
                <a16:creationId xmlns:a16="http://schemas.microsoft.com/office/drawing/2014/main" id="{8DF10CAB-A7ED-4A90-972F-07E11DF843B3}"/>
              </a:ext>
            </a:extLst>
          </p:cNvPr>
          <p:cNvSpPr txBox="1"/>
          <p:nvPr/>
        </p:nvSpPr>
        <p:spPr>
          <a:xfrm>
            <a:off x="540000" y="1980000"/>
            <a:ext cx="11241864" cy="4770537"/>
          </a:xfrm>
          <a:prstGeom prst="rect">
            <a:avLst/>
          </a:prstGeom>
          <a:noFill/>
        </p:spPr>
        <p:txBody>
          <a:bodyPr wrap="square" rtlCol="0">
            <a:spAutoFit/>
          </a:bodyPr>
          <a:lstStyle/>
          <a:p>
            <a:r>
              <a:rPr lang="en-GB" sz="2800" b="1" dirty="0">
                <a:solidFill>
                  <a:srgbClr val="104F75"/>
                </a:solidFill>
                <a:latin typeface="Arial" panose="020B0604020202020204" pitchFamily="34" charset="0"/>
                <a:cs typeface="Arial" panose="020B0604020202020204" pitchFamily="34" charset="0"/>
              </a:rPr>
              <a:t>How much support could you be entitled to?</a:t>
            </a:r>
          </a:p>
          <a:p>
            <a:r>
              <a:rPr lang="en-GB" dirty="0">
                <a:solidFill>
                  <a:srgbClr val="FF0000"/>
                </a:solidFill>
                <a:latin typeface="Arial" panose="020B0604020202020204" pitchFamily="34" charset="0"/>
                <a:cs typeface="Arial" panose="020B0604020202020204" pitchFamily="34" charset="0"/>
              </a:rPr>
              <a:t> </a:t>
            </a:r>
            <a:endParaRPr lang="en-GB" sz="2400" dirty="0">
              <a:solidFill>
                <a:srgbClr val="FF0000"/>
              </a:solidFill>
              <a:latin typeface="Arial" panose="020B0604020202020204" pitchFamily="34" charset="0"/>
              <a:cs typeface="Arial" panose="020B0604020202020204" pitchFamily="34" charset="0"/>
            </a:endParaRPr>
          </a:p>
          <a:p>
            <a:pPr lvl="0"/>
            <a:r>
              <a:rPr lang="en-GB" sz="2400" dirty="0">
                <a:latin typeface="Arial" panose="020B0604020202020204" pitchFamily="34" charset="0"/>
                <a:cs typeface="Arial" panose="020B0604020202020204" pitchFamily="34" charset="0"/>
              </a:rPr>
              <a:t>The Maintenance Loan available to eligible students for the last academic year (2018/2019) was:</a:t>
            </a:r>
          </a:p>
          <a:p>
            <a:pPr marL="800100" lvl="1" indent="-342900">
              <a:buFont typeface="Wingdings" panose="05000000000000000000" pitchFamily="2" charset="2"/>
              <a:buChar char="§"/>
            </a:pPr>
            <a:r>
              <a:rPr lang="en-GB" sz="2400" b="1" u="sng" dirty="0">
                <a:latin typeface="Arial" panose="020B0604020202020204" pitchFamily="34" charset="0"/>
                <a:cs typeface="Arial" panose="020B0604020202020204" pitchFamily="34" charset="0"/>
              </a:rPr>
              <a:t>Up to</a:t>
            </a:r>
            <a:r>
              <a:rPr lang="en-GB" sz="2400" b="1" dirty="0">
                <a:latin typeface="Arial" panose="020B0604020202020204" pitchFamily="34" charset="0"/>
                <a:cs typeface="Arial" panose="020B0604020202020204" pitchFamily="34" charset="0"/>
              </a:rPr>
              <a:t> £7,324 </a:t>
            </a:r>
            <a:r>
              <a:rPr lang="en-GB" sz="2400" dirty="0">
                <a:latin typeface="Arial" panose="020B0604020202020204" pitchFamily="34" charset="0"/>
                <a:cs typeface="Arial" panose="020B0604020202020204" pitchFamily="34" charset="0"/>
              </a:rPr>
              <a:t>for students living with your parents</a:t>
            </a:r>
          </a:p>
          <a:p>
            <a:pPr marL="800100" lvl="1" indent="-342900">
              <a:buFont typeface="Wingdings" panose="05000000000000000000" pitchFamily="2" charset="2"/>
              <a:buChar char="§"/>
            </a:pPr>
            <a:r>
              <a:rPr lang="en-GB" sz="2400" b="1" u="sng" dirty="0">
                <a:latin typeface="Arial" panose="020B0604020202020204" pitchFamily="34" charset="0"/>
                <a:cs typeface="Arial" panose="020B0604020202020204" pitchFamily="34" charset="0"/>
              </a:rPr>
              <a:t>Up to</a:t>
            </a:r>
            <a:r>
              <a:rPr lang="en-GB" sz="2400" b="1" dirty="0">
                <a:latin typeface="Arial" panose="020B0604020202020204" pitchFamily="34" charset="0"/>
                <a:cs typeface="Arial" panose="020B0604020202020204" pitchFamily="34" charset="0"/>
              </a:rPr>
              <a:t> £8,700 </a:t>
            </a:r>
            <a:r>
              <a:rPr lang="en-GB" sz="2400" dirty="0">
                <a:latin typeface="Arial" panose="020B0604020202020204" pitchFamily="34" charset="0"/>
                <a:cs typeface="Arial" panose="020B0604020202020204" pitchFamily="34" charset="0"/>
              </a:rPr>
              <a:t>for students living away from home and studying outside London</a:t>
            </a:r>
          </a:p>
          <a:p>
            <a:pPr marL="800100" lvl="1" indent="-342900">
              <a:buFont typeface="Wingdings" panose="05000000000000000000" pitchFamily="2" charset="2"/>
              <a:buChar char="§"/>
            </a:pPr>
            <a:r>
              <a:rPr lang="en-GB" sz="2400" b="1" u="sng" dirty="0">
                <a:latin typeface="Arial" panose="020B0604020202020204" pitchFamily="34" charset="0"/>
                <a:cs typeface="Arial" panose="020B0604020202020204" pitchFamily="34" charset="0"/>
              </a:rPr>
              <a:t>Up to</a:t>
            </a:r>
            <a:r>
              <a:rPr lang="en-GB" sz="2400" b="1" dirty="0">
                <a:latin typeface="Arial" panose="020B0604020202020204" pitchFamily="34" charset="0"/>
                <a:cs typeface="Arial" panose="020B0604020202020204" pitchFamily="34" charset="0"/>
              </a:rPr>
              <a:t> £11,354 </a:t>
            </a:r>
            <a:r>
              <a:rPr lang="en-GB" sz="2400" dirty="0">
                <a:latin typeface="Arial" panose="020B0604020202020204" pitchFamily="34" charset="0"/>
                <a:cs typeface="Arial" panose="020B0604020202020204" pitchFamily="34" charset="0"/>
              </a:rPr>
              <a:t>for students living away from home and studying in London – as it’s more expensive to study and live in London because of the higher cost of living</a:t>
            </a:r>
          </a:p>
          <a:p>
            <a:pPr marL="800100" lvl="1" indent="-342900">
              <a:buFont typeface="Wingdings" panose="05000000000000000000" pitchFamily="2" charset="2"/>
              <a:buChar char="§"/>
            </a:pPr>
            <a:r>
              <a:rPr lang="en-GB" sz="2400" dirty="0">
                <a:latin typeface="Arial" panose="020B0604020202020204" pitchFamily="34" charset="0"/>
                <a:cs typeface="Arial" panose="020B0604020202020204" pitchFamily="34" charset="0"/>
              </a:rPr>
              <a:t>If you’re doing a course that involved </a:t>
            </a:r>
            <a:r>
              <a:rPr lang="en-GB" sz="2400" b="1" dirty="0">
                <a:latin typeface="Arial" panose="020B0604020202020204" pitchFamily="34" charset="0"/>
                <a:cs typeface="Arial" panose="020B0604020202020204" pitchFamily="34" charset="0"/>
              </a:rPr>
              <a:t>overseas study</a:t>
            </a:r>
            <a:r>
              <a:rPr lang="en-GB" sz="2400" dirty="0">
                <a:latin typeface="Arial" panose="020B0604020202020204" pitchFamily="34" charset="0"/>
                <a:cs typeface="Arial" panose="020B0604020202020204" pitchFamily="34" charset="0"/>
              </a:rPr>
              <a:t> as part of UK based course, the maximum loan is </a:t>
            </a:r>
            <a:r>
              <a:rPr lang="en-GB" sz="2400" b="1" dirty="0">
                <a:latin typeface="Arial" panose="020B0604020202020204" pitchFamily="34" charset="0"/>
                <a:cs typeface="Arial" panose="020B0604020202020204" pitchFamily="34" charset="0"/>
              </a:rPr>
              <a:t>£9,963</a:t>
            </a:r>
            <a:r>
              <a:rPr lang="en-GB" sz="24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66998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1855B1-A0F4-4A90-BFCD-736A18D87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7" name="Rectangle 6">
            <a:extLst>
              <a:ext uri="{FF2B5EF4-FFF2-40B4-BE49-F238E27FC236}">
                <a16:creationId xmlns:a16="http://schemas.microsoft.com/office/drawing/2014/main" id="{7D150A04-BD08-4371-9E38-B726F703ADCF}"/>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2" name="TextBox 1">
            <a:extLst>
              <a:ext uri="{FF2B5EF4-FFF2-40B4-BE49-F238E27FC236}">
                <a16:creationId xmlns:a16="http://schemas.microsoft.com/office/drawing/2014/main" id="{8DF10CAB-A7ED-4A90-972F-07E11DF843B3}"/>
              </a:ext>
            </a:extLst>
          </p:cNvPr>
          <p:cNvSpPr txBox="1"/>
          <p:nvPr/>
        </p:nvSpPr>
        <p:spPr>
          <a:xfrm>
            <a:off x="540000" y="1980000"/>
            <a:ext cx="10446706" cy="4431983"/>
          </a:xfrm>
          <a:prstGeom prst="rect">
            <a:avLst/>
          </a:prstGeom>
          <a:noFill/>
        </p:spPr>
        <p:txBody>
          <a:bodyPr wrap="square" rtlCol="0">
            <a:spAutoFit/>
          </a:bodyPr>
          <a:lstStyle/>
          <a:p>
            <a:r>
              <a:rPr lang="en-GB" sz="2800" b="1" dirty="0">
                <a:solidFill>
                  <a:srgbClr val="104F75"/>
                </a:solidFill>
                <a:latin typeface="Arial" panose="020B0604020202020204" pitchFamily="34" charset="0"/>
                <a:cs typeface="Arial" panose="020B0604020202020204" pitchFamily="34" charset="0"/>
              </a:rPr>
              <a:t>Working out what you’re entitled to in 2019 / 20</a:t>
            </a:r>
          </a:p>
          <a:p>
            <a:r>
              <a:rPr lang="en-GB" dirty="0">
                <a:solidFill>
                  <a:srgbClr val="FF0000"/>
                </a:solidFill>
                <a:latin typeface="Arial" panose="020B0604020202020204" pitchFamily="34" charset="0"/>
                <a:cs typeface="Arial" panose="020B0604020202020204" pitchFamily="34" charset="0"/>
              </a:rPr>
              <a:t> </a:t>
            </a:r>
            <a:endParaRPr lang="en-GB" sz="2400" dirty="0">
              <a:solidFill>
                <a:srgbClr val="FF0000"/>
              </a:solidFill>
              <a:latin typeface="Arial" panose="020B0604020202020204" pitchFamily="34" charset="0"/>
              <a:cs typeface="Arial" panose="020B0604020202020204" pitchFamily="34" charset="0"/>
            </a:endParaRPr>
          </a:p>
          <a:p>
            <a:pPr lvl="0">
              <a:spcAft>
                <a:spcPts val="1200"/>
              </a:spcAft>
            </a:pPr>
            <a:r>
              <a:rPr lang="en-GB" sz="2400" dirty="0">
                <a:latin typeface="Arial" panose="020B0604020202020204" pitchFamily="34" charset="0"/>
                <a:cs typeface="Arial" panose="020B0604020202020204" pitchFamily="34" charset="0"/>
              </a:rPr>
              <a:t>There’s a table on the next slide to use as a guide, but you can also see how much you are eligible for at gov.uk/student-finance-calculator </a:t>
            </a:r>
          </a:p>
          <a:p>
            <a:pPr lvl="0">
              <a:spcAft>
                <a:spcPts val="1200"/>
              </a:spcAft>
            </a:pPr>
            <a:r>
              <a:rPr lang="en-GB" sz="2400" dirty="0">
                <a:latin typeface="Arial" panose="020B0604020202020204" pitchFamily="34" charset="0"/>
                <a:cs typeface="Arial" panose="020B0604020202020204" pitchFamily="34" charset="0"/>
              </a:rPr>
              <a:t>Earlier this year, the Government introduced living costs support for eligible </a:t>
            </a:r>
            <a:r>
              <a:rPr lang="en-GB" sz="2400" b="1" dirty="0">
                <a:latin typeface="Arial" panose="020B0604020202020204" pitchFamily="34" charset="0"/>
                <a:cs typeface="Arial" panose="020B0604020202020204" pitchFamily="34" charset="0"/>
              </a:rPr>
              <a:t>part-time</a:t>
            </a:r>
            <a:r>
              <a:rPr lang="en-GB" sz="2400" dirty="0">
                <a:latin typeface="Arial" panose="020B0604020202020204" pitchFamily="34" charset="0"/>
                <a:cs typeface="Arial" panose="020B0604020202020204" pitchFamily="34" charset="0"/>
              </a:rPr>
              <a:t> students.  These loans are similar to the support already available for full-time study.  They’re available for some part-time higher education courses from 2019 onwards. </a:t>
            </a:r>
          </a:p>
          <a:p>
            <a:pPr lvl="0">
              <a:spcAft>
                <a:spcPts val="1200"/>
              </a:spcAft>
            </a:pPr>
            <a:r>
              <a:rPr lang="en-GB" sz="2400" dirty="0">
                <a:latin typeface="Arial" panose="020B0604020202020204" pitchFamily="34" charset="0"/>
                <a:cs typeface="Arial" panose="020B0604020202020204" pitchFamily="34" charset="0"/>
              </a:rPr>
              <a:t>The amount available for Maintenance Loans in 2019/20 will be published on gov.uk as soon as they are available (they need to be approved by Parliament first).</a:t>
            </a:r>
          </a:p>
        </p:txBody>
      </p:sp>
    </p:spTree>
    <p:extLst>
      <p:ext uri="{BB962C8B-B14F-4D97-AF65-F5344CB8AC3E}">
        <p14:creationId xmlns:p14="http://schemas.microsoft.com/office/powerpoint/2010/main" val="84068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C312DE-C849-4157-9672-AE2299FE5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7" name="Rectangle 6">
            <a:extLst>
              <a:ext uri="{FF2B5EF4-FFF2-40B4-BE49-F238E27FC236}">
                <a16:creationId xmlns:a16="http://schemas.microsoft.com/office/drawing/2014/main" id="{326873C8-CCAA-4F5A-B035-F61199226983}"/>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graphicFrame>
        <p:nvGraphicFramePr>
          <p:cNvPr id="9" name="Table 8">
            <a:extLst>
              <a:ext uri="{FF2B5EF4-FFF2-40B4-BE49-F238E27FC236}">
                <a16:creationId xmlns:a16="http://schemas.microsoft.com/office/drawing/2014/main" id="{B8C989D2-E7AD-4639-AD92-0AD6D7DA9B55}"/>
              </a:ext>
            </a:extLst>
          </p:cNvPr>
          <p:cNvGraphicFramePr>
            <a:graphicFrameLocks noGrp="1"/>
          </p:cNvGraphicFramePr>
          <p:nvPr>
            <p:extLst>
              <p:ext uri="{D42A27DB-BD31-4B8C-83A1-F6EECF244321}">
                <p14:modId xmlns:p14="http://schemas.microsoft.com/office/powerpoint/2010/main" val="2301202491"/>
              </p:ext>
            </p:extLst>
          </p:nvPr>
        </p:nvGraphicFramePr>
        <p:xfrm>
          <a:off x="484909" y="2039341"/>
          <a:ext cx="11222180" cy="4389120"/>
        </p:xfrm>
        <a:graphic>
          <a:graphicData uri="http://schemas.openxmlformats.org/drawingml/2006/table">
            <a:tbl>
              <a:tblPr firstRow="1" bandRow="1">
                <a:tableStyleId>{E8034E78-7F5D-4C2E-B375-FC64B27BC917}</a:tableStyleId>
              </a:tblPr>
              <a:tblGrid>
                <a:gridCol w="2805545">
                  <a:extLst>
                    <a:ext uri="{9D8B030D-6E8A-4147-A177-3AD203B41FA5}">
                      <a16:colId xmlns:a16="http://schemas.microsoft.com/office/drawing/2014/main" val="1771048614"/>
                    </a:ext>
                  </a:extLst>
                </a:gridCol>
                <a:gridCol w="2805545">
                  <a:extLst>
                    <a:ext uri="{9D8B030D-6E8A-4147-A177-3AD203B41FA5}">
                      <a16:colId xmlns:a16="http://schemas.microsoft.com/office/drawing/2014/main" val="1272334014"/>
                    </a:ext>
                  </a:extLst>
                </a:gridCol>
                <a:gridCol w="2805545">
                  <a:extLst>
                    <a:ext uri="{9D8B030D-6E8A-4147-A177-3AD203B41FA5}">
                      <a16:colId xmlns:a16="http://schemas.microsoft.com/office/drawing/2014/main" val="1005341612"/>
                    </a:ext>
                  </a:extLst>
                </a:gridCol>
                <a:gridCol w="2805545">
                  <a:extLst>
                    <a:ext uri="{9D8B030D-6E8A-4147-A177-3AD203B41FA5}">
                      <a16:colId xmlns:a16="http://schemas.microsoft.com/office/drawing/2014/main" val="1785185683"/>
                    </a:ext>
                  </a:extLst>
                </a:gridCol>
              </a:tblGrid>
              <a:tr h="303573">
                <a:tc gridSpan="4">
                  <a:txBody>
                    <a:bodyPr/>
                    <a:lstStyle/>
                    <a:p>
                      <a:r>
                        <a:rPr lang="en-GB" sz="1400" dirty="0">
                          <a:latin typeface="Arial"/>
                          <a:cs typeface="Arial"/>
                        </a:rPr>
                        <a:t>MAINTENANCE LOAN SUPPORT FOR 2018/19</a:t>
                      </a:r>
                      <a:endParaRPr lang="en-GB" sz="1400">
                        <a:solidFill>
                          <a:schemeClr val="bg1"/>
                        </a:solidFill>
                        <a:latin typeface="Arial"/>
                        <a:cs typeface="Arial"/>
                      </a:endParaRPr>
                    </a:p>
                  </a:txBody>
                  <a:tcPr>
                    <a:lnB w="38100" cap="flat" cmpd="sng" algn="ctr">
                      <a:solidFill>
                        <a:schemeClr val="bg1"/>
                      </a:solidFill>
                      <a:prstDash val="solid"/>
                      <a:round/>
                      <a:headEnd type="none" w="med" len="med"/>
                      <a:tailEnd type="none" w="med" len="med"/>
                    </a:lnB>
                    <a:solidFill>
                      <a:srgbClr val="104F75"/>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18750210"/>
                  </a:ext>
                </a:extLst>
              </a:tr>
              <a:tr h="691866">
                <a:tc>
                  <a:txBody>
                    <a:bodyPr/>
                    <a:lstStyle/>
                    <a:p>
                      <a:r>
                        <a:rPr lang="en-GB" sz="1400" dirty="0">
                          <a:solidFill>
                            <a:schemeClr val="tx1">
                              <a:lumMod val="75000"/>
                              <a:lumOff val="25000"/>
                            </a:schemeClr>
                          </a:solidFill>
                          <a:latin typeface="Arial"/>
                          <a:cs typeface="Arial"/>
                        </a:rPr>
                        <a:t>HOUSEHOLD INCOME</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tx1">
                              <a:lumMod val="75000"/>
                              <a:lumOff val="25000"/>
                            </a:schemeClr>
                          </a:solidFill>
                          <a:latin typeface="Arial"/>
                          <a:cs typeface="Arial"/>
                        </a:rPr>
                        <a:t>LIVING WITH PARENTS (£)</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tx1">
                              <a:lumMod val="75000"/>
                              <a:lumOff val="25000"/>
                            </a:schemeClr>
                          </a:solidFill>
                          <a:latin typeface="Arial"/>
                          <a:cs typeface="Arial"/>
                        </a:rPr>
                        <a:t>LIVE AWAY FROM HOME AND STUDYING OUTSIDE LONDON (£) </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solidFill>
                            <a:schemeClr val="tx1">
                              <a:lumMod val="75000"/>
                              <a:lumOff val="25000"/>
                            </a:schemeClr>
                          </a:solidFill>
                          <a:latin typeface="Arial"/>
                          <a:cs typeface="Arial"/>
                        </a:rPr>
                        <a:t>LIVE AWAY FROM HOME AND STUDYING IN LONDON (£) </a:t>
                      </a:r>
                    </a:p>
                  </a:txBody>
                  <a:tcP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1633359"/>
                  </a:ext>
                </a:extLst>
              </a:tr>
              <a:tr h="303573">
                <a:tc>
                  <a:txBody>
                    <a:bodyPr/>
                    <a:lstStyle/>
                    <a:p>
                      <a:r>
                        <a:rPr lang="en-GB" sz="1400" dirty="0">
                          <a:latin typeface="Arial"/>
                          <a:cs typeface="Arial"/>
                        </a:rPr>
                        <a:t>£25,000 or less</a:t>
                      </a:r>
                      <a:endParaRPr lang="en-GB" sz="1400">
                        <a:solidFill>
                          <a:schemeClr val="bg1"/>
                        </a:solidFill>
                        <a:latin typeface="Arial"/>
                        <a:cs typeface="Arial"/>
                      </a:endParaRPr>
                    </a:p>
                  </a:txBody>
                  <a:tcPr>
                    <a:lnL>
                      <a:noFill/>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7,324</a:t>
                      </a:r>
                      <a:endParaRPr lang="en-GB" sz="1400">
                        <a:solidFill>
                          <a:schemeClr val="bg1"/>
                        </a:solidFill>
                        <a:latin typeface="Arial"/>
                        <a:cs typeface="Arial"/>
                      </a:endParaRPr>
                    </a:p>
                  </a:txBody>
                  <a:tcPr>
                    <a:lnL>
                      <a:noFill/>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8,700</a:t>
                      </a:r>
                      <a:endParaRPr lang="en-GB" sz="1400">
                        <a:solidFill>
                          <a:schemeClr val="bg1"/>
                        </a:solidFill>
                        <a:latin typeface="Arial"/>
                        <a:cs typeface="Arial"/>
                      </a:endParaRPr>
                    </a:p>
                  </a:txBody>
                  <a:tcPr>
                    <a:lnL>
                      <a:noFill/>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11,354</a:t>
                      </a:r>
                      <a:endParaRPr lang="en-GB" sz="1400">
                        <a:solidFill>
                          <a:schemeClr val="bg1"/>
                        </a:solidFill>
                        <a:latin typeface="Arial"/>
                        <a:cs typeface="Arial"/>
                      </a:endParaRPr>
                    </a:p>
                  </a:txBody>
                  <a:tcPr>
                    <a:lnL>
                      <a:noFill/>
                    </a:lnL>
                    <a:lnR>
                      <a:noFill/>
                    </a:lnR>
                    <a:lnT w="381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3376173943"/>
                  </a:ext>
                </a:extLst>
              </a:tr>
              <a:tr h="303573">
                <a:tc>
                  <a:txBody>
                    <a:bodyPr/>
                    <a:lstStyle/>
                    <a:p>
                      <a:r>
                        <a:rPr lang="en-GB" sz="1400" dirty="0">
                          <a:latin typeface="Arial"/>
                          <a:cs typeface="Arial"/>
                        </a:rPr>
                        <a:t>£30,000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6,707</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8,076</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10,719</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1186660187"/>
                  </a:ext>
                </a:extLst>
              </a:tr>
              <a:tr h="303573">
                <a:tc>
                  <a:txBody>
                    <a:bodyPr/>
                    <a:lstStyle/>
                    <a:p>
                      <a:r>
                        <a:rPr lang="en-GB" sz="1400" dirty="0">
                          <a:latin typeface="Arial"/>
                          <a:cs typeface="Arial"/>
                        </a:rPr>
                        <a:t>£35,000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6,090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7,452</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10,084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685253249"/>
                  </a:ext>
                </a:extLst>
              </a:tr>
              <a:tr h="303573">
                <a:tc>
                  <a:txBody>
                    <a:bodyPr/>
                    <a:lstStyle/>
                    <a:p>
                      <a:r>
                        <a:rPr lang="en-GB" sz="1400" dirty="0">
                          <a:latin typeface="Arial"/>
                          <a:cs typeface="Arial"/>
                        </a:rPr>
                        <a:t>£40,000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5,473</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6,828</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9,449</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3673571850"/>
                  </a:ext>
                </a:extLst>
              </a:tr>
              <a:tr h="303573">
                <a:tc>
                  <a:txBody>
                    <a:bodyPr/>
                    <a:lstStyle/>
                    <a:p>
                      <a:r>
                        <a:rPr lang="en-GB" sz="1400" dirty="0">
                          <a:latin typeface="Arial"/>
                          <a:cs typeface="Arial"/>
                        </a:rPr>
                        <a:t>£42,875</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5,118</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6,469</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9,083</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1668683041"/>
                  </a:ext>
                </a:extLst>
              </a:tr>
              <a:tr h="303573">
                <a:tc>
                  <a:txBody>
                    <a:bodyPr/>
                    <a:lstStyle/>
                    <a:p>
                      <a:r>
                        <a:rPr lang="en-GB" sz="1400" dirty="0">
                          <a:latin typeface="Arial"/>
                          <a:cs typeface="Arial"/>
                        </a:rPr>
                        <a:t>£45,000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4,885</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6,204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8,813</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9441366"/>
                  </a:ext>
                </a:extLst>
              </a:tr>
              <a:tr h="303573">
                <a:tc>
                  <a:txBody>
                    <a:bodyPr/>
                    <a:lstStyle/>
                    <a:p>
                      <a:r>
                        <a:rPr lang="en-GB" sz="1400" dirty="0">
                          <a:latin typeface="Arial"/>
                          <a:cs typeface="Arial"/>
                        </a:rPr>
                        <a:t>£50,000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4,238</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5,579</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8,178</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1380550157"/>
                  </a:ext>
                </a:extLst>
              </a:tr>
              <a:tr h="303573">
                <a:tc>
                  <a:txBody>
                    <a:bodyPr/>
                    <a:lstStyle/>
                    <a:p>
                      <a:r>
                        <a:rPr lang="en-GB" sz="1400" dirty="0">
                          <a:latin typeface="Arial"/>
                          <a:cs typeface="Arial"/>
                        </a:rPr>
                        <a:t>£55,000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3,621</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4,955</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7,543</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493940723"/>
                  </a:ext>
                </a:extLst>
              </a:tr>
              <a:tr h="303573">
                <a:tc>
                  <a:txBody>
                    <a:bodyPr/>
                    <a:lstStyle/>
                    <a:p>
                      <a:r>
                        <a:rPr lang="en-GB" sz="1400" dirty="0">
                          <a:latin typeface="Arial"/>
                          <a:cs typeface="Arial"/>
                        </a:rPr>
                        <a:t>£58,212</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3,224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4,331</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6,907</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4276460147"/>
                  </a:ext>
                </a:extLst>
              </a:tr>
              <a:tr h="303573">
                <a:tc>
                  <a:txBody>
                    <a:bodyPr/>
                    <a:lstStyle/>
                    <a:p>
                      <a:r>
                        <a:rPr lang="en-GB" sz="1400" dirty="0">
                          <a:latin typeface="Arial"/>
                          <a:cs typeface="Arial"/>
                        </a:rPr>
                        <a:t>£60,000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3,224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4,054</a:t>
                      </a:r>
                      <a:endParaRPr lang="en-GB" sz="1400" dirty="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6,272</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4182380722"/>
                  </a:ext>
                </a:extLst>
              </a:tr>
              <a:tr h="303573">
                <a:tc>
                  <a:txBody>
                    <a:bodyPr/>
                    <a:lstStyle/>
                    <a:p>
                      <a:r>
                        <a:rPr lang="en-GB" sz="1400" dirty="0">
                          <a:latin typeface="Arial"/>
                          <a:cs typeface="Arial"/>
                        </a:rPr>
                        <a:t>£65,000</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3,224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4,054</a:t>
                      </a:r>
                      <a:endParaRPr lang="en-GB" sz="140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tc>
                  <a:txBody>
                    <a:bodyPr/>
                    <a:lstStyle/>
                    <a:p>
                      <a:r>
                        <a:rPr lang="en-GB" sz="1400" dirty="0">
                          <a:latin typeface="Arial"/>
                          <a:cs typeface="Arial"/>
                        </a:rPr>
                        <a:t>5,654</a:t>
                      </a:r>
                      <a:endParaRPr lang="en-GB" sz="1400" dirty="0">
                        <a:solidFill>
                          <a:schemeClr val="bg1"/>
                        </a:solidFill>
                        <a:latin typeface="Arial"/>
                        <a:cs typeface="Arial"/>
                      </a:endParaRPr>
                    </a:p>
                  </a:txBody>
                  <a:tcPr>
                    <a:lnL>
                      <a:noFill/>
                    </a:lnL>
                    <a:lnR>
                      <a:noFill/>
                    </a:lnR>
                    <a:lnT>
                      <a:noFill/>
                    </a:lnT>
                    <a:lnB>
                      <a:noFill/>
                    </a:lnB>
                    <a:lnTlToBr w="12700" cmpd="sng">
                      <a:noFill/>
                      <a:prstDash val="solid"/>
                    </a:lnTlToBr>
                    <a:lnBlToTr w="12700" cmpd="sng">
                      <a:noFill/>
                      <a:prstDash val="solid"/>
                    </a:lnBlToTr>
                    <a:solidFill>
                      <a:srgbClr val="104F75"/>
                    </a:solidFill>
                  </a:tcPr>
                </a:tc>
                <a:extLst>
                  <a:ext uri="{0D108BD9-81ED-4DB2-BD59-A6C34878D82A}">
                    <a16:rowId xmlns:a16="http://schemas.microsoft.com/office/drawing/2014/main" val="2786621876"/>
                  </a:ext>
                </a:extLst>
              </a:tr>
            </a:tbl>
          </a:graphicData>
        </a:graphic>
      </p:graphicFrame>
    </p:spTree>
    <p:extLst>
      <p:ext uri="{BB962C8B-B14F-4D97-AF65-F5344CB8AC3E}">
        <p14:creationId xmlns:p14="http://schemas.microsoft.com/office/powerpoint/2010/main" val="243336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41CC66-3116-4034-9578-7DA6B7640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37829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BC595-FEAC-4081-A7DB-D2E08D488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1014767" cy="4893647"/>
          </a:xfrm>
          <a:prstGeom prst="rect">
            <a:avLst/>
          </a:prstGeom>
          <a:noFill/>
        </p:spPr>
        <p:txBody>
          <a:bodyPr wrap="square" rtlCol="0">
            <a:spAutoFit/>
          </a:bodyPr>
          <a:lstStyle/>
          <a:p>
            <a:pPr>
              <a:spcAft>
                <a:spcPts val="1200"/>
              </a:spcAft>
            </a:pPr>
            <a:r>
              <a:rPr lang="en-GB" sz="2800" b="1" dirty="0">
                <a:solidFill>
                  <a:srgbClr val="E87D1E"/>
                </a:solidFill>
                <a:latin typeface="Arial" panose="020B0604020202020204" pitchFamily="34" charset="0"/>
                <a:cs typeface="Arial" panose="020B0604020202020204" pitchFamily="34" charset="0"/>
              </a:rPr>
              <a:t>When do you start repaying your loan?</a:t>
            </a:r>
          </a:p>
          <a:p>
            <a:pPr>
              <a:spcAft>
                <a:spcPts val="1200"/>
              </a:spcAft>
            </a:pPr>
            <a:r>
              <a:rPr lang="en-GB" sz="2400" dirty="0">
                <a:latin typeface="Arial" panose="020B0604020202020204" pitchFamily="34" charset="0"/>
                <a:cs typeface="Arial" panose="020B0604020202020204" pitchFamily="34" charset="0"/>
              </a:rPr>
              <a:t>So, you’ve sorted out your tuition fee and maintenance loan - but how will you repay them?  And when?</a:t>
            </a:r>
          </a:p>
          <a:p>
            <a:pPr>
              <a:spcAft>
                <a:spcPts val="1200"/>
              </a:spcAft>
            </a:pPr>
            <a:r>
              <a:rPr lang="en-GB" sz="2400" b="1" dirty="0">
                <a:solidFill>
                  <a:srgbClr val="E87D1E"/>
                </a:solidFill>
                <a:latin typeface="Arial" panose="020B0604020202020204" pitchFamily="34" charset="0"/>
                <a:cs typeface="Arial" panose="020B0604020202020204" pitchFamily="34" charset="0"/>
              </a:rPr>
              <a:t>Good news!  </a:t>
            </a:r>
            <a:r>
              <a:rPr lang="en-GB" sz="2400" dirty="0">
                <a:latin typeface="Arial" panose="020B0604020202020204" pitchFamily="34" charset="0"/>
                <a:cs typeface="Arial" panose="020B0604020202020204" pitchFamily="34" charset="0"/>
              </a:rPr>
              <a:t>You will </a:t>
            </a:r>
            <a:r>
              <a:rPr lang="en-GB" sz="2400" u="sng" dirty="0">
                <a:latin typeface="Arial" panose="020B0604020202020204" pitchFamily="34" charset="0"/>
                <a:cs typeface="Arial" panose="020B0604020202020204" pitchFamily="34" charset="0"/>
              </a:rPr>
              <a:t>only</a:t>
            </a:r>
            <a:r>
              <a:rPr lang="en-GB" sz="2400" dirty="0">
                <a:latin typeface="Arial" panose="020B0604020202020204" pitchFamily="34" charset="0"/>
                <a:cs typeface="Arial" panose="020B0604020202020204" pitchFamily="34" charset="0"/>
              </a:rPr>
              <a:t> be required to start making any repayments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From the April after you’ve graduated - and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If you’re earning </a:t>
            </a:r>
            <a:r>
              <a:rPr lang="en-GB" sz="2400" u="sng" dirty="0">
                <a:latin typeface="Arial" panose="020B0604020202020204" pitchFamily="34" charset="0"/>
                <a:cs typeface="Arial" panose="020B0604020202020204" pitchFamily="34" charset="0"/>
              </a:rPr>
              <a:t>above the threshold of £25,000 per year</a:t>
            </a:r>
            <a:r>
              <a:rPr lang="en-GB" sz="2400" dirty="0">
                <a:latin typeface="Arial" panose="020B0604020202020204" pitchFamily="34" charset="0"/>
                <a:cs typeface="Arial" panose="020B0604020202020204" pitchFamily="34" charset="0"/>
              </a:rPr>
              <a:t> - and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 only ever repay a percentage of what you earn </a:t>
            </a:r>
            <a:r>
              <a:rPr lang="en-GB" sz="2400" u="sng" dirty="0">
                <a:latin typeface="Arial" panose="020B0604020202020204" pitchFamily="34" charset="0"/>
                <a:cs typeface="Arial" panose="020B0604020202020204" pitchFamily="34" charset="0"/>
              </a:rPr>
              <a:t>above that threshold</a:t>
            </a:r>
          </a:p>
          <a:p>
            <a:pPr>
              <a:spcAft>
                <a:spcPts val="1200"/>
              </a:spcAft>
            </a:pPr>
            <a:r>
              <a:rPr lang="en-GB" sz="2400" dirty="0">
                <a:latin typeface="Arial" panose="020B0604020202020204" pitchFamily="34" charset="0"/>
                <a:cs typeface="Arial" panose="020B0604020202020204" pitchFamily="34" charset="0"/>
              </a:rPr>
              <a:t>Your Tuition Fee Loan and Maintenance Loan are combined for repayment purposes, to keep it simple.  And the student finance system is designed to ensure your repayments are always affordable.</a:t>
            </a:r>
          </a:p>
          <a:p>
            <a:endParaRPr lang="en-GB" dirty="0"/>
          </a:p>
        </p:txBody>
      </p:sp>
    </p:spTree>
    <p:extLst>
      <p:ext uri="{BB962C8B-B14F-4D97-AF65-F5344CB8AC3E}">
        <p14:creationId xmlns:p14="http://schemas.microsoft.com/office/powerpoint/2010/main" val="274004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7428AB-90DF-4B56-ADB1-9F6E9488A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0864455" cy="6001643"/>
          </a:xfrm>
          <a:prstGeom prst="rect">
            <a:avLst/>
          </a:prstGeom>
          <a:noFill/>
        </p:spPr>
        <p:txBody>
          <a:bodyPr wrap="square" rtlCol="0">
            <a:spAutoFit/>
          </a:bodyPr>
          <a:lstStyle/>
          <a:p>
            <a:r>
              <a:rPr lang="en-GB" sz="2800" b="1" dirty="0">
                <a:solidFill>
                  <a:srgbClr val="E87D1E"/>
                </a:solidFill>
                <a:latin typeface="Arial" panose="020B0604020202020204" pitchFamily="34" charset="0"/>
                <a:cs typeface="Arial" panose="020B0604020202020204" pitchFamily="34" charset="0"/>
              </a:rPr>
              <a:t>How much will you pay back?</a:t>
            </a:r>
          </a:p>
          <a:p>
            <a:endParaRPr lang="en-GB" dirty="0">
              <a:solidFill>
                <a:srgbClr val="E87D1E"/>
              </a:solidFill>
              <a:latin typeface="Arial" panose="020B0604020202020204" pitchFamily="34" charset="0"/>
              <a:cs typeface="Arial" panose="020B0604020202020204" pitchFamily="34" charset="0"/>
            </a:endParaRPr>
          </a:p>
          <a:p>
            <a:pPr>
              <a:spcAft>
                <a:spcPts val="1200"/>
              </a:spcAft>
            </a:pPr>
            <a:r>
              <a:rPr lang="en-GB" sz="2400" dirty="0">
                <a:latin typeface="Arial" panose="020B0604020202020204" pitchFamily="34" charset="0"/>
                <a:cs typeface="Arial" panose="020B0604020202020204" pitchFamily="34" charset="0"/>
              </a:rPr>
              <a:t>Once you’re earning over the £25,000 threshold:</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You’ll pay 9% of anything you earn </a:t>
            </a:r>
            <a:r>
              <a:rPr lang="en-GB" sz="2400" b="1" dirty="0">
                <a:latin typeface="Arial" panose="020B0604020202020204" pitchFamily="34" charset="0"/>
                <a:cs typeface="Arial" panose="020B0604020202020204" pitchFamily="34" charset="0"/>
              </a:rPr>
              <a:t>above that £25,000 per year</a:t>
            </a:r>
            <a:r>
              <a:rPr lang="en-GB" sz="2400" dirty="0">
                <a:latin typeface="Arial" panose="020B0604020202020204" pitchFamily="34" charset="0"/>
                <a:cs typeface="Arial" panose="020B0604020202020204" pitchFamily="34" charset="0"/>
              </a:rPr>
              <a:t>. </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Your employer will deduct this from your salary automatically, like taxes. </a:t>
            </a:r>
          </a:p>
          <a:p>
            <a:pPr lvl="0">
              <a:spcAft>
                <a:spcPts val="1200"/>
              </a:spcAft>
            </a:pPr>
            <a:r>
              <a:rPr lang="en-GB" sz="2400" b="1" dirty="0">
                <a:latin typeface="Arial" panose="020B0604020202020204" pitchFamily="34" charset="0"/>
                <a:cs typeface="Arial" panose="020B0604020202020204" pitchFamily="34" charset="0"/>
              </a:rPr>
              <a:t>So, let's say your salary is £27,000 a year</a:t>
            </a:r>
            <a:r>
              <a:rPr lang="en-GB" sz="2400" dirty="0">
                <a:latin typeface="Arial" panose="020B0604020202020204" pitchFamily="34" charset="0"/>
                <a:cs typeface="Arial" panose="020B0604020202020204" pitchFamily="34" charset="0"/>
              </a:rPr>
              <a:t> - you'll pay 9% of £2,000. </a:t>
            </a:r>
          </a:p>
          <a:p>
            <a:pPr lvl="0">
              <a:spcAft>
                <a:spcPts val="1200"/>
              </a:spcAft>
            </a:pPr>
            <a:r>
              <a:rPr lang="en-GB" sz="2400" dirty="0">
                <a:latin typeface="Arial" panose="020B0604020202020204" pitchFamily="34" charset="0"/>
                <a:cs typeface="Arial" panose="020B0604020202020204" pitchFamily="34" charset="0"/>
              </a:rPr>
              <a:t>That’s just </a:t>
            </a:r>
            <a:r>
              <a:rPr lang="en-GB" sz="2400" b="1" dirty="0">
                <a:latin typeface="Arial" panose="020B0604020202020204" pitchFamily="34" charset="0"/>
                <a:cs typeface="Arial" panose="020B0604020202020204" pitchFamily="34" charset="0"/>
              </a:rPr>
              <a:t>£15 pounds a month.</a:t>
            </a:r>
          </a:p>
          <a:p>
            <a:pPr>
              <a:spcAft>
                <a:spcPts val="1200"/>
              </a:spcAft>
            </a:pPr>
            <a:r>
              <a:rPr lang="en-GB" sz="2400" dirty="0">
                <a:latin typeface="Arial" panose="020B0604020202020204" pitchFamily="34" charset="0"/>
                <a:cs typeface="Arial" panose="020B0604020202020204" pitchFamily="34" charset="0"/>
              </a:rPr>
              <a:t>If you're </a:t>
            </a:r>
            <a:r>
              <a:rPr lang="en-GB" sz="2400" b="1" dirty="0">
                <a:latin typeface="Arial" panose="020B0604020202020204" pitchFamily="34" charset="0"/>
                <a:cs typeface="Arial" panose="020B0604020202020204" pitchFamily="34" charset="0"/>
              </a:rPr>
              <a:t>self-employed</a:t>
            </a:r>
            <a:r>
              <a:rPr lang="en-GB" sz="2400" dirty="0">
                <a:latin typeface="Arial" panose="020B0604020202020204" pitchFamily="34" charset="0"/>
                <a:cs typeface="Arial" panose="020B0604020202020204" pitchFamily="34" charset="0"/>
              </a:rPr>
              <a:t>, you’ll make repayments as part of your self-assessment return to HMRC, in the same way you’d pay self-employed taxes.</a:t>
            </a:r>
          </a:p>
          <a:p>
            <a:pPr marL="285750" lvl="0" indent="-285750">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endParaRPr lang="en-GB" sz="2400" dirty="0"/>
          </a:p>
        </p:txBody>
      </p:sp>
    </p:spTree>
    <p:extLst>
      <p:ext uri="{BB962C8B-B14F-4D97-AF65-F5344CB8AC3E}">
        <p14:creationId xmlns:p14="http://schemas.microsoft.com/office/powerpoint/2010/main" val="51281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425D88-0EB5-4B85-9681-197B53755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0864455" cy="6124754"/>
          </a:xfrm>
          <a:prstGeom prst="rect">
            <a:avLst/>
          </a:prstGeom>
          <a:noFill/>
        </p:spPr>
        <p:txBody>
          <a:bodyPr wrap="square" rtlCol="0">
            <a:spAutoFit/>
          </a:bodyPr>
          <a:lstStyle/>
          <a:p>
            <a:r>
              <a:rPr lang="en-GB" sz="2800" b="1" dirty="0">
                <a:solidFill>
                  <a:srgbClr val="E87D1E"/>
                </a:solidFill>
                <a:latin typeface="Arial" panose="020B0604020202020204" pitchFamily="34" charset="0"/>
                <a:cs typeface="Arial" panose="020B0604020202020204" pitchFamily="34" charset="0"/>
              </a:rPr>
              <a:t>Interest on your loan</a:t>
            </a:r>
          </a:p>
          <a:p>
            <a:endParaRPr lang="en-GB" dirty="0">
              <a:solidFill>
                <a:srgbClr val="E87D1E"/>
              </a:solidFill>
              <a:latin typeface="Arial" panose="020B0604020202020204" pitchFamily="34" charset="0"/>
              <a:cs typeface="Arial" panose="020B0604020202020204" pitchFamily="34" charset="0"/>
            </a:endParaRPr>
          </a:p>
          <a:p>
            <a:pPr>
              <a:spcAft>
                <a:spcPts val="1200"/>
              </a:spcAft>
            </a:pPr>
            <a:r>
              <a:rPr lang="en-GB" sz="2400" dirty="0">
                <a:latin typeface="Arial" panose="020B0604020202020204" pitchFamily="34" charset="0"/>
                <a:cs typeface="Arial" panose="020B0604020202020204" pitchFamily="34" charset="0"/>
              </a:rPr>
              <a:t>Like almost any loan, interest will be charged on your student loan.  But remember - student loans are not like ordinary bank loans in important ways.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From when you enrol, to the April after you leave uni or college, interest will be charged on your loans at the rate of inflation (currently 3.1%) +3%.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From that April on, your loan interest will vary according to the amount you earn.  </a:t>
            </a:r>
          </a:p>
          <a:p>
            <a:pPr marL="742950" lvl="1"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Less than £25,000?</a:t>
            </a:r>
            <a:r>
              <a:rPr lang="en-GB" sz="2400" dirty="0">
                <a:latin typeface="Arial" panose="020B0604020202020204" pitchFamily="34" charset="0"/>
                <a:cs typeface="Arial" panose="020B0604020202020204" pitchFamily="34" charset="0"/>
              </a:rPr>
              <a:t> Your interest rate will be </a:t>
            </a:r>
            <a:r>
              <a:rPr lang="en-GB" sz="2400" u="sng" dirty="0">
                <a:latin typeface="Arial" panose="020B0604020202020204" pitchFamily="34" charset="0"/>
                <a:cs typeface="Arial" panose="020B0604020202020204" pitchFamily="34" charset="0"/>
              </a:rPr>
              <a:t>the inflation rate only</a:t>
            </a:r>
          </a:p>
          <a:p>
            <a:pPr marL="742950" lvl="1"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More than £45,000?</a:t>
            </a:r>
            <a:r>
              <a:rPr lang="en-GB" sz="2400" dirty="0">
                <a:latin typeface="Arial" panose="020B0604020202020204" pitchFamily="34" charset="0"/>
                <a:cs typeface="Arial" panose="020B0604020202020204" pitchFamily="34" charset="0"/>
              </a:rPr>
              <a:t> Your interest will be inflation + 3%</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Earning between £25,000 and £45,000 – interest rates go up from inflation to inflation+3%, in a sliding scale.</a:t>
            </a: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endParaRPr lang="en-GB" sz="2400" dirty="0"/>
          </a:p>
        </p:txBody>
      </p:sp>
    </p:spTree>
    <p:extLst>
      <p:ext uri="{BB962C8B-B14F-4D97-AF65-F5344CB8AC3E}">
        <p14:creationId xmlns:p14="http://schemas.microsoft.com/office/powerpoint/2010/main" val="270101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6A4BCC-08CD-47B7-8159-6E112D25C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1198430" cy="6217087"/>
          </a:xfrm>
          <a:prstGeom prst="rect">
            <a:avLst/>
          </a:prstGeom>
          <a:noFill/>
        </p:spPr>
        <p:txBody>
          <a:bodyPr wrap="square" rtlCol="0">
            <a:spAutoFit/>
          </a:bodyPr>
          <a:lstStyle/>
          <a:p>
            <a:r>
              <a:rPr lang="en-GB" sz="2800" b="1" dirty="0">
                <a:solidFill>
                  <a:srgbClr val="E87D1E"/>
                </a:solidFill>
                <a:latin typeface="Arial" panose="020B0604020202020204" pitchFamily="34" charset="0"/>
                <a:cs typeface="Arial" panose="020B0604020202020204" pitchFamily="34" charset="0"/>
              </a:rPr>
              <a:t>Interest on your loan – don’t be a stranger!</a:t>
            </a:r>
          </a:p>
          <a:p>
            <a:endParaRPr lang="en-GB" dirty="0">
              <a:solidFill>
                <a:srgbClr val="E87D1E"/>
              </a:solidFill>
              <a:latin typeface="Arial" panose="020B0604020202020204" pitchFamily="34" charset="0"/>
              <a:cs typeface="Arial" panose="020B0604020202020204" pitchFamily="34" charset="0"/>
            </a:endParaRPr>
          </a:p>
          <a:p>
            <a:pPr>
              <a:spcAft>
                <a:spcPts val="1200"/>
              </a:spcAft>
            </a:pPr>
            <a:r>
              <a:rPr lang="en-GB" sz="2400" dirty="0">
                <a:latin typeface="Arial" panose="020B0604020202020204" pitchFamily="34" charset="0"/>
                <a:cs typeface="Arial" panose="020B0604020202020204" pitchFamily="34" charset="0"/>
              </a:rPr>
              <a:t>As part of the terms and conditions of a student loan, you need to keep </a:t>
            </a:r>
            <a:r>
              <a:rPr lang="en-GB" sz="2400">
                <a:latin typeface="Arial" panose="020B0604020202020204" pitchFamily="34" charset="0"/>
                <a:cs typeface="Arial" panose="020B0604020202020204" pitchFamily="34" charset="0"/>
              </a:rPr>
              <a:t>Student Loans </a:t>
            </a:r>
            <a:r>
              <a:rPr lang="en-GB" sz="2400" dirty="0">
                <a:latin typeface="Arial" panose="020B0604020202020204" pitchFamily="34" charset="0"/>
                <a:cs typeface="Arial" panose="020B0604020202020204" pitchFamily="34" charset="0"/>
              </a:rPr>
              <a:t>Company (</a:t>
            </a:r>
            <a:r>
              <a:rPr lang="en-GB" sz="2400" dirty="0" err="1">
                <a:latin typeface="Arial" panose="020B0604020202020204" pitchFamily="34" charset="0"/>
                <a:cs typeface="Arial" panose="020B0604020202020204" pitchFamily="34" charset="0"/>
              </a:rPr>
              <a:t>SLC</a:t>
            </a:r>
            <a:r>
              <a:rPr lang="en-GB" sz="2400" dirty="0">
                <a:latin typeface="Arial" panose="020B0604020202020204" pitchFamily="34" charset="0"/>
                <a:cs typeface="Arial" panose="020B0604020202020204" pitchFamily="34" charset="0"/>
              </a:rPr>
              <a:t>) updated so they can stay in touch with you.</a:t>
            </a:r>
          </a:p>
          <a:p>
            <a:pPr>
              <a:spcAft>
                <a:spcPts val="1200"/>
              </a:spcAft>
            </a:pPr>
            <a:r>
              <a:rPr lang="en-GB" sz="2400" dirty="0">
                <a:latin typeface="Arial" panose="020B0604020202020204" pitchFamily="34" charset="0"/>
                <a:cs typeface="Arial" panose="020B0604020202020204" pitchFamily="34" charset="0"/>
              </a:rPr>
              <a:t>You have to let them know where you are living after you’ve finished your course. </a:t>
            </a:r>
          </a:p>
          <a:p>
            <a:pPr>
              <a:spcAft>
                <a:spcPts val="1200"/>
              </a:spcAft>
            </a:pPr>
            <a:r>
              <a:rPr lang="en-GB" sz="2400" dirty="0">
                <a:latin typeface="Arial" panose="020B0604020202020204" pitchFamily="34" charset="0"/>
                <a:cs typeface="Arial" panose="020B0604020202020204" pitchFamily="34" charset="0"/>
              </a:rPr>
              <a:t>If you don’t you keep SLC updated, </a:t>
            </a:r>
            <a:r>
              <a:rPr lang="en-GB" sz="2400" b="1" dirty="0">
                <a:latin typeface="Arial" panose="020B0604020202020204" pitchFamily="34" charset="0"/>
                <a:cs typeface="Arial" panose="020B0604020202020204" pitchFamily="34" charset="0"/>
              </a:rPr>
              <a:t>you’ll be charged interest at the top rate (inflation + 3%), no matter what you’re earning</a:t>
            </a:r>
            <a:r>
              <a:rPr lang="en-GB" sz="2400" dirty="0">
                <a:latin typeface="Arial" panose="020B0604020202020204" pitchFamily="34" charset="0"/>
                <a:cs typeface="Arial" panose="020B0604020202020204" pitchFamily="34" charset="0"/>
              </a:rPr>
              <a:t> - until you contact SLC and provide the relevant details. </a:t>
            </a:r>
          </a:p>
          <a:p>
            <a:pPr>
              <a:spcAft>
                <a:spcPts val="1200"/>
              </a:spcAft>
            </a:pPr>
            <a:r>
              <a:rPr lang="en-GB" sz="2400" dirty="0">
                <a:latin typeface="Arial" panose="020B0604020202020204" pitchFamily="34" charset="0"/>
                <a:cs typeface="Arial" panose="020B0604020202020204" pitchFamily="34" charset="0"/>
              </a:rPr>
              <a:t>If you go overseas for an extended period (over 3 months) to live, work or just travel after you finish your course, you’ll also need to tell SLC about that, so they can update your account and work out your repayments</a:t>
            </a: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endParaRPr lang="en-GB" sz="2400" dirty="0"/>
          </a:p>
        </p:txBody>
      </p:sp>
    </p:spTree>
    <p:extLst>
      <p:ext uri="{BB962C8B-B14F-4D97-AF65-F5344CB8AC3E}">
        <p14:creationId xmlns:p14="http://schemas.microsoft.com/office/powerpoint/2010/main" val="302318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E40BA9-AB36-49AE-AC18-77B0D84E5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0407535" cy="5355312"/>
          </a:xfrm>
          <a:prstGeom prst="rect">
            <a:avLst/>
          </a:prstGeom>
          <a:noFill/>
        </p:spPr>
        <p:txBody>
          <a:bodyPr wrap="square" rtlCol="0">
            <a:spAutoFit/>
          </a:bodyPr>
          <a:lstStyle/>
          <a:p>
            <a:pPr lvl="0"/>
            <a:r>
              <a:rPr lang="en-GB" sz="2400" b="1" dirty="0">
                <a:solidFill>
                  <a:srgbClr val="E87D1E"/>
                </a:solidFill>
                <a:latin typeface="Arial" panose="020B0604020202020204" pitchFamily="34" charset="0"/>
                <a:cs typeface="Arial" panose="020B0604020202020204" pitchFamily="34" charset="0"/>
              </a:rPr>
              <a:t>Remember…</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your salary falls below the repayment threshold or if you stop working completely - for example, if you take a career break - then </a:t>
            </a:r>
            <a:r>
              <a:rPr lang="en-GB" sz="2400" u="sng" dirty="0">
                <a:latin typeface="Arial" panose="020B0604020202020204" pitchFamily="34" charset="0"/>
                <a:cs typeface="Arial" panose="020B0604020202020204" pitchFamily="34" charset="0"/>
              </a:rPr>
              <a:t>you stop repaying until you’re earning over the threshold again</a:t>
            </a:r>
            <a:r>
              <a:rPr lang="en-GB" sz="2400" dirty="0">
                <a:latin typeface="Arial" panose="020B0604020202020204" pitchFamily="34" charset="0"/>
                <a:cs typeface="Arial" panose="020B0604020202020204" pitchFamily="34" charset="0"/>
              </a:rPr>
              <a:t>.</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haven’t paid back your loan 30 years after you’re due to start repaying (the April after you graduate), </a:t>
            </a:r>
            <a:r>
              <a:rPr lang="en-GB" sz="2400" b="1" u="sng" dirty="0">
                <a:latin typeface="Arial" panose="020B0604020202020204" pitchFamily="34" charset="0"/>
                <a:cs typeface="Arial" panose="020B0604020202020204" pitchFamily="34" charset="0"/>
              </a:rPr>
              <a:t>whatever’s left will be cancelled in full</a:t>
            </a:r>
            <a:r>
              <a:rPr lang="en-GB" sz="2400" dirty="0">
                <a:latin typeface="Arial" panose="020B0604020202020204" pitchFamily="34" charset="0"/>
                <a:cs typeface="Arial" panose="020B0604020202020204" pitchFamily="34" charset="0"/>
              </a:rPr>
              <a:t>. You won't need to repay anything, no matter how much you might be earning then.</a:t>
            </a:r>
          </a:p>
          <a:p>
            <a:pPr marL="28575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Government fully expects some people not to have paid off the total amount of support they received at the start – this is how the government subsidises university education – they’ve budgeted for it.</a:t>
            </a:r>
          </a:p>
          <a:p>
            <a:pPr marL="285750" lvl="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6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4ED36-6154-4838-B2E9-B46B49950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TextBox 3">
            <a:extLst>
              <a:ext uri="{FF2B5EF4-FFF2-40B4-BE49-F238E27FC236}">
                <a16:creationId xmlns:a16="http://schemas.microsoft.com/office/drawing/2014/main" id="{DDBC2EF1-5404-40E2-BBC0-999A33905F0C}"/>
              </a:ext>
            </a:extLst>
          </p:cNvPr>
          <p:cNvSpPr txBox="1"/>
          <p:nvPr/>
        </p:nvSpPr>
        <p:spPr>
          <a:xfrm>
            <a:off x="254977" y="369277"/>
            <a:ext cx="9900139"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This slide pack covers…</a:t>
            </a:r>
          </a:p>
        </p:txBody>
      </p:sp>
    </p:spTree>
    <p:extLst>
      <p:ext uri="{BB962C8B-B14F-4D97-AF65-F5344CB8AC3E}">
        <p14:creationId xmlns:p14="http://schemas.microsoft.com/office/powerpoint/2010/main" val="364632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7785A-4A67-4D03-9F43-8457CAE9B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Rectangle 3">
            <a:extLst>
              <a:ext uri="{FF2B5EF4-FFF2-40B4-BE49-F238E27FC236}">
                <a16:creationId xmlns:a16="http://schemas.microsoft.com/office/drawing/2014/main" id="{7A3CFEAF-C849-4F19-8556-D209C87C527A}"/>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2ABA58-7523-4608-BDA9-9BC8C3D9339F}"/>
              </a:ext>
            </a:extLst>
          </p:cNvPr>
          <p:cNvSpPr txBox="1"/>
          <p:nvPr/>
        </p:nvSpPr>
        <p:spPr>
          <a:xfrm>
            <a:off x="540000" y="1800000"/>
            <a:ext cx="11084524" cy="4708981"/>
          </a:xfrm>
          <a:prstGeom prst="rect">
            <a:avLst/>
          </a:prstGeom>
          <a:noFill/>
        </p:spPr>
        <p:txBody>
          <a:bodyPr wrap="square" rtlCol="0">
            <a:spAutoFit/>
          </a:bodyPr>
          <a:lstStyle/>
          <a:p>
            <a:pPr lvl="0">
              <a:spcAft>
                <a:spcPts val="1200"/>
              </a:spcAft>
            </a:pPr>
            <a:r>
              <a:rPr lang="en-GB" sz="2800" b="1" dirty="0">
                <a:solidFill>
                  <a:srgbClr val="E87D1E"/>
                </a:solidFill>
                <a:latin typeface="Arial" panose="020B0604020202020204" pitchFamily="34" charset="0"/>
                <a:cs typeface="Arial" panose="020B0604020202020204" pitchFamily="34" charset="0"/>
              </a:rPr>
              <a:t>Key messages</a:t>
            </a:r>
          </a:p>
          <a:p>
            <a:pPr marL="457200" lvl="0" indent="-4572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Interest rates and repayments are dependent on your income – so they should always be manageable </a:t>
            </a:r>
          </a:p>
          <a:p>
            <a:pPr marL="457200" lvl="0" indent="-4572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After 30 years, if you don’t pay your loan off in full, any remainder will be written off.</a:t>
            </a:r>
          </a:p>
          <a:p>
            <a:pPr marL="457200" lvl="0" indent="-4572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decide to leave university before graduating you’ll still have to repay what you’ve been loaned – but again, only once your income is above the threshold.</a:t>
            </a:r>
          </a:p>
          <a:p>
            <a:pPr marL="457200" lvl="0" indent="-45720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lvl="1"/>
            <a:endParaRPr lang="en-GB" sz="3200" dirty="0"/>
          </a:p>
        </p:txBody>
      </p:sp>
    </p:spTree>
    <p:extLst>
      <p:ext uri="{BB962C8B-B14F-4D97-AF65-F5344CB8AC3E}">
        <p14:creationId xmlns:p14="http://schemas.microsoft.com/office/powerpoint/2010/main" val="61001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B7BB3A-30B1-4FDD-8C72-0FDA164DC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0169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7782E-52F1-4398-9408-F2AC6C14D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7" name="Rectangle 6">
            <a:extLst>
              <a:ext uri="{FF2B5EF4-FFF2-40B4-BE49-F238E27FC236}">
                <a16:creationId xmlns:a16="http://schemas.microsoft.com/office/drawing/2014/main" id="{E4F268F0-064B-4343-833A-CBFD2C23ED6B}"/>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6" name="TextBox 5">
            <a:extLst>
              <a:ext uri="{FF2B5EF4-FFF2-40B4-BE49-F238E27FC236}">
                <a16:creationId xmlns:a16="http://schemas.microsoft.com/office/drawing/2014/main" id="{ED5A6C5F-C2FA-4BC3-A4F1-2E6ED8D613C5}"/>
              </a:ext>
            </a:extLst>
          </p:cNvPr>
          <p:cNvSpPr txBox="1"/>
          <p:nvPr/>
        </p:nvSpPr>
        <p:spPr>
          <a:xfrm>
            <a:off x="540000" y="1980000"/>
            <a:ext cx="11360736" cy="4247317"/>
          </a:xfrm>
          <a:prstGeom prst="rect">
            <a:avLst/>
          </a:prstGeom>
          <a:noFill/>
        </p:spPr>
        <p:txBody>
          <a:bodyPr wrap="square" rtlCol="0">
            <a:spAutoFit/>
          </a:bodyPr>
          <a:lstStyle/>
          <a:p>
            <a:pPr>
              <a:spcAft>
                <a:spcPts val="1200"/>
              </a:spcAft>
            </a:pPr>
            <a:r>
              <a:rPr lang="en-GB" sz="2400" dirty="0">
                <a:latin typeface="Arial" panose="020B0604020202020204" pitchFamily="34" charset="0"/>
                <a:cs typeface="Arial" panose="020B0604020202020204" pitchFamily="34" charset="0"/>
              </a:rPr>
              <a:t>You may be entitled to other types of financial support if you choose to go onto higher education – both from the Government and from your chosen university or college.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have a recognised disability, you may be entitled to </a:t>
            </a:r>
            <a:r>
              <a:rPr lang="en-GB" sz="2400" b="1" dirty="0">
                <a:latin typeface="Arial" panose="020B0604020202020204" pitchFamily="34" charset="0"/>
                <a:cs typeface="Arial" panose="020B0604020202020204" pitchFamily="34" charset="0"/>
              </a:rPr>
              <a:t>Disabled Students Allowance.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There are also grants available if you have </a:t>
            </a:r>
            <a:r>
              <a:rPr lang="en-GB" sz="2400" b="1" dirty="0">
                <a:latin typeface="Arial" panose="020B0604020202020204" pitchFamily="34" charset="0"/>
                <a:cs typeface="Arial" panose="020B0604020202020204" pitchFamily="34" charset="0"/>
              </a:rPr>
              <a:t>a child or an adult who is financially dependent on you</a:t>
            </a:r>
            <a:r>
              <a:rPr lang="en-GB" sz="2400" dirty="0">
                <a:latin typeface="Arial" panose="020B0604020202020204" pitchFamily="34" charset="0"/>
                <a:cs typeface="Arial" panose="020B0604020202020204" pitchFamily="34" charset="0"/>
              </a:rPr>
              <a:t>.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Students studying </a:t>
            </a:r>
            <a:r>
              <a:rPr lang="en-GB" sz="2400" b="1" dirty="0">
                <a:latin typeface="Arial" panose="020B0604020202020204" pitchFamily="34" charset="0"/>
                <a:cs typeface="Arial" panose="020B0604020202020204" pitchFamily="34" charset="0"/>
              </a:rPr>
              <a:t>nursing, midwifery and allied health profession courses </a:t>
            </a:r>
            <a:r>
              <a:rPr lang="en-GB" sz="2400" dirty="0">
                <a:latin typeface="Arial" panose="020B0604020202020204" pitchFamily="34" charset="0"/>
                <a:cs typeface="Arial" panose="020B0604020202020204" pitchFamily="34" charset="0"/>
              </a:rPr>
              <a:t>may be eligible for supplementary funding, to cover costs relating to travel and extra accommodation for clinical placements, and childcare allowances.</a:t>
            </a:r>
          </a:p>
        </p:txBody>
      </p:sp>
    </p:spTree>
    <p:extLst>
      <p:ext uri="{BB962C8B-B14F-4D97-AF65-F5344CB8AC3E}">
        <p14:creationId xmlns:p14="http://schemas.microsoft.com/office/powerpoint/2010/main" val="66150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141A6F-CABB-40FF-82C5-A38EE2F93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8" name="Rectangle 7">
            <a:extLst>
              <a:ext uri="{FF2B5EF4-FFF2-40B4-BE49-F238E27FC236}">
                <a16:creationId xmlns:a16="http://schemas.microsoft.com/office/drawing/2014/main" id="{838C00FB-737C-4954-8EA9-455D88547716}"/>
              </a:ext>
            </a:extLst>
          </p:cNvPr>
          <p:cNvSpPr/>
          <p:nvPr/>
        </p:nvSpPr>
        <p:spPr>
          <a:xfrm>
            <a:off x="256135" y="1828799"/>
            <a:ext cx="11679731" cy="481020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0000"/>
              </a:solidFill>
            </a:endParaRPr>
          </a:p>
        </p:txBody>
      </p:sp>
      <p:sp>
        <p:nvSpPr>
          <p:cNvPr id="6" name="TextBox 5">
            <a:extLst>
              <a:ext uri="{FF2B5EF4-FFF2-40B4-BE49-F238E27FC236}">
                <a16:creationId xmlns:a16="http://schemas.microsoft.com/office/drawing/2014/main" id="{ED5A6C5F-C2FA-4BC3-A4F1-2E6ED8D613C5}"/>
              </a:ext>
            </a:extLst>
          </p:cNvPr>
          <p:cNvSpPr txBox="1"/>
          <p:nvPr/>
        </p:nvSpPr>
        <p:spPr>
          <a:xfrm>
            <a:off x="540000" y="1980000"/>
            <a:ext cx="11360736" cy="4462760"/>
          </a:xfrm>
          <a:prstGeom prst="rect">
            <a:avLst/>
          </a:prstGeom>
          <a:noFill/>
        </p:spPr>
        <p:txBody>
          <a:bodyPr wrap="square" rtlCol="0">
            <a:spAutoFit/>
          </a:bodyPr>
          <a:lstStyle/>
          <a:p>
            <a:r>
              <a:rPr lang="en-GB" sz="2800" b="1" dirty="0">
                <a:solidFill>
                  <a:srgbClr val="104F75"/>
                </a:solidFill>
                <a:latin typeface="Arial" panose="020B0604020202020204" pitchFamily="34" charset="0"/>
                <a:cs typeface="Arial" panose="020B0604020202020204" pitchFamily="34" charset="0"/>
              </a:rPr>
              <a:t>Other bursaries and scholarships</a:t>
            </a:r>
          </a:p>
          <a:p>
            <a:endParaRPr lang="en-GB" sz="20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Many universities and colleges offer their own bursaries and scholarships to students.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Institutions set their own eligibility criteria for this type of support - for example, you may be eligible if you are from a low-income household, or if you’re a particularly high achiever in a specific subject.</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Each institution decides what support they’ll offer so you will need to do your research. Speak directly to the university or college you’re interested in to find out if there is anything available - </a:t>
            </a:r>
            <a:r>
              <a:rPr lang="en-GB" sz="2400" b="1" dirty="0">
                <a:latin typeface="Arial" panose="020B0604020202020204" pitchFamily="34" charset="0"/>
                <a:cs typeface="Arial" panose="020B0604020202020204" pitchFamily="34" charset="0"/>
              </a:rPr>
              <a:t>sometimes the bursaries are not widely advertised</a:t>
            </a:r>
            <a:r>
              <a:rPr lang="en-GB" sz="2400" dirty="0">
                <a:latin typeface="Arial" panose="020B0604020202020204" pitchFamily="34" charset="0"/>
                <a:cs typeface="Arial" panose="020B0604020202020204" pitchFamily="34" charset="0"/>
              </a:rPr>
              <a:t>.  But they are meant for you if you’re entitled to them!</a:t>
            </a:r>
          </a:p>
        </p:txBody>
      </p:sp>
    </p:spTree>
    <p:extLst>
      <p:ext uri="{BB962C8B-B14F-4D97-AF65-F5344CB8AC3E}">
        <p14:creationId xmlns:p14="http://schemas.microsoft.com/office/powerpoint/2010/main" val="177634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2B7BD0-23BC-469C-9739-D4D2CE60E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166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5F071-A9B1-416D-9B61-94ADB9BC6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5" name="Rectangle 4">
            <a:extLst>
              <a:ext uri="{FF2B5EF4-FFF2-40B4-BE49-F238E27FC236}">
                <a16:creationId xmlns:a16="http://schemas.microsoft.com/office/drawing/2014/main" id="{2C88F99F-BAC9-4D61-AF83-365E68801FA7}"/>
              </a:ext>
            </a:extLst>
          </p:cNvPr>
          <p:cNvSpPr/>
          <p:nvPr/>
        </p:nvSpPr>
        <p:spPr>
          <a:xfrm>
            <a:off x="256135" y="164793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t>
            </a:r>
            <a:r>
              <a:rPr lang="en-GB" dirty="0">
                <a:solidFill>
                  <a:srgbClr val="FF0000"/>
                </a:solidFill>
              </a:rPr>
              <a:t>	</a:t>
            </a:r>
          </a:p>
        </p:txBody>
      </p:sp>
      <p:sp>
        <p:nvSpPr>
          <p:cNvPr id="6" name="TextBox 5">
            <a:extLst>
              <a:ext uri="{FF2B5EF4-FFF2-40B4-BE49-F238E27FC236}">
                <a16:creationId xmlns:a16="http://schemas.microsoft.com/office/drawing/2014/main" id="{7D33FF50-1263-4F36-9446-661533A3C60A}"/>
              </a:ext>
            </a:extLst>
          </p:cNvPr>
          <p:cNvSpPr txBox="1"/>
          <p:nvPr/>
        </p:nvSpPr>
        <p:spPr>
          <a:xfrm>
            <a:off x="540000" y="1800000"/>
            <a:ext cx="11064240" cy="4401205"/>
          </a:xfrm>
          <a:prstGeom prst="rect">
            <a:avLst/>
          </a:prstGeom>
          <a:noFill/>
        </p:spPr>
        <p:txBody>
          <a:bodyPr wrap="square" rtlCol="0">
            <a:spAutoFit/>
          </a:bodyPr>
          <a:lstStyle/>
          <a:p>
            <a:pPr>
              <a:spcAft>
                <a:spcPts val="1200"/>
              </a:spcAft>
            </a:pPr>
            <a:r>
              <a:rPr lang="en-GB" sz="2400" b="1" dirty="0">
                <a:latin typeface="Arial" panose="020B0604020202020204" pitchFamily="34" charset="0"/>
                <a:cs typeface="Arial" panose="020B0604020202020204" pitchFamily="34" charset="0"/>
              </a:rPr>
              <a:t>It’s important for you to think carefully about your choices for higher education. Every course &amp; every institution is different, and this is a big, life-changing decision - so do your research!</a:t>
            </a:r>
          </a:p>
          <a:p>
            <a:pPr>
              <a:spcAft>
                <a:spcPts val="1200"/>
              </a:spcAft>
            </a:pPr>
            <a:r>
              <a:rPr lang="en-GB" sz="2400" dirty="0">
                <a:latin typeface="Arial" panose="020B0604020202020204" pitchFamily="34" charset="0"/>
                <a:cs typeface="Arial" panose="020B0604020202020204" pitchFamily="34" charset="0"/>
              </a:rPr>
              <a:t>If you decide to go to university or college, begin your loan application as early as possible so you can get it set up in good time before your course starts.</a:t>
            </a:r>
          </a:p>
          <a:p>
            <a:pPr>
              <a:spcAft>
                <a:spcPts val="1200"/>
              </a:spcAft>
            </a:pPr>
            <a:r>
              <a:rPr lang="en-GB" sz="2400" dirty="0">
                <a:latin typeface="Arial" panose="020B0604020202020204" pitchFamily="34" charset="0"/>
                <a:cs typeface="Arial" panose="020B0604020202020204" pitchFamily="34" charset="0"/>
              </a:rPr>
              <a:t>It’s especially important to make sure your maintenance loan is in your account ready for you to start term.</a:t>
            </a:r>
          </a:p>
          <a:p>
            <a:pPr>
              <a:spcAft>
                <a:spcPts val="1200"/>
              </a:spcAft>
            </a:pPr>
            <a:r>
              <a:rPr lang="en-GB" sz="2400" dirty="0">
                <a:latin typeface="Arial" panose="020B0604020202020204" pitchFamily="34" charset="0"/>
                <a:cs typeface="Arial" panose="020B0604020202020204" pitchFamily="34" charset="0"/>
              </a:rPr>
              <a:t>The main window for applications is usually open in the spring (February to the end of May).</a:t>
            </a:r>
          </a:p>
          <a:p>
            <a:pPr>
              <a:spcAft>
                <a:spcPts val="1200"/>
              </a:spcAft>
            </a:pPr>
            <a:r>
              <a:rPr lang="en-GB" sz="2400" b="1" dirty="0">
                <a:latin typeface="Arial" panose="020B0604020202020204" pitchFamily="34" charset="0"/>
                <a:cs typeface="Arial" panose="020B0604020202020204" pitchFamily="34" charset="0"/>
              </a:rPr>
              <a:t>To register an account and get started go to gov.uk/student-finance </a:t>
            </a:r>
          </a:p>
        </p:txBody>
      </p:sp>
    </p:spTree>
    <p:extLst>
      <p:ext uri="{BB962C8B-B14F-4D97-AF65-F5344CB8AC3E}">
        <p14:creationId xmlns:p14="http://schemas.microsoft.com/office/powerpoint/2010/main" val="32511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2DB91-1B87-4A16-A3FC-A4C630E87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Rectangle 7">
            <a:extLst>
              <a:ext uri="{FF2B5EF4-FFF2-40B4-BE49-F238E27FC236}">
                <a16:creationId xmlns:a16="http://schemas.microsoft.com/office/drawing/2014/main" id="{A5302A9D-415D-4706-BD2F-6C7B3384E09C}"/>
              </a:ext>
            </a:extLst>
          </p:cNvPr>
          <p:cNvSpPr/>
          <p:nvPr/>
        </p:nvSpPr>
        <p:spPr>
          <a:xfrm>
            <a:off x="256135" y="1613646"/>
            <a:ext cx="8558681" cy="5043185"/>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54545"/>
                </a:solidFill>
              </a:rPr>
              <a:t>.</a:t>
            </a:r>
          </a:p>
        </p:txBody>
      </p:sp>
      <p:sp>
        <p:nvSpPr>
          <p:cNvPr id="2" name="Rectangle 1">
            <a:extLst>
              <a:ext uri="{FF2B5EF4-FFF2-40B4-BE49-F238E27FC236}">
                <a16:creationId xmlns:a16="http://schemas.microsoft.com/office/drawing/2014/main" id="{DAAF9E3B-9F1B-451D-9BD2-B503249229B4}"/>
              </a:ext>
            </a:extLst>
          </p:cNvPr>
          <p:cNvSpPr/>
          <p:nvPr/>
        </p:nvSpPr>
        <p:spPr>
          <a:xfrm>
            <a:off x="397815" y="1613646"/>
            <a:ext cx="8275320" cy="5043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gov.uk/student-finance</a:t>
            </a:r>
          </a:p>
          <a:p>
            <a:pPr>
              <a:spcAft>
                <a:spcPts val="600"/>
              </a:spcAft>
            </a:pPr>
            <a:r>
              <a:rPr lang="en-GB" dirty="0">
                <a:solidFill>
                  <a:schemeClr val="tx1"/>
                </a:solidFill>
                <a:latin typeface="Arial" panose="020B0604020202020204" pitchFamily="34" charset="0"/>
                <a:cs typeface="Arial" panose="020B0604020202020204" pitchFamily="34" charset="0"/>
              </a:rPr>
              <a:t>Register a student finance account and get all the info you need.</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unistats.direct.gov.uk</a:t>
            </a:r>
          </a:p>
          <a:p>
            <a:pPr>
              <a:spcAft>
                <a:spcPts val="600"/>
              </a:spcAft>
            </a:pPr>
            <a:r>
              <a:rPr lang="en-GB" dirty="0">
                <a:solidFill>
                  <a:schemeClr val="tx1"/>
                </a:solidFill>
                <a:latin typeface="Arial" panose="020B0604020202020204" pitchFamily="34" charset="0"/>
                <a:cs typeface="Arial" panose="020B0604020202020204" pitchFamily="34" charset="0"/>
              </a:rPr>
              <a:t>Lets you compare information from different institutions on student satisfaction rates, tuition fees, accommodation costs, graduate salaries and lots more. </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thestudentroom.co.uk/student-finance </a:t>
            </a:r>
          </a:p>
          <a:p>
            <a:pPr>
              <a:spcAft>
                <a:spcPts val="600"/>
              </a:spcAft>
            </a:pPr>
            <a:r>
              <a:rPr lang="en-GB" dirty="0">
                <a:solidFill>
                  <a:schemeClr val="tx1"/>
                </a:solidFill>
                <a:latin typeface="Arial" panose="020B0604020202020204" pitchFamily="34" charset="0"/>
                <a:cs typeface="Arial" panose="020B0604020202020204" pitchFamily="34" charset="0"/>
              </a:rPr>
              <a:t>Loads of student finance information and tips about going to university. </a:t>
            </a:r>
          </a:p>
          <a:p>
            <a:pPr marL="285750" indent="-285750">
              <a:spcAft>
                <a:spcPts val="6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ucas.com</a:t>
            </a:r>
          </a:p>
          <a:p>
            <a:pPr>
              <a:spcAft>
                <a:spcPts val="600"/>
              </a:spcAft>
            </a:pPr>
            <a:r>
              <a:rPr lang="en-GB" dirty="0">
                <a:solidFill>
                  <a:schemeClr val="tx1"/>
                </a:solidFill>
                <a:latin typeface="Arial" panose="020B0604020202020204" pitchFamily="34" charset="0"/>
                <a:cs typeface="Arial" panose="020B0604020202020204" pitchFamily="34" charset="0"/>
              </a:rPr>
              <a:t>More useful info on student finance and applying for uni, including help on how to explore and make sense of your options.</a:t>
            </a:r>
            <a:endParaRPr lang="en-GB" sz="1400" dirty="0">
              <a:solidFill>
                <a:schemeClr val="tx1"/>
              </a:solidFill>
              <a:latin typeface="Arial" panose="020B0604020202020204" pitchFamily="34" charset="0"/>
              <a:cs typeface="Arial" panose="020B0604020202020204" pitchFamily="34" charset="0"/>
            </a:endParaRPr>
          </a:p>
          <a:p>
            <a:pPr>
              <a:spcAft>
                <a:spcPts val="600"/>
              </a:spcAft>
            </a:pPr>
            <a:r>
              <a:rPr lang="en-GB" dirty="0">
                <a:solidFill>
                  <a:schemeClr val="tx1"/>
                </a:solidFill>
                <a:latin typeface="Arial" panose="020B0604020202020204" pitchFamily="34" charset="0"/>
                <a:cs typeface="Arial" panose="020B0604020202020204" pitchFamily="34" charset="0"/>
              </a:rPr>
              <a:t>And you want to explore other options for life after school, you can also visit </a:t>
            </a:r>
            <a:r>
              <a:rPr lang="en-GB" b="1" dirty="0">
                <a:solidFill>
                  <a:schemeClr val="tx1"/>
                </a:solidFill>
                <a:latin typeface="Arial" panose="020B0604020202020204" pitchFamily="34" charset="0"/>
                <a:cs typeface="Arial" panose="020B0604020202020204" pitchFamily="34" charset="0"/>
              </a:rPr>
              <a:t>getingofar.gov.uk</a:t>
            </a:r>
            <a:r>
              <a:rPr lang="en-GB" dirty="0">
                <a:solidFill>
                  <a:schemeClr val="tx1"/>
                </a:solidFill>
                <a:latin typeface="Arial" panose="020B0604020202020204" pitchFamily="34" charset="0"/>
                <a:cs typeface="Arial" panose="020B0604020202020204" pitchFamily="34" charset="0"/>
              </a:rPr>
              <a:t> to find out about apprenticeships or </a:t>
            </a:r>
            <a:r>
              <a:rPr lang="en-GB" b="1" dirty="0">
                <a:solidFill>
                  <a:schemeClr val="tx1"/>
                </a:solidFill>
                <a:latin typeface="Arial" panose="020B0604020202020204" pitchFamily="34" charset="0"/>
                <a:cs typeface="Arial" panose="020B0604020202020204" pitchFamily="34" charset="0"/>
              </a:rPr>
              <a:t>nationalcareersservice.direct.gov.uk</a:t>
            </a:r>
            <a:r>
              <a:rPr lang="en-GB" dirty="0">
                <a:solidFill>
                  <a:schemeClr val="tx1"/>
                </a:solidFill>
                <a:latin typeface="Arial" panose="020B0604020202020204" pitchFamily="34" charset="0"/>
                <a:cs typeface="Arial" panose="020B0604020202020204" pitchFamily="34" charset="0"/>
              </a:rPr>
              <a:t> for a huge range of info on the choices available to you</a:t>
            </a:r>
          </a:p>
        </p:txBody>
      </p:sp>
    </p:spTree>
    <p:extLst>
      <p:ext uri="{BB962C8B-B14F-4D97-AF65-F5344CB8AC3E}">
        <p14:creationId xmlns:p14="http://schemas.microsoft.com/office/powerpoint/2010/main" val="184919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43CE3-CB72-4D40-B2E9-FA51201A7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7226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D63AA6-758D-4680-B15F-A479E8F7D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Rectangle 3">
            <a:extLst>
              <a:ext uri="{FF2B5EF4-FFF2-40B4-BE49-F238E27FC236}">
                <a16:creationId xmlns:a16="http://schemas.microsoft.com/office/drawing/2014/main" id="{5649EC81-343A-42E5-A758-5EED1BF16C01}"/>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3506C429-9DCA-4AA5-B721-4C5CA4751452}"/>
              </a:ext>
            </a:extLst>
          </p:cNvPr>
          <p:cNvSpPr/>
          <p:nvPr/>
        </p:nvSpPr>
        <p:spPr>
          <a:xfrm>
            <a:off x="540000" y="1800000"/>
            <a:ext cx="10979342" cy="4585871"/>
          </a:xfrm>
          <a:prstGeom prst="rect">
            <a:avLst/>
          </a:prstGeom>
        </p:spPr>
        <p:txBody>
          <a:bodyPr wrap="square">
            <a:spAutoFit/>
          </a:bodyPr>
          <a:lstStyle/>
          <a:p>
            <a:pPr fontAlgn="base"/>
            <a:r>
              <a:rPr lang="en-GB" sz="2800" b="1" dirty="0">
                <a:solidFill>
                  <a:srgbClr val="104F75"/>
                </a:solidFill>
                <a:latin typeface="Arial" panose="020B0604020202020204" pitchFamily="34" charset="0"/>
                <a:cs typeface="Arial" panose="020B0604020202020204" pitchFamily="34" charset="0"/>
              </a:rPr>
              <a:t>What are Student Loans?</a:t>
            </a:r>
            <a:endParaRPr lang="en-GB" sz="2400" u="sng" dirty="0">
              <a:latin typeface="Arial" panose="020B0604020202020204" pitchFamily="34" charset="0"/>
              <a:cs typeface="Arial" panose="020B0604020202020204" pitchFamily="34" charset="0"/>
            </a:endParaRPr>
          </a:p>
          <a:p>
            <a:pPr fontAlgn="base"/>
            <a:r>
              <a:rPr lang="en-GB" sz="2400" dirty="0">
                <a:latin typeface="Arial" panose="020B0604020202020204" pitchFamily="34" charset="0"/>
                <a:cs typeface="Arial" panose="020B0604020202020204" pitchFamily="34" charset="0"/>
              </a:rPr>
              <a:t>Funds loaned to you by the government, to help you cover the costs of going to university.</a:t>
            </a:r>
          </a:p>
          <a:p>
            <a:pPr fontAlgn="base"/>
            <a:endParaRPr lang="en-GB" sz="2400" dirty="0">
              <a:latin typeface="Arial" panose="020B0604020202020204" pitchFamily="34" charset="0"/>
              <a:cs typeface="Arial" panose="020B0604020202020204" pitchFamily="34" charset="0"/>
            </a:endParaRPr>
          </a:p>
          <a:p>
            <a:pPr fontAlgn="base"/>
            <a:r>
              <a:rPr lang="en-GB" sz="2400" dirty="0">
                <a:latin typeface="Arial" panose="020B0604020202020204" pitchFamily="34" charset="0"/>
                <a:cs typeface="Arial" panose="020B0604020202020204" pitchFamily="34" charset="0"/>
              </a:rPr>
              <a:t>There are two types of loan:</a:t>
            </a:r>
          </a:p>
          <a:p>
            <a:pPr marL="342900" indent="-342900" fontAlgn="base">
              <a:buFont typeface="Wingdings" panose="05000000000000000000" pitchFamily="2" charset="2"/>
              <a:buChar char="§"/>
            </a:pPr>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Tuition Fee Loan </a:t>
            </a:r>
            <a:r>
              <a:rPr lang="en-GB" sz="2400" dirty="0">
                <a:latin typeface="Arial" panose="020B0604020202020204" pitchFamily="34" charset="0"/>
                <a:cs typeface="Arial" panose="020B0604020202020204" pitchFamily="34" charset="0"/>
              </a:rPr>
              <a:t>- paid to your university to cover the costs of your tuition</a:t>
            </a:r>
          </a:p>
          <a:p>
            <a:pPr marL="342900" indent="-342900" fontAlgn="base">
              <a:buFont typeface="Wingdings" panose="05000000000000000000" pitchFamily="2" charset="2"/>
              <a:buChar char="§"/>
            </a:pPr>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Maintenance Loan</a:t>
            </a:r>
            <a:r>
              <a:rPr lang="en-GB" sz="2400" dirty="0">
                <a:latin typeface="Arial" panose="020B0604020202020204" pitchFamily="34" charset="0"/>
                <a:cs typeface="Arial" panose="020B0604020202020204" pitchFamily="34" charset="0"/>
              </a:rPr>
              <a:t> - paid to you to help with living costs - like rent, bills, books and socialising</a:t>
            </a:r>
          </a:p>
          <a:p>
            <a:pPr fontAlgn="base"/>
            <a:r>
              <a:rPr lang="en-GB" sz="2400" dirty="0">
                <a:latin typeface="Arial" panose="020B0604020202020204" pitchFamily="34" charset="0"/>
                <a:cs typeface="Arial" panose="020B0604020202020204" pitchFamily="34" charset="0"/>
              </a:rPr>
              <a:t> </a:t>
            </a:r>
          </a:p>
          <a:p>
            <a:pPr fontAlgn="base">
              <a:spcAft>
                <a:spcPts val="600"/>
              </a:spcAft>
            </a:pPr>
            <a:r>
              <a:rPr lang="en-GB" sz="2400" dirty="0">
                <a:latin typeface="Arial" panose="020B0604020202020204" pitchFamily="34" charset="0"/>
                <a:cs typeface="Arial" panose="020B0604020202020204" pitchFamily="34" charset="0"/>
              </a:rPr>
              <a:t>These loans are very different to commercial loans offered by banks. They are designed to make sure your repayments don’t start until a year after you’ve graduated, and are always manageable and affordable. </a:t>
            </a:r>
          </a:p>
        </p:txBody>
      </p:sp>
    </p:spTree>
    <p:extLst>
      <p:ext uri="{BB962C8B-B14F-4D97-AF65-F5344CB8AC3E}">
        <p14:creationId xmlns:p14="http://schemas.microsoft.com/office/powerpoint/2010/main" val="316130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F7B6B4-1338-41AD-9C6F-177147F4A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1983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74D0EC-8672-4FA5-B261-94D52773E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Rectangle 3">
            <a:extLst>
              <a:ext uri="{FF2B5EF4-FFF2-40B4-BE49-F238E27FC236}">
                <a16:creationId xmlns:a16="http://schemas.microsoft.com/office/drawing/2014/main" id="{5649EC81-343A-42E5-A758-5EED1BF16C01}"/>
              </a:ext>
            </a:extLst>
          </p:cNvPr>
          <p:cNvSpPr/>
          <p:nvPr/>
        </p:nvSpPr>
        <p:spPr>
          <a:xfrm>
            <a:off x="256133" y="1670228"/>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3506C429-9DCA-4AA5-B721-4C5CA4751452}"/>
              </a:ext>
            </a:extLst>
          </p:cNvPr>
          <p:cNvSpPr/>
          <p:nvPr/>
        </p:nvSpPr>
        <p:spPr>
          <a:xfrm>
            <a:off x="540000" y="1800000"/>
            <a:ext cx="9983245" cy="2970044"/>
          </a:xfrm>
          <a:prstGeom prst="rect">
            <a:avLst/>
          </a:prstGeom>
        </p:spPr>
        <p:txBody>
          <a:bodyPr wrap="square">
            <a:spAutoFit/>
          </a:bodyPr>
          <a:lstStyle/>
          <a:p>
            <a:pPr fontAlgn="base">
              <a:spcAft>
                <a:spcPts val="600"/>
              </a:spcAft>
            </a:pPr>
            <a:r>
              <a:rPr lang="en-GB" sz="2800" b="1" dirty="0">
                <a:solidFill>
                  <a:srgbClr val="104F75"/>
                </a:solidFill>
                <a:latin typeface="Arial" panose="020B0604020202020204" pitchFamily="34" charset="0"/>
                <a:cs typeface="Arial" panose="020B0604020202020204" pitchFamily="34" charset="0"/>
              </a:rPr>
              <a:t>What is a Tuition Fee Loan?</a:t>
            </a:r>
          </a:p>
          <a:p>
            <a:pPr marL="342900" indent="-342900" fontAlgn="base">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A Tuition Fee Loan is there to cover the costs of your tuition.</a:t>
            </a:r>
          </a:p>
          <a:p>
            <a:pPr marL="342900" indent="-342900" fontAlgn="base">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It’s paid directly to your university or college, in three instalments per year.</a:t>
            </a:r>
          </a:p>
          <a:p>
            <a:pPr marL="342900" indent="-342900" fontAlgn="base">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attend a publicly-funded university or college and it’s your first degree (it is for the vast majority of students) you will be eligible for a loan that covers </a:t>
            </a:r>
            <a:r>
              <a:rPr lang="en-GB" sz="2400" u="sng" dirty="0">
                <a:latin typeface="Arial" panose="020B0604020202020204" pitchFamily="34" charset="0"/>
                <a:cs typeface="Arial" panose="020B0604020202020204" pitchFamily="34" charset="0"/>
              </a:rPr>
              <a:t>all of your tuition fees</a:t>
            </a:r>
          </a:p>
        </p:txBody>
      </p:sp>
    </p:spTree>
    <p:extLst>
      <p:ext uri="{BB962C8B-B14F-4D97-AF65-F5344CB8AC3E}">
        <p14:creationId xmlns:p14="http://schemas.microsoft.com/office/powerpoint/2010/main" val="268860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403A72-F16B-4225-A23D-CEAC22CA2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6" name="Rectangle 5">
            <a:extLst>
              <a:ext uri="{FF2B5EF4-FFF2-40B4-BE49-F238E27FC236}">
                <a16:creationId xmlns:a16="http://schemas.microsoft.com/office/drawing/2014/main" id="{C07DC019-F03D-4E01-8FAA-B5A10526FC7C}"/>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58FB8CC6-49FD-4AF9-98F5-FD88554C3CC4}"/>
              </a:ext>
            </a:extLst>
          </p:cNvPr>
          <p:cNvSpPr/>
          <p:nvPr/>
        </p:nvSpPr>
        <p:spPr>
          <a:xfrm>
            <a:off x="540000" y="1800000"/>
            <a:ext cx="11304285" cy="4031873"/>
          </a:xfrm>
          <a:prstGeom prst="rect">
            <a:avLst/>
          </a:prstGeom>
        </p:spPr>
        <p:txBody>
          <a:bodyPr wrap="square">
            <a:spAutoFit/>
          </a:bodyPr>
          <a:lstStyle/>
          <a:p>
            <a:pPr lvl="0"/>
            <a:r>
              <a:rPr lang="en-GB" sz="2800" b="1" dirty="0">
                <a:solidFill>
                  <a:srgbClr val="104F75"/>
                </a:solidFill>
                <a:latin typeface="Arial" panose="020B0604020202020204" pitchFamily="34" charset="0"/>
                <a:cs typeface="Arial" panose="020B0604020202020204" pitchFamily="34" charset="0"/>
              </a:rPr>
              <a:t>What do Tuition Fees cost?</a:t>
            </a:r>
          </a:p>
          <a:p>
            <a:pPr lvl="0"/>
            <a:endParaRPr lang="en-GB" sz="1600" dirty="0">
              <a:solidFill>
                <a:srgbClr val="104F75"/>
              </a:solidFill>
              <a:latin typeface="Arial" panose="020B0604020202020204" pitchFamily="34" charset="0"/>
              <a:cs typeface="Arial" panose="020B0604020202020204" pitchFamily="34" charset="0"/>
            </a:endParaRP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Government sets maximum fee levels for universities and colleges that are </a:t>
            </a:r>
            <a:r>
              <a:rPr lang="en-GB" sz="2400" b="1" dirty="0">
                <a:latin typeface="Arial" panose="020B0604020202020204" pitchFamily="34" charset="0"/>
                <a:cs typeface="Arial" panose="020B0604020202020204" pitchFamily="34" charset="0"/>
              </a:rPr>
              <a:t>publicly funded</a:t>
            </a:r>
            <a:r>
              <a:rPr lang="en-GB" sz="2400" dirty="0">
                <a:latin typeface="Arial" panose="020B0604020202020204" pitchFamily="34" charset="0"/>
                <a:cs typeface="Arial" panose="020B0604020202020204" pitchFamily="34" charset="0"/>
              </a:rPr>
              <a:t>. The highest amount a publicly-funded university or college in England can currently charge is </a:t>
            </a:r>
            <a:r>
              <a:rPr lang="en-GB" sz="2400" b="1" dirty="0">
                <a:latin typeface="Arial" panose="020B0604020202020204" pitchFamily="34" charset="0"/>
                <a:cs typeface="Arial" panose="020B0604020202020204" pitchFamily="34" charset="0"/>
              </a:rPr>
              <a:t>£9,250 for a full-time course</a:t>
            </a:r>
            <a:r>
              <a:rPr lang="en-GB" sz="2400" dirty="0">
                <a:latin typeface="Arial" panose="020B0604020202020204" pitchFamily="34" charset="0"/>
                <a:cs typeface="Arial" panose="020B0604020202020204" pitchFamily="34" charset="0"/>
              </a:rPr>
              <a:t>.</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Some Higher Education institutions have lower maximum fee levels, depending on whether they meet certain legal requirements. To find out more contact the uni or college you’re interested in studying at.</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important thing to remember is that </a:t>
            </a:r>
            <a:r>
              <a:rPr lang="en-GB" sz="2400" b="1" dirty="0">
                <a:latin typeface="Arial" panose="020B0604020202020204" pitchFamily="34" charset="0"/>
                <a:cs typeface="Arial" panose="020B0604020202020204" pitchFamily="34" charset="0"/>
              </a:rPr>
              <a:t>you will be able to access a tuition fee loan to cover </a:t>
            </a:r>
            <a:r>
              <a:rPr lang="en-GB" sz="2400" b="1" u="sng" dirty="0">
                <a:latin typeface="Arial" panose="020B0604020202020204" pitchFamily="34" charset="0"/>
                <a:cs typeface="Arial" panose="020B0604020202020204" pitchFamily="34" charset="0"/>
              </a:rPr>
              <a:t>the full amount of your fees</a:t>
            </a:r>
            <a:r>
              <a:rPr lang="en-GB" sz="2400" b="1" dirty="0">
                <a:latin typeface="Arial" panose="020B0604020202020204" pitchFamily="34" charset="0"/>
                <a:cs typeface="Arial" panose="020B0604020202020204" pitchFamily="34" charset="0"/>
              </a:rPr>
              <a:t> at publicly-funded providers.</a:t>
            </a:r>
          </a:p>
        </p:txBody>
      </p:sp>
    </p:spTree>
    <p:extLst>
      <p:ext uri="{BB962C8B-B14F-4D97-AF65-F5344CB8AC3E}">
        <p14:creationId xmlns:p14="http://schemas.microsoft.com/office/powerpoint/2010/main" val="12588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DD9F4A-0FD9-4E3F-B51E-84C5726B7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6" name="Rectangle 5">
            <a:extLst>
              <a:ext uri="{FF2B5EF4-FFF2-40B4-BE49-F238E27FC236}">
                <a16:creationId xmlns:a16="http://schemas.microsoft.com/office/drawing/2014/main" id="{C07DC019-F03D-4E01-8FAA-B5A10526FC7C}"/>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58FB8CC6-49FD-4AF9-98F5-FD88554C3CC4}"/>
              </a:ext>
            </a:extLst>
          </p:cNvPr>
          <p:cNvSpPr/>
          <p:nvPr/>
        </p:nvSpPr>
        <p:spPr>
          <a:xfrm>
            <a:off x="540000" y="1800000"/>
            <a:ext cx="11304285" cy="4185761"/>
          </a:xfrm>
          <a:prstGeom prst="rect">
            <a:avLst/>
          </a:prstGeom>
        </p:spPr>
        <p:txBody>
          <a:bodyPr wrap="square">
            <a:spAutoFit/>
          </a:bodyPr>
          <a:lstStyle/>
          <a:p>
            <a:pPr lvl="0"/>
            <a:r>
              <a:rPr lang="en-GB" sz="2800" b="1" dirty="0">
                <a:solidFill>
                  <a:srgbClr val="104F75"/>
                </a:solidFill>
                <a:latin typeface="Arial" panose="020B0604020202020204" pitchFamily="34" charset="0"/>
                <a:cs typeface="Arial" panose="020B0604020202020204" pitchFamily="34" charset="0"/>
              </a:rPr>
              <a:t>What do Tuition Fees cost – at private providers?</a:t>
            </a:r>
          </a:p>
          <a:p>
            <a:pPr lvl="0"/>
            <a:endParaRPr lang="en-GB" sz="1600" dirty="0">
              <a:solidFill>
                <a:srgbClr val="104F75"/>
              </a:solidFill>
              <a:latin typeface="Arial" panose="020B0604020202020204" pitchFamily="34" charset="0"/>
              <a:cs typeface="Arial" panose="020B0604020202020204" pitchFamily="34" charset="0"/>
            </a:endParaRP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There are some </a:t>
            </a:r>
            <a:r>
              <a:rPr lang="en-GB" sz="2400" b="1" dirty="0">
                <a:latin typeface="Arial" panose="020B0604020202020204" pitchFamily="34" charset="0"/>
                <a:cs typeface="Arial" panose="020B0604020202020204" pitchFamily="34" charset="0"/>
              </a:rPr>
              <a:t>private higher education providers</a:t>
            </a:r>
            <a:r>
              <a:rPr lang="en-GB" sz="2400" dirty="0">
                <a:latin typeface="Arial" panose="020B0604020202020204" pitchFamily="34" charset="0"/>
                <a:cs typeface="Arial" panose="020B0604020202020204" pitchFamily="34" charset="0"/>
              </a:rPr>
              <a:t> in the UK. Their maximum fee levels aren’t capped by the government. </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If you choose to go to a private provider you will be able to apply for up to £6,165 towards your fees. </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This </a:t>
            </a:r>
            <a:r>
              <a:rPr lang="en-GB" sz="2400" b="1" dirty="0">
                <a:latin typeface="Arial" panose="020B0604020202020204" pitchFamily="34" charset="0"/>
                <a:cs typeface="Arial" panose="020B0604020202020204" pitchFamily="34" charset="0"/>
              </a:rPr>
              <a:t>could mean you're not able to borrow the full cost of your tuition fees</a:t>
            </a:r>
            <a:r>
              <a:rPr lang="en-GB" sz="2400" dirty="0">
                <a:latin typeface="Arial" panose="020B0604020202020204" pitchFamily="34" charset="0"/>
                <a:cs typeface="Arial" panose="020B0604020202020204" pitchFamily="34" charset="0"/>
              </a:rPr>
              <a:t>, as private universities can charge whatever fee they want…So you will need to do your homework! </a:t>
            </a:r>
          </a:p>
          <a:p>
            <a:pPr marL="285750" lvl="0" indent="-28575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 can find out on the internet if a uni or college is private.</a:t>
            </a:r>
          </a:p>
        </p:txBody>
      </p:sp>
    </p:spTree>
    <p:extLst>
      <p:ext uri="{BB962C8B-B14F-4D97-AF65-F5344CB8AC3E}">
        <p14:creationId xmlns:p14="http://schemas.microsoft.com/office/powerpoint/2010/main" val="23884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DE610F-738E-4807-95FE-D323BABBC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8" name="Rectangle 7">
            <a:extLst>
              <a:ext uri="{FF2B5EF4-FFF2-40B4-BE49-F238E27FC236}">
                <a16:creationId xmlns:a16="http://schemas.microsoft.com/office/drawing/2014/main" id="{8A78389D-EFA7-4A53-BD08-2AD72E4A5911}"/>
              </a:ext>
            </a:extLst>
          </p:cNvPr>
          <p:cNvSpPr/>
          <p:nvPr/>
        </p:nvSpPr>
        <p:spPr>
          <a:xfrm>
            <a:off x="256135" y="1613647"/>
            <a:ext cx="11679731" cy="5025358"/>
          </a:xfrm>
          <a:prstGeom prst="rect">
            <a:avLst/>
          </a:prstGeom>
          <a:solidFill>
            <a:schemeClr val="bg1"/>
          </a:solidFill>
          <a:ln w="28575">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47F6EF70-E3A0-4945-B966-57C36A3AE10B}"/>
              </a:ext>
            </a:extLst>
          </p:cNvPr>
          <p:cNvSpPr txBox="1"/>
          <p:nvPr/>
        </p:nvSpPr>
        <p:spPr>
          <a:xfrm>
            <a:off x="497927" y="1656576"/>
            <a:ext cx="11196144" cy="5201424"/>
          </a:xfrm>
          <a:prstGeom prst="rect">
            <a:avLst/>
          </a:prstGeom>
          <a:noFill/>
        </p:spPr>
        <p:txBody>
          <a:bodyPr wrap="square" rtlCol="0">
            <a:spAutoFit/>
          </a:bodyPr>
          <a:lstStyle/>
          <a:p>
            <a:r>
              <a:rPr lang="en-GB" sz="2800" b="1" dirty="0">
                <a:solidFill>
                  <a:srgbClr val="104F75"/>
                </a:solidFill>
                <a:latin typeface="Arial" panose="020B0604020202020204" pitchFamily="34" charset="0"/>
                <a:cs typeface="Arial" panose="020B0604020202020204" pitchFamily="34" charset="0"/>
              </a:rPr>
              <a:t>How do Student Loans work?</a:t>
            </a:r>
          </a:p>
          <a:p>
            <a:r>
              <a:rPr lang="en-GB" sz="1600" dirty="0">
                <a:solidFill>
                  <a:srgbClr val="FF0000"/>
                </a:solidFill>
                <a:latin typeface="Arial" panose="020B0604020202020204" pitchFamily="34" charset="0"/>
                <a:cs typeface="Arial" panose="020B0604020202020204" pitchFamily="34" charset="0"/>
              </a:rPr>
              <a:t> </a:t>
            </a:r>
          </a:p>
          <a:p>
            <a:pPr marL="342900" lvl="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Once you’ve decided to study a higher education course, you can apply for a Tuition Fee Loan of up to £9,250 per year to cover the cost of your course fees. </a:t>
            </a:r>
          </a:p>
          <a:p>
            <a:pPr marL="342900" lvl="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 apply through Student Finance England and the money is paid directly to your chosen university or college, so you don’t need to worry about making any payments yourself.</a:t>
            </a:r>
          </a:p>
          <a:p>
            <a:pPr marL="342900" lvl="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 won’t need to pay </a:t>
            </a:r>
            <a:r>
              <a:rPr lang="en-GB" sz="2400" u="sng" dirty="0">
                <a:latin typeface="Arial" panose="020B0604020202020204" pitchFamily="34" charset="0"/>
                <a:cs typeface="Arial" panose="020B0604020202020204" pitchFamily="34" charset="0"/>
              </a:rPr>
              <a:t>anything</a:t>
            </a:r>
            <a:r>
              <a:rPr lang="en-GB" sz="2400" dirty="0">
                <a:latin typeface="Arial" panose="020B0604020202020204" pitchFamily="34" charset="0"/>
                <a:cs typeface="Arial" panose="020B0604020202020204" pitchFamily="34" charset="0"/>
              </a:rPr>
              <a:t> back – </a:t>
            </a:r>
          </a:p>
          <a:p>
            <a:pPr marL="800100" lvl="1"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Until you've left university or college </a:t>
            </a:r>
          </a:p>
          <a:p>
            <a:pPr lvl="2"/>
            <a:r>
              <a:rPr lang="en-GB" sz="2400" dirty="0">
                <a:solidFill>
                  <a:srgbClr val="E87D1E"/>
                </a:solidFill>
                <a:latin typeface="Arial" panose="020B0604020202020204" pitchFamily="34" charset="0"/>
                <a:cs typeface="Arial" panose="020B0604020202020204" pitchFamily="34" charset="0"/>
              </a:rPr>
              <a:t>and </a:t>
            </a:r>
          </a:p>
          <a:p>
            <a:pPr marL="800100" lvl="1"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Until you start earning over £25,000 per year</a:t>
            </a:r>
            <a:r>
              <a:rPr lang="en-GB" sz="24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83352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8D978-7004-49B3-A9F3-06C17B912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313766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AB829B7439547987CFC8481E287B6" ma:contentTypeVersion="15" ma:contentTypeDescription="Create a new document." ma:contentTypeScope="" ma:versionID="3aeaea5eac6630e93dfbe1a4cde153c8">
  <xsd:schema xmlns:xsd="http://www.w3.org/2001/XMLSchema" xmlns:xs="http://www.w3.org/2001/XMLSchema" xmlns:p="http://schemas.microsoft.com/office/2006/metadata/properties" xmlns:ns2="24ed3a27-ff4a-4bdf-9742-30418fcfbb2f" xmlns:ns3="c6d7e9a9-1c27-4794-95e4-aeb189b47709" targetNamespace="http://schemas.microsoft.com/office/2006/metadata/properties" ma:root="true" ma:fieldsID="5c333d780f91561882e104087c3fd82f" ns2:_="" ns3:_="">
    <xsd:import namespace="24ed3a27-ff4a-4bdf-9742-30418fcfbb2f"/>
    <xsd:import namespace="c6d7e9a9-1c27-4794-95e4-aeb189b47709"/>
    <xsd:element name="properties">
      <xsd:complexType>
        <xsd:sequence>
          <xsd:element name="documentManagement">
            <xsd:complexType>
              <xsd:all>
                <xsd:element ref="ns2:f5037cbb55ab4817bd738a2e66b09d15" minOccurs="0"/>
                <xsd:element ref="ns2:TaxCatchAll" minOccurs="0"/>
                <xsd:element ref="ns2:i452016ece1c4cdb94cfad6e6a06bcf8" minOccurs="0"/>
                <xsd:element ref="ns2:d98d43bd96a446f78543083554da0b40" minOccurs="0"/>
                <xsd:element ref="ns2:h9b2e6b3ac104d2fa29ff27efbba922a" minOccurs="0"/>
                <xsd:element ref="ns2:la7c738f22774282bd5eda2f5221cfeb"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d3a27-ff4a-4bdf-9742-30418fcfbb2f" elementFormDefault="qualified">
    <xsd:import namespace="http://schemas.microsoft.com/office/2006/documentManagement/types"/>
    <xsd:import namespace="http://schemas.microsoft.com/office/infopath/2007/PartnerControls"/>
    <xsd:element name="f5037cbb55ab4817bd738a2e66b09d15" ma:index="9" nillable="true" ma:taxonomy="true" ma:internalName="f5037cbb55ab4817bd738a2e66b09d15" ma:taxonomyFieldName="Record_x0020_Type" ma:displayName="Record Type" ma:default="" ma:fieldId="{f5037cbb-55ab-4817-bd73-8a2e66b09d15}" ma:sspId="2a6c3710-2873-49df-afb4-326cad932244" ma:termSetId="ee1a0229-83b9-4f7b-bc8d-500e342a1bc6"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db57c79-c2f9-4486-bccb-2c0620279647}" ma:internalName="TaxCatchAll" ma:showField="CatchAllData" ma:web="24ed3a27-ff4a-4bdf-9742-30418fcfbb2f">
      <xsd:complexType>
        <xsd:complexContent>
          <xsd:extension base="dms:MultiChoiceLookup">
            <xsd:sequence>
              <xsd:element name="Value" type="dms:Lookup" maxOccurs="unbounded" minOccurs="0" nillable="true"/>
            </xsd:sequence>
          </xsd:extension>
        </xsd:complexContent>
      </xsd:complexType>
    </xsd:element>
    <xsd:element name="i452016ece1c4cdb94cfad6e6a06bcf8" ma:index="11" nillable="true" ma:taxonomy="true" ma:internalName="i452016ece1c4cdb94cfad6e6a06bcf8" ma:taxonomyFieldName="Clients" ma:displayName="Client" ma:default="" ma:fieldId="{2452016e-ce1c-4cdb-94cf-ad6e6a06bcf8}" ma:sspId="2a6c3710-2873-49df-afb4-326cad932244" ma:termSetId="42df832a-14aa-46e7-a3bf-9f15c67c2420" ma:anchorId="00000000-0000-0000-0000-000000000000" ma:open="false" ma:isKeyword="false">
      <xsd:complexType>
        <xsd:sequence>
          <xsd:element ref="pc:Terms" minOccurs="0" maxOccurs="1"/>
        </xsd:sequence>
      </xsd:complexType>
    </xsd:element>
    <xsd:element name="d98d43bd96a446f78543083554da0b40" ma:index="12" nillable="true" ma:taxonomy="true" ma:internalName="d98d43bd96a446f78543083554da0b40" ma:taxonomyFieldName="Group1" ma:displayName="Group" ma:default="" ma:fieldId="{d98d43bd-96a4-46f7-8543-083554da0b40}" ma:sspId="2a6c3710-2873-49df-afb4-326cad932244" ma:termSetId="170d8098-5056-4776-b8fd-de8f23ced8c6" ma:anchorId="00000000-0000-0000-0000-000000000000" ma:open="false" ma:isKeyword="false">
      <xsd:complexType>
        <xsd:sequence>
          <xsd:element ref="pc:Terms" minOccurs="0" maxOccurs="1"/>
        </xsd:sequence>
      </xsd:complexType>
    </xsd:element>
    <xsd:element name="h9b2e6b3ac104d2fa29ff27efbba922a" ma:index="13" nillable="true" ma:taxonomy="true" ma:internalName="h9b2e6b3ac104d2fa29ff27efbba922a" ma:taxonomyFieldName="Project" ma:displayName="Project" ma:default="" ma:fieldId="{19b2e6b3-ac10-4d2f-a29f-f27efbba922a}" ma:sspId="2a6c3710-2873-49df-afb4-326cad932244" ma:termSetId="e250e61e-f27b-4aaf-88d4-6fb00ad1dbf0" ma:anchorId="00000000-0000-0000-0000-000000000000" ma:open="false" ma:isKeyword="false">
      <xsd:complexType>
        <xsd:sequence>
          <xsd:element ref="pc:Terms" minOccurs="0" maxOccurs="1"/>
        </xsd:sequence>
      </xsd:complexType>
    </xsd:element>
    <xsd:element name="la7c738f22774282bd5eda2f5221cfeb" ma:index="14" nillable="true" ma:taxonomy="true" ma:internalName="la7c738f22774282bd5eda2f5221cfeb" ma:taxonomyFieldName="Exhibition_x0020_Unit" ma:displayName="Exhibition Unit" ma:default="" ma:fieldId="{5a7c738f-2277-4282-bd5e-da2f5221cfeb}" ma:sspId="2a6c3710-2873-49df-afb4-326cad932244" ma:termSetId="1c532feb-8d0f-48d5-842a-a2743cb2e3a4" ma:anchorId="00000000-0000-0000-0000-000000000000" ma:open="false" ma:isKeyword="false">
      <xsd:complexType>
        <xsd:sequence>
          <xsd:element ref="pc:Terms" minOccurs="0" maxOccurs="1"/>
        </xsd:sequence>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d7e9a9-1c27-4794-95e4-aeb189b47709"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98d43bd96a446f78543083554da0b40 xmlns="24ed3a27-ff4a-4bdf-9742-30418fcfbb2f">
      <Terms xmlns="http://schemas.microsoft.com/office/infopath/2007/PartnerControls"/>
    </d98d43bd96a446f78543083554da0b40>
    <TaxCatchAll xmlns="24ed3a27-ff4a-4bdf-9742-30418fcfbb2f">
      <Value>181</Value>
      <Value>211</Value>
      <Value>210</Value>
    </TaxCatchAll>
    <f5037cbb55ab4817bd738a2e66b09d15 xmlns="24ed3a27-ff4a-4bdf-9742-30418fcfbb2f">
      <Terms xmlns="http://schemas.microsoft.com/office/infopath/2007/PartnerControls"/>
    </f5037cbb55ab4817bd738a2e66b09d15>
    <i452016ece1c4cdb94cfad6e6a06bcf8 xmlns="24ed3a27-ff4a-4bdf-9742-30418fcfbb2f">
      <Terms xmlns="http://schemas.microsoft.com/office/infopath/2007/PartnerControls">
        <TermInfo xmlns="http://schemas.microsoft.com/office/infopath/2007/PartnerControls">
          <TermName xmlns="http://schemas.microsoft.com/office/infopath/2007/PartnerControls">Department for Education</TermName>
          <TermId xmlns="http://schemas.microsoft.com/office/infopath/2007/PartnerControls">bac561eb-e196-4c39-81e4-25efb45e197b</TermId>
        </TermInfo>
      </Terms>
    </i452016ece1c4cdb94cfad6e6a06bcf8>
    <la7c738f22774282bd5eda2f5221cfeb xmlns="24ed3a27-ff4a-4bdf-9742-30418fcfbb2f">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5e93adc1-4d35-4c54-86a1-55b5335fbc41</TermId>
        </TermInfo>
      </Terms>
    </la7c738f22774282bd5eda2f5221cfeb>
    <h9b2e6b3ac104d2fa29ff27efbba922a xmlns="24ed3a27-ff4a-4bdf-9742-30418fcfbb2f">
      <Terms xmlns="http://schemas.microsoft.com/office/infopath/2007/PartnerControls">
        <TermInfo xmlns="http://schemas.microsoft.com/office/infopath/2007/PartnerControls">
          <TermName xmlns="http://schemas.microsoft.com/office/infopath/2007/PartnerControls">Communication Package</TermName>
          <TermId xmlns="http://schemas.microsoft.com/office/infopath/2007/PartnerControls">0089c38c-600f-48c3-ba1f-18f1bb8f656a</TermId>
        </TermInfo>
      </Terms>
    </h9b2e6b3ac104d2fa29ff27efbba922a>
    <SharedWithUsers xmlns="24ed3a27-ff4a-4bdf-9742-30418fcfbb2f">
      <UserInfo>
        <DisplayName>Lauren Sloka</DisplayName>
        <AccountId>18</AccountId>
        <AccountType/>
      </UserInfo>
      <UserInfo>
        <DisplayName>Abbie Hosie</DisplayName>
        <AccountId>500</AccountId>
        <AccountType/>
      </UserInfo>
      <UserInfo>
        <DisplayName>Laura Nash</DisplayName>
        <AccountId>70</AccountId>
        <AccountType/>
      </UserInfo>
      <UserInfo>
        <DisplayName>Chris Austin</DisplayName>
        <AccountId>21</AccountId>
        <AccountType/>
      </UserInfo>
    </SharedWithUsers>
  </documentManagement>
</p:properties>
</file>

<file path=customXml/itemProps1.xml><?xml version="1.0" encoding="utf-8"?>
<ds:datastoreItem xmlns:ds="http://schemas.openxmlformats.org/officeDocument/2006/customXml" ds:itemID="{7C392060-0855-4806-B74B-533AE80B4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d3a27-ff4a-4bdf-9742-30418fcfbb2f"/>
    <ds:schemaRef ds:uri="c6d7e9a9-1c27-4794-95e4-aeb189b47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337CDD-8ABA-4B21-9CC9-BF7D74A9D6E1}">
  <ds:schemaRefs>
    <ds:schemaRef ds:uri="http://schemas.microsoft.com/sharepoint/v3/contenttype/forms"/>
  </ds:schemaRefs>
</ds:datastoreItem>
</file>

<file path=customXml/itemProps3.xml><?xml version="1.0" encoding="utf-8"?>
<ds:datastoreItem xmlns:ds="http://schemas.openxmlformats.org/officeDocument/2006/customXml" ds:itemID="{F6F4A6CE-32D0-4BC4-ACEF-EE292B998763}">
  <ds:schemaRefs>
    <ds:schemaRef ds:uri="http://schemas.microsoft.com/office/infopath/2007/PartnerControls"/>
    <ds:schemaRef ds:uri="http://purl.org/dc/elements/1.1/"/>
    <ds:schemaRef ds:uri="http://schemas.microsoft.com/office/2006/metadata/properties"/>
    <ds:schemaRef ds:uri="24ed3a27-ff4a-4bdf-9742-30418fcfbb2f"/>
    <ds:schemaRef ds:uri="http://purl.org/dc/terms/"/>
    <ds:schemaRef ds:uri="c6d7e9a9-1c27-4794-95e4-aeb189b47709"/>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2621</TotalTime>
  <Words>1634</Words>
  <Application>Microsoft Office PowerPoint</Application>
  <PresentationFormat>Widescreen</PresentationFormat>
  <Paragraphs>180</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Austin</dc:creator>
  <cp:lastModifiedBy>L M McNish</cp:lastModifiedBy>
  <cp:revision>56</cp:revision>
  <dcterms:created xsi:type="dcterms:W3CDTF">2018-11-18T17:43:14Z</dcterms:created>
  <dcterms:modified xsi:type="dcterms:W3CDTF">2018-12-17T12:43:10Z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0x01010082BAB829B7439547987CFC8481E287B6</vt:lpwstr>
  </property>
  <property fmtid="{D5CDD505-2E9C-101B-9397-08002B2CF9AE}" pid="3" name="Project">
    <vt:lpwstr>210;#Communication Package|0089c38c-600f-48c3-ba1f-18f1bb8f656a</vt:lpwstr>
  </property>
  <property fmtid="{D5CDD505-2E9C-101B-9397-08002B2CF9AE}" pid="4" name="Department">
    <vt:lpwstr/>
  </property>
  <property fmtid="{D5CDD505-2E9C-101B-9397-08002B2CF9AE}" pid="5" name="Record Type">
    <vt:lpwstr/>
  </property>
  <property fmtid="{D5CDD505-2E9C-101B-9397-08002B2CF9AE}" pid="6" name="Exhibition Unit">
    <vt:lpwstr>211;#NA|5e93adc1-4d35-4c54-86a1-55b5335fbc41</vt:lpwstr>
  </property>
  <property fmtid="{D5CDD505-2E9C-101B-9397-08002B2CF9AE}" pid="7" name="Group1">
    <vt:lpwstr/>
  </property>
  <property fmtid="{D5CDD505-2E9C-101B-9397-08002B2CF9AE}" pid="8" name="Clients">
    <vt:lpwstr>181;#Department for Education|bac561eb-e196-4c39-81e4-25efb45e197b</vt:lpwstr>
  </property>
</Properties>
</file>