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39BE1"/>
    <a:srgbClr val="A568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69E136-E826-40A1-9425-068EB0219780}" v="2" dt="2020-02-26T16:13:17.8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 Riddick" userId="S::criddick@montsaye.northants.sch.uk::e4760c12-207d-4813-8318-f7ec7681c8ea" providerId="AD" clId="Web-{BC69E136-E826-40A1-9425-068EB0219780}"/>
    <pc:docChg chg="modSld">
      <pc:chgData name="C Riddick" userId="S::criddick@montsaye.northants.sch.uk::e4760c12-207d-4813-8318-f7ec7681c8ea" providerId="AD" clId="Web-{BC69E136-E826-40A1-9425-068EB0219780}" dt="2020-02-26T16:13:17.771" v="1" actId="1076"/>
      <pc:docMkLst>
        <pc:docMk/>
      </pc:docMkLst>
      <pc:sldChg chg="modSp">
        <pc:chgData name="C Riddick" userId="S::criddick@montsaye.northants.sch.uk::e4760c12-207d-4813-8318-f7ec7681c8ea" providerId="AD" clId="Web-{BC69E136-E826-40A1-9425-068EB0219780}" dt="2020-02-26T16:13:17.771" v="1" actId="1076"/>
        <pc:sldMkLst>
          <pc:docMk/>
          <pc:sldMk cId="2152428173" sldId="257"/>
        </pc:sldMkLst>
        <pc:picChg chg="mod">
          <ac:chgData name="C Riddick" userId="S::criddick@montsaye.northants.sch.uk::e4760c12-207d-4813-8318-f7ec7681c8ea" providerId="AD" clId="Web-{BC69E136-E826-40A1-9425-068EB0219780}" dt="2020-02-26T16:13:17.771" v="1" actId="1076"/>
          <ac:picMkLst>
            <pc:docMk/>
            <pc:sldMk cId="2152428173" sldId="257"/>
            <ac:picMk id="17"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B399274-A534-44B2-BE3B-D88950E460C4}" type="datetimeFigureOut">
              <a:rPr lang="en-GB" smtClean="0"/>
              <a:t>26/02/2020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307254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B399274-A534-44B2-BE3B-D88950E460C4}" type="datetimeFigureOut">
              <a:rPr lang="en-GB" smtClean="0"/>
              <a:t>26/02/2020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1028692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B399274-A534-44B2-BE3B-D88950E460C4}" type="datetimeFigureOut">
              <a:rPr lang="en-GB" smtClean="0"/>
              <a:t>26/02/2020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3662639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B399274-A534-44B2-BE3B-D88950E460C4}" type="datetimeFigureOut">
              <a:rPr lang="en-GB" smtClean="0"/>
              <a:t>26/02/2020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1354852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B399274-A534-44B2-BE3B-D88950E460C4}" type="datetimeFigureOut">
              <a:rPr lang="en-GB" smtClean="0"/>
              <a:t>26/02/2020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1887867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B399274-A534-44B2-BE3B-D88950E460C4}" type="datetimeFigureOut">
              <a:rPr lang="en-GB" smtClean="0"/>
              <a:t>26/02/2020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991419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B399274-A534-44B2-BE3B-D88950E460C4}" type="datetimeFigureOut">
              <a:rPr lang="en-GB" smtClean="0"/>
              <a:t>26/02/2020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2775562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B399274-A534-44B2-BE3B-D88950E460C4}" type="datetimeFigureOut">
              <a:rPr lang="en-GB" smtClean="0"/>
              <a:t>26/02/2020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2186948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399274-A534-44B2-BE3B-D88950E460C4}" type="datetimeFigureOut">
              <a:rPr lang="en-GB" smtClean="0"/>
              <a:t>26/02/2020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2255949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B399274-A534-44B2-BE3B-D88950E460C4}" type="datetimeFigureOut">
              <a:rPr lang="en-GB" smtClean="0"/>
              <a:t>26/02/2020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2936764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B399274-A534-44B2-BE3B-D88950E460C4}" type="datetimeFigureOut">
              <a:rPr lang="en-GB" smtClean="0"/>
              <a:t>26/02/2020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3438001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399274-A534-44B2-BE3B-D88950E460C4}" type="datetimeFigureOut">
              <a:rPr lang="en-GB" smtClean="0"/>
              <a:t>26/02/2020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A0D7E6-BA9C-4316-883F-4F44F34EF169}" type="slidenum">
              <a:rPr lang="en-GB" smtClean="0"/>
              <a:t>‹#›</a:t>
            </a:fld>
            <a:endParaRPr lang="en-GB"/>
          </a:p>
        </p:txBody>
      </p:sp>
    </p:spTree>
    <p:extLst>
      <p:ext uri="{BB962C8B-B14F-4D97-AF65-F5344CB8AC3E}">
        <p14:creationId xmlns:p14="http://schemas.microsoft.com/office/powerpoint/2010/main" val="2694965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09077" y="104375"/>
            <a:ext cx="3451859" cy="584775"/>
          </a:xfrm>
          <a:prstGeom prst="rect">
            <a:avLst/>
          </a:prstGeom>
          <a:noFill/>
          <a:ln>
            <a:solidFill>
              <a:srgbClr val="0070C0"/>
            </a:solidFill>
          </a:ln>
        </p:spPr>
        <p:txBody>
          <a:bodyPr wrap="square" rtlCol="0">
            <a:spAutoFit/>
          </a:bodyPr>
          <a:lstStyle/>
          <a:p>
            <a:pPr algn="ctr"/>
            <a:r>
              <a:rPr lang="en-GB" sz="3200" dirty="0">
                <a:solidFill>
                  <a:srgbClr val="0070C0"/>
                </a:solidFill>
              </a:rPr>
              <a:t>Year 8 -Physics 2</a:t>
            </a:r>
          </a:p>
        </p:txBody>
      </p:sp>
      <p:sp>
        <p:nvSpPr>
          <p:cNvPr id="5" name="TextBox 4"/>
          <p:cNvSpPr txBox="1"/>
          <p:nvPr/>
        </p:nvSpPr>
        <p:spPr>
          <a:xfrm>
            <a:off x="4199731" y="773949"/>
            <a:ext cx="3756121" cy="584775"/>
          </a:xfrm>
          <a:prstGeom prst="rect">
            <a:avLst/>
          </a:prstGeom>
          <a:noFill/>
          <a:ln>
            <a:solidFill>
              <a:srgbClr val="0070C0"/>
            </a:solidFill>
          </a:ln>
        </p:spPr>
        <p:txBody>
          <a:bodyPr wrap="square" rtlCol="0">
            <a:spAutoFit/>
          </a:bodyPr>
          <a:lstStyle/>
          <a:p>
            <a:r>
              <a:rPr lang="en-GB" sz="1400" dirty="0"/>
              <a:t>Big Idea:  Number 3: </a:t>
            </a:r>
            <a:r>
              <a:rPr lang="en-GB" sz="1600" b="1" i="1" dirty="0"/>
              <a:t>Forces can affect an object’s motion or shape.</a:t>
            </a:r>
            <a:endParaRPr lang="en-GB" sz="1600" dirty="0"/>
          </a:p>
        </p:txBody>
      </p:sp>
      <p:sp>
        <p:nvSpPr>
          <p:cNvPr id="6" name="TextBox 5"/>
          <p:cNvSpPr txBox="1"/>
          <p:nvPr/>
        </p:nvSpPr>
        <p:spPr>
          <a:xfrm>
            <a:off x="59927" y="104375"/>
            <a:ext cx="3998953" cy="1384995"/>
          </a:xfrm>
          <a:prstGeom prst="rect">
            <a:avLst/>
          </a:prstGeom>
          <a:noFill/>
          <a:ln>
            <a:solidFill>
              <a:srgbClr val="0070C0"/>
            </a:solidFill>
          </a:ln>
        </p:spPr>
        <p:txBody>
          <a:bodyPr wrap="square" rtlCol="0">
            <a:spAutoFit/>
          </a:bodyPr>
          <a:lstStyle/>
          <a:p>
            <a:pPr fontAlgn="base"/>
            <a:r>
              <a:rPr lang="en-GB" sz="1400" b="1" dirty="0"/>
              <a:t>Prior Learning: </a:t>
            </a:r>
            <a:r>
              <a:rPr lang="en-GB" sz="1400" b="1" i="1" dirty="0"/>
              <a:t>Year 3 </a:t>
            </a:r>
            <a:r>
              <a:rPr lang="en-US" sz="1400" b="1" i="1" dirty="0"/>
              <a:t>Forces and magnets</a:t>
            </a:r>
          </a:p>
          <a:p>
            <a:r>
              <a:rPr lang="en-US" sz="1000" dirty="0"/>
              <a:t>Notice that some forces need contact between 2 objects, but magnetic forces can act at a distance. Observe how magnets attract or repel each other and attract some materials and not others</a:t>
            </a:r>
          </a:p>
          <a:p>
            <a:r>
              <a:rPr lang="en-US" sz="1000" dirty="0"/>
              <a:t>compare and group together a variety of everyday materials on the basis of whether they are attracted to a magnet, and identify some magnetic materials. Describe magnets as having 2 poles and predict whether 2 magnets will attract or repel each other</a:t>
            </a:r>
          </a:p>
        </p:txBody>
      </p:sp>
      <p:sp>
        <p:nvSpPr>
          <p:cNvPr id="7" name="TextBox 6"/>
          <p:cNvSpPr txBox="1"/>
          <p:nvPr/>
        </p:nvSpPr>
        <p:spPr>
          <a:xfrm>
            <a:off x="10715450" y="132769"/>
            <a:ext cx="1386319" cy="6632585"/>
          </a:xfrm>
          <a:prstGeom prst="rect">
            <a:avLst/>
          </a:prstGeom>
          <a:noFill/>
          <a:ln>
            <a:solidFill>
              <a:srgbClr val="0070C0"/>
            </a:solidFill>
          </a:ln>
        </p:spPr>
        <p:txBody>
          <a:bodyPr wrap="square" rtlCol="0">
            <a:spAutoFit/>
          </a:bodyPr>
          <a:lstStyle/>
          <a:p>
            <a:r>
              <a:rPr lang="en-GB" sz="1600" dirty="0"/>
              <a:t>Keywords:</a:t>
            </a:r>
          </a:p>
          <a:p>
            <a:pPr marL="285750" indent="-285750">
              <a:buFont typeface="Arial" panose="020B0604020202020204" pitchFamily="34" charset="0"/>
              <a:buChar char="•"/>
            </a:pPr>
            <a:r>
              <a:rPr lang="en-GB" sz="1200" dirty="0"/>
              <a:t>Contact force</a:t>
            </a:r>
          </a:p>
          <a:p>
            <a:pPr marL="285750" indent="-285750">
              <a:buFont typeface="Arial" panose="020B0604020202020204" pitchFamily="34" charset="0"/>
              <a:buChar char="•"/>
            </a:pPr>
            <a:r>
              <a:rPr lang="en-GB" sz="1200" dirty="0"/>
              <a:t>Non-contact force</a:t>
            </a:r>
          </a:p>
          <a:p>
            <a:pPr marL="285750" indent="-285750">
              <a:buFont typeface="Arial" panose="020B0604020202020204" pitchFamily="34" charset="0"/>
              <a:buChar char="•"/>
            </a:pPr>
            <a:r>
              <a:rPr lang="en-GB" sz="1200" dirty="0"/>
              <a:t>Magnetic force</a:t>
            </a:r>
          </a:p>
          <a:p>
            <a:pPr marL="285750" indent="-285750">
              <a:buFont typeface="Arial" panose="020B0604020202020204" pitchFamily="34" charset="0"/>
              <a:buChar char="•"/>
            </a:pPr>
            <a:r>
              <a:rPr lang="en-GB" sz="1200" dirty="0"/>
              <a:t>Magnetic material</a:t>
            </a:r>
          </a:p>
          <a:p>
            <a:pPr marL="285750" indent="-285750">
              <a:buFont typeface="Arial" panose="020B0604020202020204" pitchFamily="34" charset="0"/>
              <a:buChar char="•"/>
            </a:pPr>
            <a:r>
              <a:rPr lang="en-GB" sz="1200" dirty="0"/>
              <a:t>Magnetic field</a:t>
            </a:r>
          </a:p>
          <a:p>
            <a:pPr marL="285750" indent="-285750">
              <a:buFont typeface="Arial" panose="020B0604020202020204" pitchFamily="34" charset="0"/>
              <a:buChar char="•"/>
            </a:pPr>
            <a:r>
              <a:rPr lang="en-GB" sz="1200" dirty="0"/>
              <a:t>Permanent magnet</a:t>
            </a:r>
          </a:p>
          <a:p>
            <a:pPr marL="285750" indent="-285750">
              <a:buFont typeface="Arial" panose="020B0604020202020204" pitchFamily="34" charset="0"/>
              <a:buChar char="•"/>
            </a:pPr>
            <a:r>
              <a:rPr lang="en-GB" sz="1200" dirty="0"/>
              <a:t>Induced magnet</a:t>
            </a:r>
          </a:p>
          <a:p>
            <a:pPr marL="285750" indent="-285750">
              <a:buFont typeface="Arial" panose="020B0604020202020204" pitchFamily="34" charset="0"/>
              <a:buChar char="•"/>
            </a:pPr>
            <a:r>
              <a:rPr lang="en-GB" sz="1200" dirty="0"/>
              <a:t>Attract</a:t>
            </a:r>
          </a:p>
          <a:p>
            <a:pPr marL="285750" indent="-285750">
              <a:buFont typeface="Arial" panose="020B0604020202020204" pitchFamily="34" charset="0"/>
              <a:buChar char="•"/>
            </a:pPr>
            <a:r>
              <a:rPr lang="en-GB" sz="1200" dirty="0"/>
              <a:t>Repel </a:t>
            </a:r>
          </a:p>
          <a:p>
            <a:pPr marL="285750" indent="-285750">
              <a:buFont typeface="Arial" panose="020B0604020202020204" pitchFamily="34" charset="0"/>
              <a:buChar char="•"/>
            </a:pPr>
            <a:r>
              <a:rPr lang="en-GB" sz="1200" dirty="0"/>
              <a:t>Poles (north and south)</a:t>
            </a:r>
          </a:p>
          <a:p>
            <a:pPr marL="285750" indent="-285750">
              <a:buFont typeface="Arial" panose="020B0604020202020204" pitchFamily="34" charset="0"/>
              <a:buChar char="•"/>
            </a:pPr>
            <a:r>
              <a:rPr lang="en-GB" sz="1200" dirty="0"/>
              <a:t>Plotting compass</a:t>
            </a:r>
          </a:p>
          <a:p>
            <a:pPr marL="285750" indent="-285750">
              <a:buFont typeface="Arial" panose="020B0604020202020204" pitchFamily="34" charset="0"/>
              <a:buChar char="•"/>
            </a:pPr>
            <a:r>
              <a:rPr lang="en-GB" sz="1200" dirty="0"/>
              <a:t>Compass</a:t>
            </a:r>
          </a:p>
          <a:p>
            <a:pPr marL="285750" indent="-285750">
              <a:buFont typeface="Arial" panose="020B0604020202020204" pitchFamily="34" charset="0"/>
              <a:buChar char="•"/>
            </a:pPr>
            <a:r>
              <a:rPr lang="en-GB" sz="1200" dirty="0"/>
              <a:t>Domain theory</a:t>
            </a:r>
          </a:p>
          <a:p>
            <a:pPr marL="285750" indent="-285750">
              <a:buFont typeface="Arial" panose="020B0604020202020204" pitchFamily="34" charset="0"/>
              <a:buChar char="•"/>
            </a:pPr>
            <a:r>
              <a:rPr lang="en-GB" sz="1200" dirty="0"/>
              <a:t>Geographic north and south pole</a:t>
            </a:r>
          </a:p>
          <a:p>
            <a:pPr marL="285750" indent="-285750">
              <a:buFont typeface="Arial" panose="020B0604020202020204" pitchFamily="34" charset="0"/>
              <a:buChar char="•"/>
            </a:pPr>
            <a:r>
              <a:rPr lang="en-GB" sz="1200" dirty="0"/>
              <a:t>Magnetic north and south pole</a:t>
            </a:r>
          </a:p>
          <a:p>
            <a:pPr marL="285750" indent="-285750">
              <a:buFont typeface="Arial" panose="020B0604020202020204" pitchFamily="34" charset="0"/>
              <a:buChar char="•"/>
            </a:pPr>
            <a:r>
              <a:rPr lang="en-GB" sz="1200" dirty="0"/>
              <a:t>Electromagnet</a:t>
            </a:r>
          </a:p>
          <a:p>
            <a:pPr marL="285750" indent="-285750">
              <a:buFont typeface="Arial" panose="020B0604020202020204" pitchFamily="34" charset="0"/>
              <a:buChar char="•"/>
            </a:pPr>
            <a:r>
              <a:rPr lang="en-GB" sz="1200" dirty="0"/>
              <a:t>Coils</a:t>
            </a:r>
          </a:p>
          <a:p>
            <a:pPr marL="285750" indent="-285750">
              <a:buFont typeface="Arial" panose="020B0604020202020204" pitchFamily="34" charset="0"/>
              <a:buChar char="•"/>
            </a:pPr>
            <a:r>
              <a:rPr lang="en-GB" sz="1200" dirty="0"/>
              <a:t>Solenoid</a:t>
            </a:r>
          </a:p>
          <a:p>
            <a:pPr marL="285750" indent="-285750">
              <a:buFont typeface="Arial" panose="020B0604020202020204" pitchFamily="34" charset="0"/>
              <a:buChar char="•"/>
            </a:pPr>
            <a:r>
              <a:rPr lang="en-GB" sz="1200" dirty="0"/>
              <a:t>Current</a:t>
            </a:r>
          </a:p>
          <a:p>
            <a:pPr marL="285750" indent="-285750">
              <a:buFont typeface="Arial" panose="020B0604020202020204" pitchFamily="34" charset="0"/>
              <a:buChar char="•"/>
            </a:pPr>
            <a:r>
              <a:rPr lang="en-GB" sz="1200" dirty="0"/>
              <a:t>Iron core</a:t>
            </a:r>
          </a:p>
          <a:p>
            <a:pPr marL="285750" indent="-285750">
              <a:buFont typeface="Arial" panose="020B0604020202020204" pitchFamily="34" charset="0"/>
              <a:buChar char="•"/>
            </a:pPr>
            <a:r>
              <a:rPr lang="en-GB" sz="1200" dirty="0"/>
              <a:t>Motor effect</a:t>
            </a:r>
          </a:p>
          <a:p>
            <a:pPr marL="285750" indent="-285750">
              <a:buFont typeface="Arial" panose="020B0604020202020204" pitchFamily="34" charset="0"/>
              <a:buChar char="•"/>
            </a:pPr>
            <a:r>
              <a:rPr lang="en-GB" sz="1300" dirty="0"/>
              <a:t>DC motor</a:t>
            </a:r>
          </a:p>
        </p:txBody>
      </p:sp>
      <p:sp>
        <p:nvSpPr>
          <p:cNvPr id="8" name="TextBox 7"/>
          <p:cNvSpPr txBox="1"/>
          <p:nvPr/>
        </p:nvSpPr>
        <p:spPr>
          <a:xfrm>
            <a:off x="199649" y="6396314"/>
            <a:ext cx="4109428" cy="369332"/>
          </a:xfrm>
          <a:prstGeom prst="rect">
            <a:avLst/>
          </a:prstGeom>
          <a:noFill/>
          <a:ln>
            <a:solidFill>
              <a:srgbClr val="0070C0"/>
            </a:solidFill>
          </a:ln>
        </p:spPr>
        <p:txBody>
          <a:bodyPr wrap="square" rtlCol="0">
            <a:spAutoFit/>
          </a:bodyPr>
          <a:lstStyle/>
          <a:p>
            <a:r>
              <a:rPr lang="en-GB" b="1" dirty="0"/>
              <a:t>Future Content</a:t>
            </a:r>
            <a:r>
              <a:rPr lang="en-GB" sz="1600" dirty="0"/>
              <a:t>: Electromagnetism  KS4</a:t>
            </a:r>
          </a:p>
        </p:txBody>
      </p:sp>
      <p:sp>
        <p:nvSpPr>
          <p:cNvPr id="9" name="TextBox 8"/>
          <p:cNvSpPr txBox="1"/>
          <p:nvPr/>
        </p:nvSpPr>
        <p:spPr>
          <a:xfrm>
            <a:off x="8076089" y="251207"/>
            <a:ext cx="2498511" cy="1200329"/>
          </a:xfrm>
          <a:prstGeom prst="rect">
            <a:avLst/>
          </a:prstGeom>
          <a:noFill/>
          <a:ln>
            <a:solidFill>
              <a:srgbClr val="0070C0"/>
            </a:solidFill>
          </a:ln>
        </p:spPr>
        <p:txBody>
          <a:bodyPr wrap="square" rtlCol="0">
            <a:spAutoFit/>
          </a:bodyPr>
          <a:lstStyle/>
          <a:p>
            <a:r>
              <a:rPr lang="en-GB" dirty="0" err="1"/>
              <a:t>Oracy</a:t>
            </a:r>
            <a:r>
              <a:rPr lang="en-GB" dirty="0"/>
              <a:t>:</a:t>
            </a:r>
          </a:p>
          <a:p>
            <a:r>
              <a:rPr lang="en-US" dirty="0"/>
              <a:t>HS2 should be scarped and Maglev trains should be built instead</a:t>
            </a:r>
            <a:endParaRPr lang="en-GB" dirty="0"/>
          </a:p>
        </p:txBody>
      </p:sp>
      <p:sp>
        <p:nvSpPr>
          <p:cNvPr id="10" name="TextBox 9"/>
          <p:cNvSpPr txBox="1"/>
          <p:nvPr/>
        </p:nvSpPr>
        <p:spPr>
          <a:xfrm>
            <a:off x="4624596" y="5873094"/>
            <a:ext cx="5434147" cy="923330"/>
          </a:xfrm>
          <a:prstGeom prst="rect">
            <a:avLst/>
          </a:prstGeom>
          <a:noFill/>
          <a:ln>
            <a:solidFill>
              <a:srgbClr val="0070C0"/>
            </a:solidFill>
          </a:ln>
        </p:spPr>
        <p:txBody>
          <a:bodyPr wrap="square" rtlCol="0">
            <a:spAutoFit/>
          </a:bodyPr>
          <a:lstStyle/>
          <a:p>
            <a:r>
              <a:rPr lang="en-GB" b="1" dirty="0"/>
              <a:t>Extended project – Investigate how the composition of magnetic slime effects the magnetic force – need to check we can do this….</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185826440"/>
              </p:ext>
            </p:extLst>
          </p:nvPr>
        </p:nvGraphicFramePr>
        <p:xfrm>
          <a:off x="154492" y="1521808"/>
          <a:ext cx="10420108" cy="4160520"/>
        </p:xfrm>
        <a:graphic>
          <a:graphicData uri="http://schemas.openxmlformats.org/drawingml/2006/table">
            <a:tbl>
              <a:tblPr firstRow="1" bandRow="1">
                <a:tableStyleId>{5940675A-B579-460E-94D1-54222C63F5DA}</a:tableStyleId>
              </a:tblPr>
              <a:tblGrid>
                <a:gridCol w="3473369">
                  <a:extLst>
                    <a:ext uri="{9D8B030D-6E8A-4147-A177-3AD203B41FA5}">
                      <a16:colId xmlns:a16="http://schemas.microsoft.com/office/drawing/2014/main" val="142138735"/>
                    </a:ext>
                  </a:extLst>
                </a:gridCol>
                <a:gridCol w="2882739">
                  <a:extLst>
                    <a:ext uri="{9D8B030D-6E8A-4147-A177-3AD203B41FA5}">
                      <a16:colId xmlns:a16="http://schemas.microsoft.com/office/drawing/2014/main" val="571759507"/>
                    </a:ext>
                  </a:extLst>
                </a:gridCol>
                <a:gridCol w="4064000">
                  <a:extLst>
                    <a:ext uri="{9D8B030D-6E8A-4147-A177-3AD203B41FA5}">
                      <a16:colId xmlns:a16="http://schemas.microsoft.com/office/drawing/2014/main" val="2557775022"/>
                    </a:ext>
                  </a:extLst>
                </a:gridCol>
              </a:tblGrid>
              <a:tr h="370840">
                <a:tc>
                  <a:txBody>
                    <a:bodyPr/>
                    <a:lstStyle/>
                    <a:p>
                      <a:r>
                        <a:rPr lang="en-GB" sz="1100" b="1" dirty="0"/>
                        <a:t>P1.1a</a:t>
                      </a:r>
                      <a:r>
                        <a:rPr lang="en-GB" sz="1100" b="1" baseline="0" dirty="0"/>
                        <a:t> </a:t>
                      </a:r>
                    </a:p>
                    <a:p>
                      <a:r>
                        <a:rPr lang="en-GB" sz="1100" dirty="0">
                          <a:solidFill>
                            <a:schemeClr val="tx1"/>
                          </a:solidFill>
                        </a:rPr>
                        <a:t>Identify as many devices around your home which use permanent magnets or electromagnets, and write your findings up as a report. Try to find out a bit more about two of them, and include a diagram of where the magnet is located within the device.</a:t>
                      </a:r>
                      <a:endParaRPr lang="en-GB" sz="1100" b="1" baseline="0" dirty="0"/>
                    </a:p>
                  </a:txBody>
                  <a:tcPr>
                    <a:solidFill>
                      <a:srgbClr val="FFFF00"/>
                    </a:solidFill>
                  </a:tcPr>
                </a:tc>
                <a:tc>
                  <a:txBody>
                    <a:bodyPr/>
                    <a:lstStyle/>
                    <a:p>
                      <a:pPr algn="l"/>
                      <a:r>
                        <a:rPr lang="en-GB" sz="1100" b="1" dirty="0"/>
                        <a:t>P1.2a</a:t>
                      </a:r>
                      <a:r>
                        <a:rPr lang="en-GB" sz="1100" baseline="0" dirty="0"/>
                        <a:t> </a:t>
                      </a:r>
                    </a:p>
                    <a:p>
                      <a:pPr algn="l"/>
                      <a:r>
                        <a:rPr lang="en-GB" sz="1100" baseline="0" dirty="0"/>
                        <a:t>Research and build a floating compass using a needle/paper clip/safety pin, magnet, cork and a bowl of water. Take a picture of your floating compass. Try and prove using  an actual compass</a:t>
                      </a:r>
                    </a:p>
                  </a:txBody>
                  <a:tcP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P1.3a</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Produce a </a:t>
                      </a:r>
                      <a:r>
                        <a:rPr lang="en-GB" sz="1100" b="0" i="0" kern="1200" dirty="0" err="1">
                          <a:solidFill>
                            <a:schemeClr val="tx1"/>
                          </a:solidFill>
                          <a:effectLst/>
                          <a:latin typeface="+mn-lt"/>
                          <a:ea typeface="+mn-ea"/>
                          <a:cs typeface="+mn-cs"/>
                        </a:rPr>
                        <a:t>factfile</a:t>
                      </a:r>
                      <a:r>
                        <a:rPr lang="en-GB" sz="1100" b="0" i="0" kern="1200" dirty="0">
                          <a:solidFill>
                            <a:schemeClr val="tx1"/>
                          </a:solidFill>
                          <a:effectLst/>
                          <a:latin typeface="+mn-lt"/>
                          <a:ea typeface="+mn-ea"/>
                          <a:cs typeface="+mn-cs"/>
                        </a:rPr>
                        <a:t> on Michael Faraday and Eric </a:t>
                      </a:r>
                      <a:r>
                        <a:rPr lang="en-GB" sz="1100" b="0" i="0" kern="1200" dirty="0" err="1">
                          <a:solidFill>
                            <a:schemeClr val="tx1"/>
                          </a:solidFill>
                          <a:effectLst/>
                          <a:latin typeface="+mn-lt"/>
                          <a:ea typeface="+mn-ea"/>
                          <a:cs typeface="+mn-cs"/>
                        </a:rPr>
                        <a:t>Laithwaite</a:t>
                      </a:r>
                      <a:r>
                        <a:rPr lang="en-GB" sz="1100" b="0" i="0" kern="1200" dirty="0">
                          <a:solidFill>
                            <a:schemeClr val="tx1"/>
                          </a:solidFill>
                          <a:effectLst/>
                          <a:latin typeface="+mn-lt"/>
                          <a:ea typeface="+mn-ea"/>
                          <a:cs typeface="+mn-cs"/>
                        </a:rPr>
                        <a:t>.</a:t>
                      </a:r>
                      <a:r>
                        <a:rPr lang="en-GB" sz="1100" b="0" i="0" kern="1200" baseline="0" dirty="0">
                          <a:solidFill>
                            <a:schemeClr val="tx1"/>
                          </a:solidFill>
                          <a:effectLst/>
                          <a:latin typeface="+mn-lt"/>
                          <a:ea typeface="+mn-ea"/>
                          <a:cs typeface="+mn-cs"/>
                        </a:rPr>
                        <a:t> </a:t>
                      </a:r>
                      <a:r>
                        <a:rPr lang="en-GB" sz="1100" b="0" i="0" kern="1200" dirty="0">
                          <a:solidFill>
                            <a:schemeClr val="tx1"/>
                          </a:solidFill>
                          <a:effectLst/>
                          <a:latin typeface="+mn-lt"/>
                          <a:ea typeface="+mn-ea"/>
                          <a:cs typeface="+mn-cs"/>
                        </a:rPr>
                        <a:t>Include information</a:t>
                      </a:r>
                      <a:r>
                        <a:rPr lang="en-GB" sz="1100" b="0" i="0" kern="1200" baseline="0" dirty="0">
                          <a:solidFill>
                            <a:schemeClr val="tx1"/>
                          </a:solidFill>
                          <a:effectLst/>
                          <a:latin typeface="+mn-lt"/>
                          <a:ea typeface="+mn-ea"/>
                          <a:cs typeface="+mn-cs"/>
                        </a:rPr>
                        <a:t> on his when he lived,  where he lived, his education, who inspired him, </a:t>
                      </a:r>
                      <a:r>
                        <a:rPr lang="en-GB" sz="1100" b="0" i="0" kern="1200" dirty="0">
                          <a:solidFill>
                            <a:schemeClr val="tx1"/>
                          </a:solidFill>
                          <a:effectLst/>
                          <a:latin typeface="+mn-lt"/>
                          <a:ea typeface="+mn-ea"/>
                          <a:cs typeface="+mn-cs"/>
                        </a:rPr>
                        <a:t>his inventions and contributions to science. Any interesting</a:t>
                      </a:r>
                      <a:r>
                        <a:rPr lang="en-GB" sz="1100" b="0" i="0" kern="1200" baseline="0" dirty="0">
                          <a:solidFill>
                            <a:schemeClr val="tx1"/>
                          </a:solidFill>
                          <a:effectLst/>
                          <a:latin typeface="+mn-lt"/>
                          <a:ea typeface="+mn-ea"/>
                          <a:cs typeface="+mn-cs"/>
                        </a:rPr>
                        <a:t> facts you can find e.g. the link </a:t>
                      </a:r>
                      <a:r>
                        <a:rPr lang="en-GB" sz="1100" b="0" i="0" kern="1200" baseline="0" dirty="0" err="1">
                          <a:solidFill>
                            <a:schemeClr val="tx1"/>
                          </a:solidFill>
                          <a:effectLst/>
                          <a:latin typeface="+mn-lt"/>
                          <a:ea typeface="+mn-ea"/>
                          <a:cs typeface="+mn-cs"/>
                        </a:rPr>
                        <a:t>Laithwaite</a:t>
                      </a:r>
                      <a:r>
                        <a:rPr lang="en-GB" sz="1100" b="0" i="0" kern="1200" baseline="0" dirty="0">
                          <a:solidFill>
                            <a:schemeClr val="tx1"/>
                          </a:solidFill>
                          <a:effectLst/>
                          <a:latin typeface="+mn-lt"/>
                          <a:ea typeface="+mn-ea"/>
                          <a:cs typeface="+mn-cs"/>
                        </a:rPr>
                        <a:t> has to </a:t>
                      </a:r>
                      <a:r>
                        <a:rPr lang="en-GB" sz="1100" b="0" i="0" kern="1200" baseline="0" dirty="0" err="1">
                          <a:solidFill>
                            <a:schemeClr val="tx1"/>
                          </a:solidFill>
                          <a:effectLst/>
                          <a:latin typeface="+mn-lt"/>
                          <a:ea typeface="+mn-ea"/>
                          <a:cs typeface="+mn-cs"/>
                        </a:rPr>
                        <a:t>Dr.</a:t>
                      </a:r>
                      <a:r>
                        <a:rPr lang="en-GB" sz="1100" b="0" i="0" kern="1200" baseline="0" dirty="0">
                          <a:solidFill>
                            <a:schemeClr val="tx1"/>
                          </a:solidFill>
                          <a:effectLst/>
                          <a:latin typeface="+mn-lt"/>
                          <a:ea typeface="+mn-ea"/>
                          <a:cs typeface="+mn-cs"/>
                        </a:rPr>
                        <a:t> Who</a:t>
                      </a:r>
                      <a:endParaRPr lang="en-GB" sz="1100"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dirty="0">
                        <a:solidFill>
                          <a:schemeClr val="tx1"/>
                        </a:solidFill>
                      </a:endParaRPr>
                    </a:p>
                  </a:txBody>
                  <a:tcPr>
                    <a:solidFill>
                      <a:srgbClr val="FFFF00"/>
                    </a:solidFill>
                  </a:tcPr>
                </a:tc>
                <a:extLst>
                  <a:ext uri="{0D108BD9-81ED-4DB2-BD59-A6C34878D82A}">
                    <a16:rowId xmlns:a16="http://schemas.microsoft.com/office/drawing/2014/main" val="236328706"/>
                  </a:ext>
                </a:extLst>
              </a:tr>
              <a:tr h="1106164">
                <a:tc>
                  <a:txBody>
                    <a:bodyPr/>
                    <a:lstStyle/>
                    <a:p>
                      <a:pPr algn="l"/>
                      <a:r>
                        <a:rPr lang="en-GB" sz="1200" b="1" dirty="0"/>
                        <a:t>P1.1b </a:t>
                      </a:r>
                    </a:p>
                    <a:p>
                      <a:pPr algn="l"/>
                      <a:r>
                        <a:rPr lang="en-GB" sz="1100" b="0" i="0" kern="1200" dirty="0">
                          <a:solidFill>
                            <a:schemeClr val="tx1"/>
                          </a:solidFill>
                          <a:effectLst/>
                          <a:latin typeface="+mn-lt"/>
                          <a:ea typeface="+mn-ea"/>
                          <a:cs typeface="+mn-cs"/>
                        </a:rPr>
                        <a:t>Write</a:t>
                      </a:r>
                      <a:r>
                        <a:rPr lang="en-GB" sz="1100" b="0" i="0" kern="1200" baseline="0" dirty="0">
                          <a:solidFill>
                            <a:schemeClr val="tx1"/>
                          </a:solidFill>
                          <a:effectLst/>
                          <a:latin typeface="+mn-lt"/>
                          <a:ea typeface="+mn-ea"/>
                          <a:cs typeface="+mn-cs"/>
                        </a:rPr>
                        <a:t> a report to the government explaining the benefits of funding future mission like the ESA’s Solar Orbiter, which launched in  February 2020, its mission to investigate mysteries like solar winds. Include: What is the Solar Orbiter measuring? How will these measurements help scientists? Are solar wind and CME dangerous? Conclude with why funding should continue to be given.</a:t>
                      </a:r>
                      <a:endParaRPr lang="en-GB" sz="1100" b="1" dirty="0"/>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latin typeface="+mn-lt"/>
                        </a:rPr>
                        <a:t>P1.2b</a:t>
                      </a:r>
                      <a:r>
                        <a:rPr lang="en-GB" sz="1200" b="0" dirty="0">
                          <a:latin typeface="+mn-l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tx1"/>
                          </a:solidFill>
                        </a:rPr>
                        <a:t>Produce an</a:t>
                      </a:r>
                      <a:r>
                        <a:rPr lang="en-GB" sz="1100" baseline="0" dirty="0">
                          <a:solidFill>
                            <a:schemeClr val="tx1"/>
                          </a:solidFill>
                        </a:rPr>
                        <a:t> information poster of the ‘History of the Compass’. When was it first invented? How has it been used over time for navigation. How has the structure of the compass changed over time. Conclude with how significant you think the compass has been to navigation.</a:t>
                      </a:r>
                      <a:endParaRPr lang="en-GB" sz="1100" dirty="0">
                        <a:solidFill>
                          <a:schemeClr val="tx1"/>
                        </a:solidFill>
                      </a:endParaRPr>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tx1"/>
                          </a:solidFill>
                        </a:rPr>
                        <a:t>P1.3b</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dirty="0">
                          <a:solidFill>
                            <a:schemeClr val="tx1"/>
                          </a:solidFill>
                        </a:rPr>
                        <a:t>How do</a:t>
                      </a:r>
                      <a:r>
                        <a:rPr lang="en-GB" sz="1100" b="0" baseline="0" dirty="0">
                          <a:solidFill>
                            <a:schemeClr val="tx1"/>
                          </a:solidFill>
                        </a:rPr>
                        <a:t> different liquids effect the force of magnetism? Pour an equal volume of water, oil and golden syrup (of another suitable viscous liquid) into three different glasses.  Take 4 paper clip, test your magnet can pick up all 4. Then place 4 paper clips in the first liquid, push to the bottom. Place the magnet next to glass, record how the paper clips move in the liquid. Repeat with the other two liquids. Write your method, take a picture or draw a diagram of your experiment and record your results and write a conclusion</a:t>
                      </a:r>
                      <a:endParaRPr lang="en-GB" sz="1100" b="0" dirty="0">
                        <a:solidFill>
                          <a:schemeClr val="tx1"/>
                        </a:solidFill>
                      </a:endParaRPr>
                    </a:p>
                  </a:txBody>
                  <a:tcPr>
                    <a:solidFill>
                      <a:srgbClr val="92D050"/>
                    </a:solidFill>
                  </a:tcPr>
                </a:tc>
                <a:extLst>
                  <a:ext uri="{0D108BD9-81ED-4DB2-BD59-A6C34878D82A}">
                    <a16:rowId xmlns:a16="http://schemas.microsoft.com/office/drawing/2014/main" val="30698862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latin typeface="+mn-lt"/>
                        </a:rPr>
                        <a:t>P1.1c</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dirty="0">
                          <a:solidFill>
                            <a:schemeClr val="tx1"/>
                          </a:solidFill>
                        </a:rPr>
                        <a:t>Design</a:t>
                      </a:r>
                      <a:r>
                        <a:rPr lang="en-GB" sz="1100" b="0" baseline="0" dirty="0">
                          <a:solidFill>
                            <a:schemeClr val="tx1"/>
                          </a:solidFill>
                        </a:rPr>
                        <a:t> and</a:t>
                      </a:r>
                      <a:r>
                        <a:rPr lang="en-GB" sz="1100" b="0" dirty="0">
                          <a:solidFill>
                            <a:schemeClr val="tx1"/>
                          </a:solidFill>
                        </a:rPr>
                        <a:t> build a magnetic board game. Think about how the</a:t>
                      </a:r>
                      <a:r>
                        <a:rPr lang="en-GB" sz="1100" b="0" baseline="0" dirty="0">
                          <a:solidFill>
                            <a:schemeClr val="tx1"/>
                          </a:solidFill>
                        </a:rPr>
                        <a:t> game will work</a:t>
                      </a:r>
                      <a:r>
                        <a:rPr lang="en-GB" sz="1100" b="0" dirty="0">
                          <a:solidFill>
                            <a:schemeClr val="tx1"/>
                          </a:solidFill>
                        </a:rPr>
                        <a:t>, the rules and very important how you can include magnetism in the game. Could</a:t>
                      </a:r>
                      <a:r>
                        <a:rPr lang="en-GB" sz="1100" b="0" baseline="0" dirty="0">
                          <a:solidFill>
                            <a:schemeClr val="tx1"/>
                          </a:solidFill>
                        </a:rPr>
                        <a:t> the game involve cars with magnets attached, or a maze that paper-clip people have to move around. You can make it as simple or as complicated as you want.</a:t>
                      </a:r>
                      <a:endParaRPr lang="en-GB" sz="11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1" dirty="0">
                        <a:latin typeface="+mn-lt"/>
                      </a:endParaRPr>
                    </a:p>
                  </a:txBody>
                  <a:tcPr>
                    <a:solidFill>
                      <a:srgbClr val="C39BE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P1.2c </a:t>
                      </a:r>
                    </a:p>
                    <a:p>
                      <a:r>
                        <a:rPr lang="en-GB" sz="1100" dirty="0">
                          <a:solidFill>
                            <a:schemeClr val="tx1"/>
                          </a:solidFill>
                        </a:rPr>
                        <a:t>Research and</a:t>
                      </a:r>
                      <a:r>
                        <a:rPr lang="en-GB" sz="1100" baseline="0" dirty="0">
                          <a:solidFill>
                            <a:schemeClr val="tx1"/>
                          </a:solidFill>
                        </a:rPr>
                        <a:t> build a working Faraday motor. Draw a diagram or take a photo of your motor. Explain, using your knowledge of the motor effect, what causes the movement.</a:t>
                      </a:r>
                    </a:p>
                  </a:txBody>
                  <a:tcPr>
                    <a:solidFill>
                      <a:srgbClr val="C39BE1"/>
                    </a:solidFill>
                  </a:tcPr>
                </a:tc>
                <a:tc>
                  <a:txBody>
                    <a:bodyPr/>
                    <a:lstStyle/>
                    <a:p>
                      <a:r>
                        <a:rPr lang="en-GB" sz="1200" dirty="0">
                          <a:solidFill>
                            <a:schemeClr val="tx1"/>
                          </a:solidFill>
                        </a:rPr>
                        <a:t>P1.3c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tx1"/>
                          </a:solidFill>
                        </a:rPr>
                        <a:t>Produce</a:t>
                      </a:r>
                      <a:r>
                        <a:rPr lang="en-GB" sz="1100" baseline="0" dirty="0">
                          <a:solidFill>
                            <a:schemeClr val="tx1"/>
                          </a:solidFill>
                        </a:rPr>
                        <a:t> a comparative fact file on </a:t>
                      </a:r>
                      <a:r>
                        <a:rPr lang="en-GB" sz="1100" baseline="0" dirty="0" err="1">
                          <a:solidFill>
                            <a:schemeClr val="tx1"/>
                          </a:solidFill>
                        </a:rPr>
                        <a:t>Hertha</a:t>
                      </a:r>
                      <a:r>
                        <a:rPr lang="en-GB" sz="1100" baseline="0" dirty="0">
                          <a:solidFill>
                            <a:schemeClr val="tx1"/>
                          </a:solidFill>
                        </a:rPr>
                        <a:t> </a:t>
                      </a:r>
                      <a:r>
                        <a:rPr lang="en-GB" sz="1100" baseline="0" dirty="0" err="1">
                          <a:solidFill>
                            <a:schemeClr val="tx1"/>
                          </a:solidFill>
                        </a:rPr>
                        <a:t>Ayrton</a:t>
                      </a:r>
                      <a:r>
                        <a:rPr lang="en-GB" sz="1100" baseline="0" dirty="0">
                          <a:solidFill>
                            <a:schemeClr val="tx1"/>
                          </a:solidFill>
                        </a:rPr>
                        <a:t> and Michele Dougherty. They are the only two woman who have received the Hughes Medal of the Royal Society. Compare their lives, their education, any struggles they had, their discoveries and contributions to science and any honours. Conclude with why you think only two women, 102 years apart, have ever been given the Hughes Medal.</a:t>
                      </a:r>
                      <a:endParaRPr lang="en-GB" sz="1100" dirty="0">
                        <a:solidFill>
                          <a:schemeClr val="tx1"/>
                        </a:solidFill>
                      </a:endParaRPr>
                    </a:p>
                  </a:txBody>
                  <a:tcPr>
                    <a:solidFill>
                      <a:srgbClr val="C39BE1"/>
                    </a:solidFill>
                  </a:tcPr>
                </a:tc>
                <a:extLst>
                  <a:ext uri="{0D108BD9-81ED-4DB2-BD59-A6C34878D82A}">
                    <a16:rowId xmlns:a16="http://schemas.microsoft.com/office/drawing/2014/main" val="3947168754"/>
                  </a:ext>
                </a:extLst>
              </a:tr>
            </a:tbl>
          </a:graphicData>
        </a:graphic>
      </p:graphicFrame>
      <p:sp>
        <p:nvSpPr>
          <p:cNvPr id="2" name="TextBox 1"/>
          <p:cNvSpPr txBox="1"/>
          <p:nvPr/>
        </p:nvSpPr>
        <p:spPr>
          <a:xfrm>
            <a:off x="199649" y="5873094"/>
            <a:ext cx="4109428" cy="523220"/>
          </a:xfrm>
          <a:prstGeom prst="rect">
            <a:avLst/>
          </a:prstGeom>
          <a:noFill/>
        </p:spPr>
        <p:txBody>
          <a:bodyPr wrap="square" rtlCol="0">
            <a:spAutoFit/>
          </a:bodyPr>
          <a:lstStyle/>
          <a:p>
            <a:r>
              <a:rPr lang="en-GB" sz="1400" i="1" dirty="0"/>
              <a:t>Hint: To find magnets for your homework try your fridge or old toys</a:t>
            </a:r>
          </a:p>
        </p:txBody>
      </p:sp>
    </p:spTree>
    <p:extLst>
      <p:ext uri="{BB962C8B-B14F-4D97-AF65-F5344CB8AC3E}">
        <p14:creationId xmlns:p14="http://schemas.microsoft.com/office/powerpoint/2010/main" val="2098542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2012" y="70207"/>
            <a:ext cx="3889551" cy="892552"/>
          </a:xfrm>
          <a:prstGeom prst="rect">
            <a:avLst/>
          </a:prstGeom>
          <a:ln>
            <a:solidFill>
              <a:schemeClr val="tx1"/>
            </a:solidFill>
          </a:ln>
        </p:spPr>
        <p:txBody>
          <a:bodyPr wrap="square">
            <a:spAutoFit/>
          </a:bodyPr>
          <a:lstStyle/>
          <a:p>
            <a:r>
              <a:rPr lang="en-US" sz="1300" dirty="0"/>
              <a:t>Magnets are made from magnetic metals </a:t>
            </a:r>
            <a:r>
              <a:rPr lang="en-US" sz="1300" b="1" dirty="0"/>
              <a:t>iron</a:t>
            </a:r>
            <a:r>
              <a:rPr lang="en-US" sz="1300" dirty="0"/>
              <a:t>, </a:t>
            </a:r>
            <a:r>
              <a:rPr lang="en-US" sz="1300" b="1" dirty="0"/>
              <a:t>nickel</a:t>
            </a:r>
            <a:r>
              <a:rPr lang="en-US" sz="1300" dirty="0"/>
              <a:t> and </a:t>
            </a:r>
            <a:r>
              <a:rPr lang="en-US" sz="1300" b="1" dirty="0"/>
              <a:t>cobalt</a:t>
            </a:r>
            <a:r>
              <a:rPr lang="en-US" sz="1300" dirty="0"/>
              <a:t>. These are the only pure metals that can be turned into a permanent magnet. </a:t>
            </a:r>
            <a:r>
              <a:rPr lang="en-US" sz="1300" b="1" dirty="0"/>
              <a:t>Steel</a:t>
            </a:r>
            <a:r>
              <a:rPr lang="en-US" sz="1300" dirty="0"/>
              <a:t> is an </a:t>
            </a:r>
            <a:r>
              <a:rPr lang="en-US" sz="1300" b="1" dirty="0"/>
              <a:t>alloy</a:t>
            </a:r>
            <a:r>
              <a:rPr lang="en-US" sz="1300" dirty="0"/>
              <a:t> of iron and so can also be made into a magnet</a:t>
            </a:r>
            <a:endParaRPr lang="en-GB" sz="1300" dirty="0"/>
          </a:p>
        </p:txBody>
      </p:sp>
      <p:sp>
        <p:nvSpPr>
          <p:cNvPr id="9" name="Rectangle 8"/>
          <p:cNvSpPr/>
          <p:nvPr/>
        </p:nvSpPr>
        <p:spPr>
          <a:xfrm>
            <a:off x="39879" y="1103726"/>
            <a:ext cx="3901684" cy="1015663"/>
          </a:xfrm>
          <a:prstGeom prst="rect">
            <a:avLst/>
          </a:prstGeom>
          <a:ln>
            <a:solidFill>
              <a:schemeClr val="tx1"/>
            </a:solidFill>
          </a:ln>
        </p:spPr>
        <p:txBody>
          <a:bodyPr wrap="square">
            <a:spAutoFit/>
          </a:bodyPr>
          <a:lstStyle/>
          <a:p>
            <a:r>
              <a:rPr lang="en-US" sz="1200" dirty="0">
                <a:solidFill>
                  <a:prstClr val="black"/>
                </a:solidFill>
              </a:rPr>
              <a:t>The region around a magnet where a force acts on another magnet or on a magnetic material (iron, steel, cobalt and nickel) is called the </a:t>
            </a:r>
            <a:r>
              <a:rPr lang="en-US" sz="1200" b="1" dirty="0">
                <a:solidFill>
                  <a:prstClr val="black"/>
                </a:solidFill>
              </a:rPr>
              <a:t>magnetic field</a:t>
            </a:r>
            <a:r>
              <a:rPr lang="en-US" sz="1200" dirty="0">
                <a:solidFill>
                  <a:prstClr val="black"/>
                </a:solidFill>
              </a:rPr>
              <a:t>.</a:t>
            </a:r>
          </a:p>
          <a:p>
            <a:r>
              <a:rPr lang="en-US" sz="1200" dirty="0">
                <a:solidFill>
                  <a:prstClr val="black"/>
                </a:solidFill>
              </a:rPr>
              <a:t>The force between a magnet and a magnetic material is always one of</a:t>
            </a:r>
            <a:r>
              <a:rPr lang="en-GB" sz="1200" b="1" dirty="0">
                <a:solidFill>
                  <a:prstClr val="black"/>
                </a:solidFill>
              </a:rPr>
              <a:t>attraction</a:t>
            </a:r>
            <a:r>
              <a:rPr lang="en-GB" sz="1200" dirty="0">
                <a:solidFill>
                  <a:prstClr val="black"/>
                </a:solidFill>
              </a:rPr>
              <a:t>.</a:t>
            </a:r>
          </a:p>
        </p:txBody>
      </p:sp>
      <p:sp>
        <p:nvSpPr>
          <p:cNvPr id="10" name="Rectangle 9"/>
          <p:cNvSpPr/>
          <p:nvPr/>
        </p:nvSpPr>
        <p:spPr>
          <a:xfrm>
            <a:off x="10860741" y="150738"/>
            <a:ext cx="1316189" cy="3046988"/>
          </a:xfrm>
          <a:prstGeom prst="rect">
            <a:avLst/>
          </a:prstGeom>
          <a:ln>
            <a:solidFill>
              <a:schemeClr val="tx1"/>
            </a:solidFill>
          </a:ln>
        </p:spPr>
        <p:txBody>
          <a:bodyPr wrap="square">
            <a:spAutoFit/>
          </a:bodyPr>
          <a:lstStyle/>
          <a:p>
            <a:r>
              <a:rPr lang="en-US" sz="1200" dirty="0"/>
              <a:t>The poles of a magnet are the places where the </a:t>
            </a:r>
            <a:r>
              <a:rPr lang="en-US" sz="1200" u="sng" dirty="0"/>
              <a:t>magnetic forces </a:t>
            </a:r>
            <a:r>
              <a:rPr lang="en-US" sz="1200" dirty="0"/>
              <a:t>are strongest. When two magnets are brought close together they exert a force on each other. Two like poles </a:t>
            </a:r>
            <a:r>
              <a:rPr lang="en-US" sz="1200" b="1" u="sng" dirty="0"/>
              <a:t>repel</a:t>
            </a:r>
            <a:r>
              <a:rPr lang="en-US" sz="1200" dirty="0"/>
              <a:t> each other. Two unlike poles</a:t>
            </a:r>
            <a:r>
              <a:rPr lang="en-US" sz="1200" b="1" u="sng" dirty="0"/>
              <a:t> attract </a:t>
            </a:r>
            <a:r>
              <a:rPr lang="en-US" sz="1200" dirty="0"/>
              <a:t>each other. </a:t>
            </a:r>
            <a:endParaRPr lang="en-GB" sz="1200" u="sng" dirty="0"/>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1439" y="2248431"/>
            <a:ext cx="3820123" cy="1413382"/>
          </a:xfrm>
          <a:prstGeom prst="rect">
            <a:avLst/>
          </a:prstGeom>
        </p:spPr>
      </p:pic>
      <p:sp>
        <p:nvSpPr>
          <p:cNvPr id="13" name="TextBox 12"/>
          <p:cNvSpPr txBox="1"/>
          <p:nvPr/>
        </p:nvSpPr>
        <p:spPr>
          <a:xfrm>
            <a:off x="4309077" y="104375"/>
            <a:ext cx="3451859" cy="584775"/>
          </a:xfrm>
          <a:prstGeom prst="rect">
            <a:avLst/>
          </a:prstGeom>
          <a:noFill/>
          <a:ln>
            <a:solidFill>
              <a:srgbClr val="0070C0"/>
            </a:solidFill>
          </a:ln>
        </p:spPr>
        <p:txBody>
          <a:bodyPr wrap="square" rtlCol="0">
            <a:spAutoFit/>
          </a:bodyPr>
          <a:lstStyle/>
          <a:p>
            <a:pPr algn="ctr"/>
            <a:r>
              <a:rPr lang="en-GB" sz="3200" dirty="0">
                <a:solidFill>
                  <a:srgbClr val="0070C0"/>
                </a:solidFill>
              </a:rPr>
              <a:t>Year 8 -Physics 2</a:t>
            </a:r>
          </a:p>
        </p:txBody>
      </p:sp>
      <p:sp>
        <p:nvSpPr>
          <p:cNvPr id="2" name="Rectangle 1"/>
          <p:cNvSpPr/>
          <p:nvPr/>
        </p:nvSpPr>
        <p:spPr>
          <a:xfrm>
            <a:off x="4020179" y="786302"/>
            <a:ext cx="3740757" cy="2123658"/>
          </a:xfrm>
          <a:prstGeom prst="rect">
            <a:avLst/>
          </a:prstGeom>
          <a:ln>
            <a:solidFill>
              <a:schemeClr val="tx1"/>
            </a:solidFill>
          </a:ln>
        </p:spPr>
        <p:txBody>
          <a:bodyPr wrap="square">
            <a:spAutoFit/>
          </a:bodyPr>
          <a:lstStyle/>
          <a:p>
            <a:r>
              <a:rPr lang="en-US" sz="1100" dirty="0"/>
              <a:t>A </a:t>
            </a:r>
            <a:r>
              <a:rPr lang="en-US" sz="1100" b="1" dirty="0"/>
              <a:t>permanent magnet </a:t>
            </a:r>
            <a:r>
              <a:rPr lang="en-US" sz="1100" dirty="0"/>
              <a:t>always causes a </a:t>
            </a:r>
            <a:r>
              <a:rPr lang="en-US" sz="1100" b="1" dirty="0"/>
              <a:t>force</a:t>
            </a:r>
            <a:r>
              <a:rPr lang="en-US" sz="1100" dirty="0"/>
              <a:t> on other magnets, or on magnetic materials. Key features of a permanent magnet:</a:t>
            </a:r>
          </a:p>
          <a:p>
            <a:pPr marL="285750" indent="-285750">
              <a:buFont typeface="Arial" panose="020B0604020202020204" pitchFamily="34" charset="0"/>
              <a:buChar char="•"/>
            </a:pPr>
            <a:r>
              <a:rPr lang="en-US" sz="1100" dirty="0"/>
              <a:t>it produces its own magnetic field</a:t>
            </a:r>
          </a:p>
          <a:p>
            <a:pPr marL="285750" indent="-285750">
              <a:buFont typeface="Arial" panose="020B0604020202020204" pitchFamily="34" charset="0"/>
              <a:buChar char="•"/>
            </a:pPr>
            <a:r>
              <a:rPr lang="en-US" sz="1100" dirty="0"/>
              <a:t>the magnetic field cannot be turned on and off - it is there all the time</a:t>
            </a:r>
          </a:p>
          <a:p>
            <a:r>
              <a:rPr lang="en-US" sz="1100" b="1" u="sng" dirty="0"/>
              <a:t>Induced Magnet</a:t>
            </a:r>
          </a:p>
          <a:p>
            <a:r>
              <a:rPr lang="en-US" sz="1100" dirty="0"/>
              <a:t>An induced magnet is a material that becomes a magnet when it is placed in a magnetic field.</a:t>
            </a:r>
          </a:p>
          <a:p>
            <a:r>
              <a:rPr lang="en-US" sz="1100" dirty="0"/>
              <a:t>Induced magnetism is a temporary process, when removed from the magnetic field an induced magnet loses most/all of its magnetism </a:t>
            </a:r>
            <a:r>
              <a:rPr lang="en-GB" sz="1100" dirty="0"/>
              <a:t>quickly.</a:t>
            </a:r>
          </a:p>
        </p:txBody>
      </p:sp>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71209" y="3055214"/>
            <a:ext cx="1863876" cy="1863876"/>
          </a:xfrm>
          <a:prstGeom prst="rect">
            <a:avLst/>
          </a:prstGeom>
        </p:spPr>
      </p:pic>
      <p:sp>
        <p:nvSpPr>
          <p:cNvPr id="3" name="Rectangle 2"/>
          <p:cNvSpPr/>
          <p:nvPr/>
        </p:nvSpPr>
        <p:spPr>
          <a:xfrm>
            <a:off x="11385" y="3771361"/>
            <a:ext cx="2161106" cy="1107996"/>
          </a:xfrm>
          <a:prstGeom prst="rect">
            <a:avLst/>
          </a:prstGeom>
          <a:ln>
            <a:solidFill>
              <a:schemeClr val="tx1"/>
            </a:solidFill>
          </a:ln>
        </p:spPr>
        <p:txBody>
          <a:bodyPr wrap="square">
            <a:spAutoFit/>
          </a:bodyPr>
          <a:lstStyle/>
          <a:p>
            <a:r>
              <a:rPr lang="en-GB" altLang="en-US" sz="1100" dirty="0"/>
              <a:t>The magnetic field lines are </a:t>
            </a:r>
            <a:r>
              <a:rPr lang="en-GB" altLang="en-US" sz="1100" u="sng" dirty="0"/>
              <a:t>closer </a:t>
            </a:r>
            <a:r>
              <a:rPr lang="en-GB" altLang="en-US" sz="1100" dirty="0"/>
              <a:t>at the </a:t>
            </a:r>
            <a:r>
              <a:rPr lang="en-GB" altLang="en-US" sz="1100" u="sng" dirty="0"/>
              <a:t>poles</a:t>
            </a:r>
            <a:r>
              <a:rPr lang="en-GB" altLang="en-US" sz="1100" dirty="0"/>
              <a:t> which show there is a </a:t>
            </a:r>
            <a:r>
              <a:rPr lang="en-GB" altLang="en-US" sz="1100" u="sng" dirty="0"/>
              <a:t>stronger</a:t>
            </a:r>
            <a:r>
              <a:rPr lang="en-GB" altLang="en-US" sz="1100" dirty="0"/>
              <a:t> the magnetic field. The direction always points from the north (seeking) pole of a magnet to the south (seeking) pole.</a:t>
            </a:r>
          </a:p>
        </p:txBody>
      </p:sp>
      <p:pic>
        <p:nvPicPr>
          <p:cNvPr id="17" name="Picture 16"/>
          <p:cNvPicPr>
            <a:picLocks noChangeAspect="1"/>
          </p:cNvPicPr>
          <p:nvPr/>
        </p:nvPicPr>
        <p:blipFill>
          <a:blip r:embed="rId4"/>
          <a:stretch>
            <a:fillRect/>
          </a:stretch>
        </p:blipFill>
        <p:spPr>
          <a:xfrm>
            <a:off x="5813008" y="3167903"/>
            <a:ext cx="2352420" cy="1930191"/>
          </a:xfrm>
          <a:prstGeom prst="rect">
            <a:avLst/>
          </a:prstGeom>
        </p:spPr>
      </p:pic>
      <p:pic>
        <p:nvPicPr>
          <p:cNvPr id="16" name="Picture 15"/>
          <p:cNvPicPr>
            <a:picLocks noChangeAspect="1"/>
          </p:cNvPicPr>
          <p:nvPr/>
        </p:nvPicPr>
        <p:blipFill>
          <a:blip r:embed="rId5"/>
          <a:stretch>
            <a:fillRect/>
          </a:stretch>
        </p:blipFill>
        <p:spPr>
          <a:xfrm>
            <a:off x="-4447" y="4910154"/>
            <a:ext cx="2309163" cy="1621175"/>
          </a:xfrm>
          <a:prstGeom prst="rect">
            <a:avLst/>
          </a:prstGeom>
        </p:spPr>
      </p:pic>
      <p:sp>
        <p:nvSpPr>
          <p:cNvPr id="11" name="Rectangle 10"/>
          <p:cNvSpPr/>
          <p:nvPr/>
        </p:nvSpPr>
        <p:spPr>
          <a:xfrm>
            <a:off x="2239645" y="3771361"/>
            <a:ext cx="1503597" cy="2970044"/>
          </a:xfrm>
          <a:prstGeom prst="rect">
            <a:avLst/>
          </a:prstGeom>
          <a:ln>
            <a:solidFill>
              <a:schemeClr val="tx1"/>
            </a:solidFill>
          </a:ln>
        </p:spPr>
        <p:txBody>
          <a:bodyPr wrap="square">
            <a:spAutoFit/>
          </a:bodyPr>
          <a:lstStyle/>
          <a:p>
            <a:r>
              <a:rPr lang="en-US" sz="1100" b="1" dirty="0"/>
              <a:t>How to plot the magnetic field pattern of a bar magnet. </a:t>
            </a:r>
            <a:r>
              <a:rPr lang="en-US" sz="1100" dirty="0"/>
              <a:t>place a plotting compass near a  pole of the magnet and mark the direction that the compass points. Move the compass around the bar magnet marking at intervals the direction the compass points. Join the points up and add an arrow pointing from the north pole to the south pole </a:t>
            </a:r>
            <a:endParaRPr lang="en-GB" sz="1100" dirty="0"/>
          </a:p>
        </p:txBody>
      </p:sp>
      <p:pic>
        <p:nvPicPr>
          <p:cNvPr id="14" name="Picture 13"/>
          <p:cNvPicPr>
            <a:picLocks noChangeAspect="1"/>
          </p:cNvPicPr>
          <p:nvPr/>
        </p:nvPicPr>
        <p:blipFill>
          <a:blip r:embed="rId6"/>
          <a:stretch>
            <a:fillRect/>
          </a:stretch>
        </p:blipFill>
        <p:spPr>
          <a:xfrm>
            <a:off x="7825024" y="63278"/>
            <a:ext cx="3035717" cy="1953956"/>
          </a:xfrm>
          <a:prstGeom prst="rect">
            <a:avLst/>
          </a:prstGeom>
        </p:spPr>
      </p:pic>
      <p:pic>
        <p:nvPicPr>
          <p:cNvPr id="18" name="Picture 17"/>
          <p:cNvPicPr>
            <a:picLocks noChangeAspect="1"/>
          </p:cNvPicPr>
          <p:nvPr/>
        </p:nvPicPr>
        <p:blipFill>
          <a:blip r:embed="rId7"/>
          <a:stretch>
            <a:fillRect/>
          </a:stretch>
        </p:blipFill>
        <p:spPr>
          <a:xfrm>
            <a:off x="3793735" y="5256383"/>
            <a:ext cx="2123898" cy="1034719"/>
          </a:xfrm>
          <a:prstGeom prst="rect">
            <a:avLst/>
          </a:prstGeom>
        </p:spPr>
      </p:pic>
      <p:sp>
        <p:nvSpPr>
          <p:cNvPr id="19" name="Rectangle 18"/>
          <p:cNvSpPr/>
          <p:nvPr/>
        </p:nvSpPr>
        <p:spPr>
          <a:xfrm>
            <a:off x="4855684" y="5125578"/>
            <a:ext cx="3301876" cy="1615827"/>
          </a:xfrm>
          <a:prstGeom prst="rect">
            <a:avLst/>
          </a:prstGeom>
          <a:ln>
            <a:solidFill>
              <a:schemeClr val="tx1"/>
            </a:solidFill>
          </a:ln>
        </p:spPr>
        <p:txBody>
          <a:bodyPr wrap="square">
            <a:spAutoFit/>
          </a:bodyPr>
          <a:lstStyle/>
          <a:p>
            <a:r>
              <a:rPr lang="en-US" sz="1100" dirty="0">
                <a:solidFill>
                  <a:srgbClr val="231F20"/>
                </a:solidFill>
              </a:rPr>
              <a:t>The Earth behaves as if it contains a giant magnet. It produces a magnetic field in which the field lines are most concentrated at the poles. </a:t>
            </a:r>
            <a:r>
              <a:rPr lang="en-US" sz="1100" dirty="0"/>
              <a:t>A compass comprises a magnetic needle mounted on a pivot (so it can turn freely) and a dial to show the direction. The north pole (north-seeking pole) of the compass needle points towards the Earth’s north pole, which is actually the magnetic south pole. This can allow people to navigate.</a:t>
            </a:r>
          </a:p>
        </p:txBody>
      </p:sp>
      <p:sp>
        <p:nvSpPr>
          <p:cNvPr id="20" name="Rectangle 19"/>
          <p:cNvSpPr/>
          <p:nvPr/>
        </p:nvSpPr>
        <p:spPr>
          <a:xfrm>
            <a:off x="7830154" y="2124764"/>
            <a:ext cx="2901927" cy="1107996"/>
          </a:xfrm>
          <a:prstGeom prst="rect">
            <a:avLst/>
          </a:prstGeom>
          <a:ln>
            <a:solidFill>
              <a:schemeClr val="tx1"/>
            </a:solidFill>
          </a:ln>
        </p:spPr>
        <p:txBody>
          <a:bodyPr wrap="square">
            <a:spAutoFit/>
          </a:bodyPr>
          <a:lstStyle/>
          <a:p>
            <a:r>
              <a:rPr lang="en-US" sz="1100" dirty="0">
                <a:solidFill>
                  <a:srgbClr val="231F20"/>
                </a:solidFill>
                <a:latin typeface="ReithSans"/>
              </a:rPr>
              <a:t>When an electric current flows in a wire, it creates a magnetic field around the wire. This effect can be used to make an </a:t>
            </a:r>
            <a:r>
              <a:rPr lang="en-US" sz="1100" b="1" dirty="0">
                <a:solidFill>
                  <a:srgbClr val="231F20"/>
                </a:solidFill>
                <a:latin typeface="ReithSans"/>
              </a:rPr>
              <a:t>electromagnet</a:t>
            </a:r>
            <a:r>
              <a:rPr lang="en-US" sz="1100" dirty="0">
                <a:solidFill>
                  <a:srgbClr val="231F20"/>
                </a:solidFill>
                <a:latin typeface="ReithSans"/>
              </a:rPr>
              <a:t>. A simple electromagnet comprises a length of wire turned into a coil and connected to a battery or power supply.</a:t>
            </a:r>
          </a:p>
        </p:txBody>
      </p:sp>
      <p:pic>
        <p:nvPicPr>
          <p:cNvPr id="21" name="Picture 20"/>
          <p:cNvPicPr>
            <a:picLocks noChangeAspect="1"/>
          </p:cNvPicPr>
          <p:nvPr/>
        </p:nvPicPr>
        <p:blipFill>
          <a:blip r:embed="rId8"/>
          <a:stretch>
            <a:fillRect/>
          </a:stretch>
        </p:blipFill>
        <p:spPr>
          <a:xfrm>
            <a:off x="8307977" y="3313661"/>
            <a:ext cx="1820735" cy="1353880"/>
          </a:xfrm>
          <a:prstGeom prst="rect">
            <a:avLst/>
          </a:prstGeom>
        </p:spPr>
      </p:pic>
      <p:sp>
        <p:nvSpPr>
          <p:cNvPr id="22" name="Rectangle 21"/>
          <p:cNvSpPr/>
          <p:nvPr/>
        </p:nvSpPr>
        <p:spPr>
          <a:xfrm>
            <a:off x="10647649" y="4667541"/>
            <a:ext cx="1529279" cy="2123658"/>
          </a:xfrm>
          <a:prstGeom prst="rect">
            <a:avLst/>
          </a:prstGeom>
          <a:ln>
            <a:solidFill>
              <a:schemeClr val="tx1"/>
            </a:solidFill>
          </a:ln>
        </p:spPr>
        <p:txBody>
          <a:bodyPr wrap="square">
            <a:spAutoFit/>
          </a:bodyPr>
          <a:lstStyle/>
          <a:p>
            <a:r>
              <a:rPr lang="en-US" sz="1100" dirty="0">
                <a:solidFill>
                  <a:srgbClr val="231F20"/>
                </a:solidFill>
              </a:rPr>
              <a:t>Electric motors use the forces produced by magnetic fields interacting to produce a turning motion. If you put a length of wire in a magnetic field and pass a </a:t>
            </a:r>
            <a:r>
              <a:rPr lang="en-US" sz="1100" b="1" dirty="0">
                <a:solidFill>
                  <a:srgbClr val="231F20"/>
                </a:solidFill>
              </a:rPr>
              <a:t>DC current</a:t>
            </a:r>
            <a:r>
              <a:rPr lang="en-US" sz="1100" dirty="0">
                <a:solidFill>
                  <a:srgbClr val="231F20"/>
                </a:solidFill>
              </a:rPr>
              <a:t> through it (such as from a battery), the wire will move. This is called the </a:t>
            </a:r>
            <a:r>
              <a:rPr lang="en-US" sz="1100" b="1" dirty="0">
                <a:solidFill>
                  <a:srgbClr val="231F20"/>
                </a:solidFill>
              </a:rPr>
              <a:t>motor effect</a:t>
            </a:r>
            <a:r>
              <a:rPr lang="en-US" sz="1100" dirty="0">
                <a:solidFill>
                  <a:srgbClr val="231F20"/>
                </a:solidFill>
              </a:rPr>
              <a:t>.</a:t>
            </a:r>
            <a:endParaRPr lang="en-GB" sz="1100" dirty="0"/>
          </a:p>
        </p:txBody>
      </p:sp>
      <p:sp>
        <p:nvSpPr>
          <p:cNvPr id="23" name="Rectangle 22"/>
          <p:cNvSpPr/>
          <p:nvPr/>
        </p:nvSpPr>
        <p:spPr>
          <a:xfrm>
            <a:off x="9875520" y="3305256"/>
            <a:ext cx="2301410" cy="1277273"/>
          </a:xfrm>
          <a:prstGeom prst="rect">
            <a:avLst/>
          </a:prstGeom>
          <a:ln>
            <a:solidFill>
              <a:schemeClr val="tx1"/>
            </a:solidFill>
          </a:ln>
        </p:spPr>
        <p:txBody>
          <a:bodyPr wrap="square">
            <a:spAutoFit/>
          </a:bodyPr>
          <a:lstStyle/>
          <a:p>
            <a:r>
              <a:rPr lang="en-US" sz="1100" dirty="0">
                <a:solidFill>
                  <a:srgbClr val="231F20"/>
                </a:solidFill>
              </a:rPr>
              <a:t>You can make an electromagnet stronger by doing these things:</a:t>
            </a:r>
          </a:p>
          <a:p>
            <a:pPr>
              <a:buFont typeface="Arial" panose="020B0604020202020204" pitchFamily="34" charset="0"/>
              <a:buChar char="•"/>
            </a:pPr>
            <a:r>
              <a:rPr lang="en-US" sz="1100" dirty="0">
                <a:solidFill>
                  <a:srgbClr val="231F20"/>
                </a:solidFill>
              </a:rPr>
              <a:t>wrapping the coil around a piece of iron (such as an iron nail)</a:t>
            </a:r>
          </a:p>
          <a:p>
            <a:pPr>
              <a:buFont typeface="Arial" panose="020B0604020202020204" pitchFamily="34" charset="0"/>
              <a:buChar char="•"/>
            </a:pPr>
            <a:r>
              <a:rPr lang="en-US" sz="1100" dirty="0">
                <a:solidFill>
                  <a:srgbClr val="231F20"/>
                </a:solidFill>
              </a:rPr>
              <a:t>adding more turns to the coil</a:t>
            </a:r>
          </a:p>
          <a:p>
            <a:pPr>
              <a:buFont typeface="Arial" panose="020B0604020202020204" pitchFamily="34" charset="0"/>
              <a:buChar char="•"/>
            </a:pPr>
            <a:r>
              <a:rPr lang="en-US" sz="1100" dirty="0">
                <a:solidFill>
                  <a:srgbClr val="231F20"/>
                </a:solidFill>
              </a:rPr>
              <a:t>increasing the current flowing through the coil</a:t>
            </a:r>
          </a:p>
        </p:txBody>
      </p:sp>
      <p:pic>
        <p:nvPicPr>
          <p:cNvPr id="24" name="Picture 23"/>
          <p:cNvPicPr>
            <a:picLocks noChangeAspect="1"/>
          </p:cNvPicPr>
          <p:nvPr/>
        </p:nvPicPr>
        <p:blipFill>
          <a:blip r:embed="rId9"/>
          <a:stretch>
            <a:fillRect/>
          </a:stretch>
        </p:blipFill>
        <p:spPr>
          <a:xfrm>
            <a:off x="8307977" y="4694604"/>
            <a:ext cx="2246394" cy="1479597"/>
          </a:xfrm>
          <a:prstGeom prst="rect">
            <a:avLst/>
          </a:prstGeom>
        </p:spPr>
      </p:pic>
      <p:sp>
        <p:nvSpPr>
          <p:cNvPr id="25" name="Rectangle 24"/>
          <p:cNvSpPr/>
          <p:nvPr/>
        </p:nvSpPr>
        <p:spPr>
          <a:xfrm>
            <a:off x="8205052" y="6215497"/>
            <a:ext cx="2395105" cy="507831"/>
          </a:xfrm>
          <a:prstGeom prst="rect">
            <a:avLst/>
          </a:prstGeom>
          <a:ln>
            <a:solidFill>
              <a:schemeClr val="tx1"/>
            </a:solidFill>
          </a:ln>
        </p:spPr>
        <p:txBody>
          <a:bodyPr wrap="square">
            <a:spAutoFit/>
          </a:bodyPr>
          <a:lstStyle/>
          <a:p>
            <a:r>
              <a:rPr lang="en-US" sz="900" dirty="0">
                <a:solidFill>
                  <a:srgbClr val="231F20"/>
                </a:solidFill>
              </a:rPr>
              <a:t>The speed of the motor can be increased by:</a:t>
            </a:r>
          </a:p>
          <a:p>
            <a:pPr>
              <a:buFont typeface="Arial" panose="020B0604020202020204" pitchFamily="34" charset="0"/>
              <a:buChar char="•"/>
            </a:pPr>
            <a:r>
              <a:rPr lang="en-US" sz="900" dirty="0">
                <a:solidFill>
                  <a:srgbClr val="231F20"/>
                </a:solidFill>
              </a:rPr>
              <a:t>increasing the strength of the magnetic field</a:t>
            </a:r>
          </a:p>
          <a:p>
            <a:pPr>
              <a:buFont typeface="Arial" panose="020B0604020202020204" pitchFamily="34" charset="0"/>
              <a:buChar char="•"/>
            </a:pPr>
            <a:r>
              <a:rPr lang="en-US" sz="900" dirty="0">
                <a:solidFill>
                  <a:srgbClr val="231F20"/>
                </a:solidFill>
              </a:rPr>
              <a:t>increasing the current flowing through the coil</a:t>
            </a:r>
            <a:endParaRPr lang="en-US" sz="900" b="0" i="0" dirty="0">
              <a:solidFill>
                <a:srgbClr val="231F20"/>
              </a:solidFill>
              <a:effectLst/>
            </a:endParaRPr>
          </a:p>
        </p:txBody>
      </p:sp>
    </p:spTree>
    <p:extLst>
      <p:ext uri="{BB962C8B-B14F-4D97-AF65-F5344CB8AC3E}">
        <p14:creationId xmlns:p14="http://schemas.microsoft.com/office/powerpoint/2010/main" val="21524281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ustomTags xmlns="46913dee-ef8d-4aa4-ba17-999a992f2bc0" xsi:nil="true"/>
    <Year xmlns="46913dee-ef8d-4aa4-ba17-999a992f2bc0" xsi:nil="true"/>
    <CurriculumSubject xmlns="46913dee-ef8d-4aa4-ba17-999a992f2bc0">Science</CurriculumSubject>
    <Lesson xmlns="46913dee-ef8d-4aa4-ba17-999a992f2bc0" xsi:nil="true"/>
    <KS xmlns="46913dee-ef8d-4aa4-ba17-999a992f2bc0" xsi:nil="true"/>
    <PersonalIdentificationData xmlns="46913dee-ef8d-4aa4-ba17-999a992f2bc0" xsi:nil="true"/>
    <g479e3c506fd4b8e8c16c418162bcf56 xmlns="46913dee-ef8d-4aa4-ba17-999a992f2bc0">
      <Terms xmlns="http://schemas.microsoft.com/office/infopath/2007/PartnerControls"/>
    </g479e3c506fd4b8e8c16c418162bcf56>
    <c9898626098c466f906136228536deac xmlns="46913dee-ef8d-4aa4-ba17-999a992f2bc0">
      <Terms xmlns="http://schemas.microsoft.com/office/infopath/2007/PartnerControls"/>
    </c9898626098c466f906136228536deac>
    <kae6c1ed8d174f9697add2306d97343a xmlns="46913dee-ef8d-4aa4-ba17-999a992f2bc0">
      <Terms xmlns="http://schemas.microsoft.com/office/infopath/2007/PartnerControls"/>
    </kae6c1ed8d174f9697add2306d97343a>
    <m8a66f6eefad46e68d85c66b97a6f521 xmlns="46913dee-ef8d-4aa4-ba17-999a992f2bc0">
      <Terms xmlns="http://schemas.microsoft.com/office/infopath/2007/PartnerControls"/>
    </m8a66f6eefad46e68d85c66b97a6f521>
    <if854005f7f846a6b7aad60748f3241c xmlns="46913dee-ef8d-4aa4-ba17-999a992f2bc0">
      <Terms xmlns="http://schemas.microsoft.com/office/infopath/2007/PartnerControls"/>
    </if854005f7f846a6b7aad60748f3241c>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4B232DD19833943A9A45F8AFCC38FA2" ma:contentTypeVersion="28" ma:contentTypeDescription="Create a new document." ma:contentTypeScope="" ma:versionID="26b03f97ac503feee0c03eb78f88cee6">
  <xsd:schema xmlns:xsd="http://www.w3.org/2001/XMLSchema" xmlns:xs="http://www.w3.org/2001/XMLSchema" xmlns:p="http://schemas.microsoft.com/office/2006/metadata/properties" xmlns:ns2="46913dee-ef8d-4aa4-ba17-999a992f2bc0" xmlns:ns3="9f606ad3-582d-4e33-866a-87f5eb92eec7" targetNamespace="http://schemas.microsoft.com/office/2006/metadata/properties" ma:root="true" ma:fieldsID="6e78df5383f614006a24ba83fb642be7" ns2:_="" ns3:_="">
    <xsd:import namespace="46913dee-ef8d-4aa4-ba17-999a992f2bc0"/>
    <xsd:import namespace="9f606ad3-582d-4e33-866a-87f5eb92eec7"/>
    <xsd:element name="properties">
      <xsd:complexType>
        <xsd:sequence>
          <xsd:element name="documentManagement">
            <xsd:complexType>
              <xsd:all>
                <xsd:element ref="ns2:c9898626098c466f906136228536deac" minOccurs="0"/>
                <xsd:element ref="ns2:PersonalIdentificationData" minOccurs="0"/>
                <xsd:element ref="ns2:KS" minOccurs="0"/>
                <xsd:element ref="ns2:if854005f7f846a6b7aad60748f3241c" minOccurs="0"/>
                <xsd:element ref="ns2:m8a66f6eefad46e68d85c66b97a6f521" minOccurs="0"/>
                <xsd:element ref="ns2:g479e3c506fd4b8e8c16c418162bcf56" minOccurs="0"/>
                <xsd:element ref="ns2:kae6c1ed8d174f9697add2306d97343a" minOccurs="0"/>
                <xsd:element ref="ns2:Year" minOccurs="0"/>
                <xsd:element ref="ns2:Lesson" minOccurs="0"/>
                <xsd:element ref="ns2:CustomTags" minOccurs="0"/>
                <xsd:element ref="ns2:CurriculumSubject" minOccurs="0"/>
                <xsd:element ref="ns3:MediaServiceMetadata" minOccurs="0"/>
                <xsd:element ref="ns3:MediaServiceFastMetadata" minOccurs="0"/>
                <xsd:element ref="ns3:MediaServiceAutoKeyPoints" minOccurs="0"/>
                <xsd:element ref="ns3:MediaServiceKeyPoints" minOccurs="0"/>
                <xsd:element ref="ns2:SharedWithUsers" minOccurs="0"/>
                <xsd:element ref="ns2:SharedWithDetails"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913dee-ef8d-4aa4-ba17-999a992f2bc0" elementFormDefault="qualified">
    <xsd:import namespace="http://schemas.microsoft.com/office/2006/documentManagement/types"/>
    <xsd:import namespace="http://schemas.microsoft.com/office/infopath/2007/PartnerControls"/>
    <xsd:element name="c9898626098c466f906136228536deac" ma:index="9" nillable="true" ma:taxonomy="true" ma:internalName="c9898626098c466f906136228536deac" ma:taxonomyFieldName="Staff_x0020_Category" ma:displayName="Staff Category" ma:default="" ma:fieldId="{c9898626-098c-466f-9061-36228536deac}" ma:sspId="2d2d28e8-3cf6-4137-a647-923f4ce26f19" ma:termSetId="8455d36a-816b-4292-81c4-fafcff1a6b99" ma:anchorId="00000000-0000-0000-0000-000000000000" ma:open="false" ma:isKeyword="false">
      <xsd:complexType>
        <xsd:sequence>
          <xsd:element ref="pc:Terms" minOccurs="0" maxOccurs="1"/>
        </xsd:sequence>
      </xsd:complexType>
    </xsd:element>
    <xsd:element name="PersonalIdentificationData" ma:index="10" nillable="true" ma:displayName="Personal Identification Data" ma:default="" ma:internalName="PersonalIdentificationData">
      <xsd:simpleType>
        <xsd:restriction base="dms:Choice">
          <xsd:enumeration value="No"/>
          <xsd:enumeration value="Yes"/>
        </xsd:restriction>
      </xsd:simpleType>
    </xsd:element>
    <xsd:element name="KS" ma:index="11" nillable="true" ma:displayName="Key Stage" ma:default="" ma:internalName="KS">
      <xsd:simpleType>
        <xsd:restriction base="dms:Choice">
          <xsd:enumeration value="Foundation"/>
          <xsd:enumeration value="KS1"/>
          <xsd:enumeration value="KS2"/>
          <xsd:enumeration value="KS3"/>
          <xsd:enumeration value="KS4"/>
          <xsd:enumeration value="KS5"/>
        </xsd:restriction>
      </xsd:simpleType>
    </xsd:element>
    <xsd:element name="if854005f7f846a6b7aad60748f3241c" ma:index="13" nillable="true" ma:taxonomy="true" ma:internalName="if854005f7f846a6b7aad60748f3241c" ma:taxonomyFieldName="Topic" ma:displayName="Topic" ma:default="" ma:fieldId="{2f854005-f7f8-46a6-b7aa-d60748f3241c}" ma:sspId="2d2d28e8-3cf6-4137-a647-923f4ce26f19" ma:termSetId="39c24668-357a-4e67-8e8e-b7c4c5156867" ma:anchorId="00000000-0000-0000-0000-000000000000" ma:open="false" ma:isKeyword="false">
      <xsd:complexType>
        <xsd:sequence>
          <xsd:element ref="pc:Terms" minOccurs="0" maxOccurs="1"/>
        </xsd:sequence>
      </xsd:complexType>
    </xsd:element>
    <xsd:element name="m8a66f6eefad46e68d85c66b97a6f521" ma:index="15" nillable="true" ma:taxonomy="true" ma:internalName="m8a66f6eefad46e68d85c66b97a6f521" ma:taxonomyFieldName="ExamBoard" ma:displayName="Exam Board" ma:default="" ma:fieldId="{68a66f6e-efad-46e6-8d85-c66b97a6f521}" ma:sspId="2d2d28e8-3cf6-4137-a647-923f4ce26f19" ma:termSetId="d791acf1-f6c3-48be-a4e8-7e47bb6fd80b" ma:anchorId="00000000-0000-0000-0000-000000000000" ma:open="false" ma:isKeyword="false">
      <xsd:complexType>
        <xsd:sequence>
          <xsd:element ref="pc:Terms" minOccurs="0" maxOccurs="1"/>
        </xsd:sequence>
      </xsd:complexType>
    </xsd:element>
    <xsd:element name="g479e3c506fd4b8e8c16c418162bcf56" ma:index="17" nillable="true" ma:taxonomy="true" ma:internalName="g479e3c506fd4b8e8c16c418162bcf56" ma:taxonomyFieldName="Week" ma:displayName="Week" ma:default="" ma:fieldId="{0479e3c5-06fd-4b8e-8c16-c418162bcf56}" ma:sspId="2d2d28e8-3cf6-4137-a647-923f4ce26f19" ma:termSetId="f693a37a-435f-4967-a8aa-34fc5d1d3555" ma:anchorId="00000000-0000-0000-0000-000000000000" ma:open="false" ma:isKeyword="false">
      <xsd:complexType>
        <xsd:sequence>
          <xsd:element ref="pc:Terms" minOccurs="0" maxOccurs="1"/>
        </xsd:sequence>
      </xsd:complexType>
    </xsd:element>
    <xsd:element name="kae6c1ed8d174f9697add2306d97343a" ma:index="19" nillable="true" ma:taxonomy="true" ma:internalName="kae6c1ed8d174f9697add2306d97343a" ma:taxonomyFieldName="Term" ma:displayName="Term" ma:default="" ma:fieldId="{4ae6c1ed-8d17-4f96-97ad-d2306d97343a}" ma:sspId="2d2d28e8-3cf6-4137-a647-923f4ce26f19" ma:termSetId="6c7edd09-3c67-40bb-ba6a-978c841d3819" ma:anchorId="00000000-0000-0000-0000-000000000000" ma:open="false" ma:isKeyword="false">
      <xsd:complexType>
        <xsd:sequence>
          <xsd:element ref="pc:Terms" minOccurs="0" maxOccurs="1"/>
        </xsd:sequence>
      </xsd:complexType>
    </xsd:element>
    <xsd:element name="Year" ma:index="20" nillable="true" ma:displayName="Year" ma:default="" ma:internalName="Year">
      <xsd:simpleType>
        <xsd:restriction base="dms:Choice">
          <xsd:enumeration value="R"/>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3"/>
        </xsd:restriction>
      </xsd:simpleType>
    </xsd:element>
    <xsd:element name="Lesson" ma:index="21" nillable="true" ma:displayName="Lesson" ma:default="" ma:internalName="Lesson">
      <xsd:simpleType>
        <xsd:restriction base="dms:Text"/>
      </xsd:simpleType>
    </xsd:element>
    <xsd:element name="CustomTags" ma:index="22" nillable="true" ma:displayName="Custom Tags" ma:default="" ma:internalName="CustomTags">
      <xsd:simpleType>
        <xsd:restriction base="dms:Text"/>
      </xsd:simpleType>
    </xsd:element>
    <xsd:element name="CurriculumSubject" ma:index="23" nillable="true" ma:displayName="Curriculum Subject" ma:default="Middle Leaders" ma:internalName="CurriculumSubject">
      <xsd:simpleType>
        <xsd:restriction base="dms:Text"/>
      </xsd:simpleType>
    </xsd:element>
    <xsd:element name="SharedWithUsers" ma:index="2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f606ad3-582d-4e33-866a-87f5eb92eec7" elementFormDefault="qualified">
    <xsd:import namespace="http://schemas.microsoft.com/office/2006/documentManagement/types"/>
    <xsd:import namespace="http://schemas.microsoft.com/office/infopath/2007/PartnerControls"/>
    <xsd:element name="MediaServiceMetadata" ma:index="24" nillable="true" ma:displayName="MediaServiceMetadata" ma:hidden="true" ma:internalName="MediaServiceMetadata" ma:readOnly="true">
      <xsd:simpleType>
        <xsd:restriction base="dms:Note"/>
      </xsd:simpleType>
    </xsd:element>
    <xsd:element name="MediaServiceFastMetadata" ma:index="25" nillable="true" ma:displayName="MediaServiceFastMetadata" ma:hidden="true" ma:internalName="MediaServiceFastMetadata" ma:readOnly="true">
      <xsd:simpleType>
        <xsd:restriction base="dms:Note"/>
      </xsd:simpleType>
    </xsd:element>
    <xsd:element name="MediaServiceAutoKeyPoints" ma:index="26" nillable="true" ma:displayName="MediaServiceAutoKeyPoints" ma:hidden="true" ma:internalName="MediaServiceAutoKeyPoints" ma:readOnly="true">
      <xsd:simpleType>
        <xsd:restriction base="dms:Note"/>
      </xsd:simpleType>
    </xsd:element>
    <xsd:element name="MediaServiceKeyPoints" ma:index="27" nillable="true" ma:displayName="KeyPoints" ma:internalName="MediaServiceKeyPoints" ma:readOnly="true">
      <xsd:simpleType>
        <xsd:restriction base="dms:Note">
          <xsd:maxLength value="255"/>
        </xsd:restriction>
      </xsd:simpleType>
    </xsd:element>
    <xsd:element name="MediaServiceDateTaken" ma:index="30" nillable="true" ma:displayName="MediaServiceDateTaken" ma:hidden="true" ma:internalName="MediaServiceDateTaken" ma:readOnly="true">
      <xsd:simpleType>
        <xsd:restriction base="dms:Text"/>
      </xsd:simpleType>
    </xsd:element>
    <xsd:element name="MediaServiceAutoTags" ma:index="31" nillable="true" ma:displayName="Tags" ma:internalName="MediaServiceAutoTags" ma:readOnly="true">
      <xsd:simpleType>
        <xsd:restriction base="dms:Text"/>
      </xsd:simpleType>
    </xsd:element>
    <xsd:element name="MediaServiceLocation" ma:index="32" nillable="true" ma:displayName="Location" ma:internalName="MediaServiceLocation" ma:readOnly="true">
      <xsd:simpleType>
        <xsd:restriction base="dms:Text"/>
      </xsd:simpleType>
    </xsd:element>
    <xsd:element name="MediaServiceOCR" ma:index="33" nillable="true" ma:displayName="Extracted Text" ma:internalName="MediaServiceOCR" ma:readOnly="true">
      <xsd:simpleType>
        <xsd:restriction base="dms:Note">
          <xsd:maxLength value="255"/>
        </xsd:restriction>
      </xsd:simpleType>
    </xsd:element>
    <xsd:element name="MediaServiceGenerationTime" ma:index="34" nillable="true" ma:displayName="MediaServiceGenerationTime" ma:hidden="true" ma:internalName="MediaServiceGenerationTime" ma:readOnly="true">
      <xsd:simpleType>
        <xsd:restriction base="dms:Text"/>
      </xsd:simpleType>
    </xsd:element>
    <xsd:element name="MediaServiceEventHashCode" ma:index="3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535B003-44C9-4964-B357-DC17652811BE}">
  <ds:schemaRefs>
    <ds:schemaRef ds:uri="http://schemas.microsoft.com/sharepoint/v3/contenttype/forms"/>
  </ds:schemaRefs>
</ds:datastoreItem>
</file>

<file path=customXml/itemProps2.xml><?xml version="1.0" encoding="utf-8"?>
<ds:datastoreItem xmlns:ds="http://schemas.openxmlformats.org/officeDocument/2006/customXml" ds:itemID="{314D6D73-2ADC-47E1-ADFC-89917385090B}">
  <ds:schemaRefs>
    <ds:schemaRef ds:uri="http://purl.org/dc/terms/"/>
    <ds:schemaRef ds:uri="http://schemas.openxmlformats.org/package/2006/metadata/core-properties"/>
    <ds:schemaRef ds:uri="http://purl.org/dc/dcmitype/"/>
    <ds:schemaRef ds:uri="http://schemas.microsoft.com/office/2006/metadata/properties"/>
    <ds:schemaRef ds:uri="http://purl.org/dc/elements/1.1/"/>
    <ds:schemaRef ds:uri="http://schemas.microsoft.com/office/2006/documentManagement/types"/>
    <ds:schemaRef ds:uri="http://schemas.microsoft.com/office/infopath/2007/PartnerControls"/>
    <ds:schemaRef ds:uri="3c1de9b3-55a5-406d-a5b0-a8c425c1e4b2"/>
    <ds:schemaRef ds:uri="880b3e2b-90c3-401f-a789-72aef054c0e6"/>
    <ds:schemaRef ds:uri="391ef29d-7714-4125-b57e-893d6a1cb671"/>
    <ds:schemaRef ds:uri="http://www.w3.org/XML/1998/namespace"/>
  </ds:schemaRefs>
</ds:datastoreItem>
</file>

<file path=customXml/itemProps3.xml><?xml version="1.0" encoding="utf-8"?>
<ds:datastoreItem xmlns:ds="http://schemas.openxmlformats.org/officeDocument/2006/customXml" ds:itemID="{582DF6FB-EEA1-46C3-80D7-59831E8627C6}"/>
</file>

<file path=docProps/app.xml><?xml version="1.0" encoding="utf-8"?>
<Properties xmlns="http://schemas.openxmlformats.org/officeDocument/2006/extended-properties" xmlns:vt="http://schemas.openxmlformats.org/officeDocument/2006/docPropsVTypes">
  <TotalTime>1214</TotalTime>
  <Words>1346</Words>
  <Application>Microsoft Office PowerPoint</Application>
  <PresentationFormat>Widescreen</PresentationFormat>
  <Paragraphs>74</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Montsaye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 Cooper</dc:creator>
  <cp:lastModifiedBy>L Moffett</cp:lastModifiedBy>
  <cp:revision>70</cp:revision>
  <dcterms:created xsi:type="dcterms:W3CDTF">2020-02-14T09:53:43Z</dcterms:created>
  <dcterms:modified xsi:type="dcterms:W3CDTF">2020-02-26T16:13:20Z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0x010100C4B232DD19833943A9A45F8AFCC38FA2</vt:lpwstr>
  </property>
  <property fmtid="{D5CDD505-2E9C-101B-9397-08002B2CF9AE}" pid="3" name="Topic">
    <vt:lpwstr/>
  </property>
  <property fmtid="{D5CDD505-2E9C-101B-9397-08002B2CF9AE}" pid="4" name="ExamBoard">
    <vt:lpwstr/>
  </property>
  <property fmtid="{D5CDD505-2E9C-101B-9397-08002B2CF9AE}" pid="5" name="Term">
    <vt:lpwstr/>
  </property>
  <property fmtid="{D5CDD505-2E9C-101B-9397-08002B2CF9AE}" pid="6" name="Staff Category">
    <vt:lpwstr/>
  </property>
  <property fmtid="{D5CDD505-2E9C-101B-9397-08002B2CF9AE}" pid="7" name="Week">
    <vt:lpwstr/>
  </property>
</Properties>
</file>