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0725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02869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66263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35485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399274-A534-44B2-BE3B-D88950E460C4}"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8878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399274-A534-44B2-BE3B-D88950E460C4}" type="datetimeFigureOut">
              <a:rPr lang="en-GB" smtClean="0"/>
              <a:t>23/06/2020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99141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399274-A534-44B2-BE3B-D88950E460C4}" type="datetimeFigureOut">
              <a:rPr lang="en-GB" smtClean="0"/>
              <a:t>23/06/2020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775562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399274-A534-44B2-BE3B-D88950E460C4}" type="datetimeFigureOut">
              <a:rPr lang="en-GB" smtClean="0"/>
              <a:t>23/06/2020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18694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99274-A534-44B2-BE3B-D88950E460C4}" type="datetimeFigureOut">
              <a:rPr lang="en-GB" smtClean="0"/>
              <a:t>23/06/2020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25594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23/06/2020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936764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23/06/2020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43800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99274-A534-44B2-BE3B-D88950E460C4}" type="datetimeFigureOut">
              <a:rPr lang="en-GB" smtClean="0"/>
              <a:t>23/06/2020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0D7E6-BA9C-4316-883F-4F44F34EF169}" type="slidenum">
              <a:rPr lang="en-GB" smtClean="0"/>
              <a:t>‹#›</a:t>
            </a:fld>
            <a:endParaRPr lang="en-GB"/>
          </a:p>
        </p:txBody>
      </p:sp>
    </p:spTree>
    <p:extLst>
      <p:ext uri="{BB962C8B-B14F-4D97-AF65-F5344CB8AC3E}">
        <p14:creationId xmlns:p14="http://schemas.microsoft.com/office/powerpoint/2010/main" val="269496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30860" y="100579"/>
            <a:ext cx="3558066" cy="584775"/>
          </a:xfrm>
          <a:prstGeom prst="rect">
            <a:avLst/>
          </a:prstGeom>
          <a:noFill/>
          <a:ln>
            <a:noFill/>
          </a:ln>
        </p:spPr>
        <p:txBody>
          <a:bodyPr wrap="square" rtlCol="0">
            <a:spAutoFit/>
          </a:bodyPr>
          <a:lstStyle/>
          <a:p>
            <a:r>
              <a:rPr lang="en-GB" sz="3200" dirty="0" smtClean="0">
                <a:solidFill>
                  <a:srgbClr val="0070C0"/>
                </a:solidFill>
              </a:rPr>
              <a:t>Year 8 – Physics 4</a:t>
            </a:r>
            <a:endParaRPr lang="en-GB" sz="3200" dirty="0">
              <a:solidFill>
                <a:srgbClr val="0070C0"/>
              </a:solidFill>
            </a:endParaRPr>
          </a:p>
        </p:txBody>
      </p:sp>
      <p:sp>
        <p:nvSpPr>
          <p:cNvPr id="5" name="TextBox 4"/>
          <p:cNvSpPr txBox="1"/>
          <p:nvPr/>
        </p:nvSpPr>
        <p:spPr>
          <a:xfrm>
            <a:off x="3330211" y="665855"/>
            <a:ext cx="3684340" cy="830997"/>
          </a:xfrm>
          <a:prstGeom prst="rect">
            <a:avLst/>
          </a:prstGeom>
          <a:noFill/>
          <a:ln>
            <a:solidFill>
              <a:srgbClr val="FF0000"/>
            </a:solidFill>
          </a:ln>
        </p:spPr>
        <p:txBody>
          <a:bodyPr wrap="square" rtlCol="0">
            <a:spAutoFit/>
          </a:bodyPr>
          <a:lstStyle/>
          <a:p>
            <a:r>
              <a:rPr lang="en-GB" sz="1200" b="1" dirty="0" smtClean="0"/>
              <a:t>Big Idea:                                                </a:t>
            </a:r>
          </a:p>
          <a:p>
            <a:r>
              <a:rPr lang="en-GB" sz="1200" b="1" i="1" dirty="0"/>
              <a:t>The total amount of energy in the Universe is always the same, but it can be transferred from one energy store to another</a:t>
            </a:r>
            <a:r>
              <a:rPr lang="en-GB" sz="1200" b="1" i="1" dirty="0" smtClean="0"/>
              <a:t>.</a:t>
            </a:r>
            <a:endParaRPr lang="en-GB" sz="1200" dirty="0"/>
          </a:p>
        </p:txBody>
      </p:sp>
      <p:sp>
        <p:nvSpPr>
          <p:cNvPr id="6" name="TextBox 5"/>
          <p:cNvSpPr txBox="1"/>
          <p:nvPr/>
        </p:nvSpPr>
        <p:spPr>
          <a:xfrm>
            <a:off x="240503" y="296523"/>
            <a:ext cx="2950984" cy="1200329"/>
          </a:xfrm>
          <a:prstGeom prst="rect">
            <a:avLst/>
          </a:prstGeom>
          <a:noFill/>
          <a:ln>
            <a:solidFill>
              <a:srgbClr val="FF0000"/>
            </a:solidFill>
          </a:ln>
        </p:spPr>
        <p:txBody>
          <a:bodyPr wrap="square" rtlCol="0">
            <a:spAutoFit/>
          </a:bodyPr>
          <a:lstStyle/>
          <a:p>
            <a:r>
              <a:rPr lang="en-GB" sz="1200" b="1" dirty="0" smtClean="0"/>
              <a:t>Prior Learning                           </a:t>
            </a:r>
          </a:p>
          <a:p>
            <a:r>
              <a:rPr lang="en-GB" sz="1200" dirty="0" smtClean="0"/>
              <a:t>KS3 – Transverse waves and longitudinal waves.</a:t>
            </a:r>
          </a:p>
          <a:p>
            <a:r>
              <a:rPr lang="en-GB" sz="1200" dirty="0" smtClean="0"/>
              <a:t>KS2 – Sounds are caused by vibrations which travel to the ear, sound is fainter further away.</a:t>
            </a:r>
            <a:endParaRPr lang="en-GB" sz="1200" dirty="0"/>
          </a:p>
        </p:txBody>
      </p:sp>
      <p:sp>
        <p:nvSpPr>
          <p:cNvPr id="7" name="TextBox 6"/>
          <p:cNvSpPr txBox="1"/>
          <p:nvPr/>
        </p:nvSpPr>
        <p:spPr>
          <a:xfrm>
            <a:off x="10067109" y="444137"/>
            <a:ext cx="1689462" cy="5632311"/>
          </a:xfrm>
          <a:prstGeom prst="rect">
            <a:avLst/>
          </a:prstGeom>
          <a:noFill/>
          <a:ln>
            <a:solidFill>
              <a:srgbClr val="FF0000"/>
            </a:solidFill>
          </a:ln>
        </p:spPr>
        <p:txBody>
          <a:bodyPr wrap="square" rtlCol="0">
            <a:spAutoFit/>
          </a:bodyPr>
          <a:lstStyle/>
          <a:p>
            <a:r>
              <a:rPr lang="en-GB" sz="1200" b="1" dirty="0" smtClean="0"/>
              <a:t>Keywords:</a:t>
            </a:r>
          </a:p>
          <a:p>
            <a:r>
              <a:rPr lang="en-GB" sz="1200" dirty="0" smtClean="0"/>
              <a:t>Speed</a:t>
            </a:r>
          </a:p>
          <a:p>
            <a:r>
              <a:rPr lang="en-GB" sz="1200" dirty="0" smtClean="0"/>
              <a:t>Sound</a:t>
            </a:r>
          </a:p>
          <a:p>
            <a:r>
              <a:rPr lang="en-GB" sz="1200" dirty="0" smtClean="0"/>
              <a:t>Longitudinal wave</a:t>
            </a:r>
          </a:p>
          <a:p>
            <a:r>
              <a:rPr lang="en-GB" sz="1200" dirty="0" smtClean="0"/>
              <a:t>Echo</a:t>
            </a:r>
          </a:p>
          <a:p>
            <a:r>
              <a:rPr lang="en-GB" sz="1200" dirty="0" smtClean="0"/>
              <a:t>energy</a:t>
            </a:r>
          </a:p>
          <a:p>
            <a:r>
              <a:rPr lang="en-GB" sz="1200" dirty="0" smtClean="0"/>
              <a:t>Medium </a:t>
            </a:r>
          </a:p>
          <a:p>
            <a:r>
              <a:rPr lang="en-GB" sz="1200" dirty="0" smtClean="0"/>
              <a:t>Vibrations</a:t>
            </a:r>
          </a:p>
          <a:p>
            <a:r>
              <a:rPr lang="en-GB" sz="1200" dirty="0" smtClean="0"/>
              <a:t>Compressions</a:t>
            </a:r>
          </a:p>
          <a:p>
            <a:r>
              <a:rPr lang="en-GB" sz="1200" dirty="0" smtClean="0"/>
              <a:t>Rarefaction</a:t>
            </a:r>
          </a:p>
          <a:p>
            <a:r>
              <a:rPr lang="en-GB" sz="1200" dirty="0" smtClean="0"/>
              <a:t>Vacuum</a:t>
            </a:r>
          </a:p>
          <a:p>
            <a:r>
              <a:rPr lang="en-GB" sz="1200" dirty="0" smtClean="0"/>
              <a:t>Reflected</a:t>
            </a:r>
          </a:p>
          <a:p>
            <a:r>
              <a:rPr lang="en-GB" sz="1200" dirty="0" smtClean="0"/>
              <a:t>Frequency</a:t>
            </a:r>
          </a:p>
          <a:p>
            <a:r>
              <a:rPr lang="en-GB" sz="1200" dirty="0" smtClean="0"/>
              <a:t>Pitch</a:t>
            </a:r>
          </a:p>
          <a:p>
            <a:r>
              <a:rPr lang="en-GB" sz="1200" dirty="0" smtClean="0"/>
              <a:t>Volume</a:t>
            </a:r>
          </a:p>
          <a:p>
            <a:r>
              <a:rPr lang="en-GB" sz="1200" dirty="0" smtClean="0"/>
              <a:t>Amplitude</a:t>
            </a:r>
          </a:p>
          <a:p>
            <a:r>
              <a:rPr lang="en-GB" sz="1200" dirty="0" smtClean="0"/>
              <a:t>Ear drum</a:t>
            </a:r>
          </a:p>
          <a:p>
            <a:r>
              <a:rPr lang="en-GB" sz="1200" dirty="0" smtClean="0"/>
              <a:t>Cochlea</a:t>
            </a:r>
          </a:p>
          <a:p>
            <a:r>
              <a:rPr lang="en-GB" sz="1200" dirty="0" smtClean="0"/>
              <a:t>Ultrasound</a:t>
            </a:r>
          </a:p>
          <a:p>
            <a:r>
              <a:rPr lang="en-GB" sz="1200" dirty="0" err="1" smtClean="0"/>
              <a:t>Ossicles</a:t>
            </a:r>
            <a:endParaRPr lang="en-GB" sz="1200" dirty="0" smtClean="0"/>
          </a:p>
          <a:p>
            <a:r>
              <a:rPr lang="en-GB" sz="1200" dirty="0" smtClean="0"/>
              <a:t>Speed</a:t>
            </a:r>
          </a:p>
          <a:p>
            <a:r>
              <a:rPr lang="en-GB" sz="1200" dirty="0" smtClean="0"/>
              <a:t>Distance</a:t>
            </a:r>
          </a:p>
          <a:p>
            <a:r>
              <a:rPr lang="en-GB" sz="1200" dirty="0" smtClean="0"/>
              <a:t>time.</a:t>
            </a:r>
            <a:endParaRPr lang="en-GB" sz="1200" dirty="0"/>
          </a:p>
          <a:p>
            <a:r>
              <a:rPr lang="en-GB" sz="1200" dirty="0" smtClean="0"/>
              <a:t>Auditory nerve</a:t>
            </a:r>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p:txBody>
      </p:sp>
      <p:sp>
        <p:nvSpPr>
          <p:cNvPr id="8" name="TextBox 7"/>
          <p:cNvSpPr txBox="1"/>
          <p:nvPr/>
        </p:nvSpPr>
        <p:spPr>
          <a:xfrm>
            <a:off x="212200" y="6171720"/>
            <a:ext cx="4109428" cy="646331"/>
          </a:xfrm>
          <a:prstGeom prst="rect">
            <a:avLst/>
          </a:prstGeom>
          <a:noFill/>
          <a:ln>
            <a:solidFill>
              <a:srgbClr val="FF0000"/>
            </a:solidFill>
          </a:ln>
        </p:spPr>
        <p:txBody>
          <a:bodyPr wrap="square" rtlCol="0">
            <a:spAutoFit/>
          </a:bodyPr>
          <a:lstStyle/>
          <a:p>
            <a:r>
              <a:rPr lang="en-GB" sz="1200" dirty="0" smtClean="0"/>
              <a:t>Future Content                             </a:t>
            </a:r>
          </a:p>
          <a:p>
            <a:r>
              <a:rPr lang="en-GB" sz="1200" dirty="0" smtClean="0"/>
              <a:t>KS4 – ultrasound and speed of sound</a:t>
            </a:r>
            <a:endParaRPr lang="en-GB" sz="1200" dirty="0"/>
          </a:p>
          <a:p>
            <a:endParaRPr lang="en-GB" sz="1200" dirty="0"/>
          </a:p>
        </p:txBody>
      </p:sp>
      <p:sp>
        <p:nvSpPr>
          <p:cNvPr id="9" name="TextBox 8"/>
          <p:cNvSpPr txBox="1"/>
          <p:nvPr/>
        </p:nvSpPr>
        <p:spPr>
          <a:xfrm>
            <a:off x="7158446" y="657156"/>
            <a:ext cx="2773680" cy="646331"/>
          </a:xfrm>
          <a:prstGeom prst="rect">
            <a:avLst/>
          </a:prstGeom>
          <a:noFill/>
          <a:ln>
            <a:solidFill>
              <a:srgbClr val="FF0000"/>
            </a:solidFill>
          </a:ln>
        </p:spPr>
        <p:txBody>
          <a:bodyPr wrap="square" rtlCol="0">
            <a:spAutoFit/>
          </a:bodyPr>
          <a:lstStyle/>
          <a:p>
            <a:r>
              <a:rPr lang="en-GB" sz="1200" b="1" dirty="0" err="1" smtClean="0"/>
              <a:t>Oracy</a:t>
            </a:r>
            <a:r>
              <a:rPr lang="en-GB" sz="1200" b="1" dirty="0" smtClean="0"/>
              <a:t>:</a:t>
            </a:r>
          </a:p>
          <a:p>
            <a:r>
              <a:rPr lang="en-GB" sz="1200" dirty="0" smtClean="0"/>
              <a:t>Earphones sound be permanently banned for under 18s.</a:t>
            </a:r>
            <a:endParaRPr lang="en-GB" dirty="0"/>
          </a:p>
        </p:txBody>
      </p:sp>
      <p:sp>
        <p:nvSpPr>
          <p:cNvPr id="10" name="TextBox 9"/>
          <p:cNvSpPr txBox="1"/>
          <p:nvPr/>
        </p:nvSpPr>
        <p:spPr>
          <a:xfrm>
            <a:off x="4369729" y="6163171"/>
            <a:ext cx="7386841" cy="646331"/>
          </a:xfrm>
          <a:prstGeom prst="rect">
            <a:avLst/>
          </a:prstGeom>
          <a:noFill/>
          <a:ln>
            <a:solidFill>
              <a:srgbClr val="FF0000"/>
            </a:solidFill>
          </a:ln>
        </p:spPr>
        <p:txBody>
          <a:bodyPr wrap="square" rtlCol="0">
            <a:spAutoFit/>
          </a:bodyPr>
          <a:lstStyle/>
          <a:p>
            <a:r>
              <a:rPr lang="en-GB" sz="1200" dirty="0" smtClean="0"/>
              <a:t>Extended project         </a:t>
            </a:r>
          </a:p>
          <a:p>
            <a:endParaRPr lang="en-GB" sz="1200" dirty="0"/>
          </a:p>
          <a:p>
            <a:r>
              <a:rPr lang="en-GB" sz="1200" dirty="0" smtClean="0"/>
              <a:t>                                                              </a:t>
            </a:r>
            <a:endParaRPr lang="en-GB" sz="1200" dirty="0"/>
          </a:p>
        </p:txBody>
      </p:sp>
      <p:sp>
        <p:nvSpPr>
          <p:cNvPr id="11" name="TextBox 10"/>
          <p:cNvSpPr txBox="1"/>
          <p:nvPr/>
        </p:nvSpPr>
        <p:spPr>
          <a:xfrm>
            <a:off x="212200" y="1588469"/>
            <a:ext cx="9719926" cy="4524315"/>
          </a:xfrm>
          <a:prstGeom prst="rect">
            <a:avLst/>
          </a:prstGeom>
          <a:noFill/>
          <a:ln>
            <a:solidFill>
              <a:srgbClr val="FF0000"/>
            </a:solidFill>
          </a:ln>
        </p:spPr>
        <p:txBody>
          <a:bodyPr wrap="square" rtlCol="0">
            <a:spAutoFit/>
          </a:bodyPr>
          <a:lstStyle/>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a:p>
            <a:endParaRPr lang="en-GB" dirty="0" smtClean="0"/>
          </a:p>
        </p:txBody>
      </p:sp>
      <p:graphicFrame>
        <p:nvGraphicFramePr>
          <p:cNvPr id="12" name="Table 11"/>
          <p:cNvGraphicFramePr>
            <a:graphicFrameLocks noGrp="1"/>
          </p:cNvGraphicFramePr>
          <p:nvPr>
            <p:extLst>
              <p:ext uri="{D42A27DB-BD31-4B8C-83A1-F6EECF244321}">
                <p14:modId xmlns:p14="http://schemas.microsoft.com/office/powerpoint/2010/main" val="1451660661"/>
              </p:ext>
            </p:extLst>
          </p:nvPr>
        </p:nvGraphicFramePr>
        <p:xfrm>
          <a:off x="346095" y="1713335"/>
          <a:ext cx="9452136" cy="4178447"/>
        </p:xfrm>
        <a:graphic>
          <a:graphicData uri="http://schemas.openxmlformats.org/drawingml/2006/table">
            <a:tbl>
              <a:tblPr firstRow="1" bandRow="1">
                <a:tableStyleId>{5940675A-B579-460E-94D1-54222C63F5DA}</a:tableStyleId>
              </a:tblPr>
              <a:tblGrid>
                <a:gridCol w="2928328">
                  <a:extLst>
                    <a:ext uri="{9D8B030D-6E8A-4147-A177-3AD203B41FA5}">
                      <a16:colId xmlns:a16="http://schemas.microsoft.com/office/drawing/2014/main" val="142138735"/>
                    </a:ext>
                  </a:extLst>
                </a:gridCol>
                <a:gridCol w="3056708">
                  <a:extLst>
                    <a:ext uri="{9D8B030D-6E8A-4147-A177-3AD203B41FA5}">
                      <a16:colId xmlns:a16="http://schemas.microsoft.com/office/drawing/2014/main" val="571759507"/>
                    </a:ext>
                  </a:extLst>
                </a:gridCol>
                <a:gridCol w="3467100">
                  <a:extLst>
                    <a:ext uri="{9D8B030D-6E8A-4147-A177-3AD203B41FA5}">
                      <a16:colId xmlns:a16="http://schemas.microsoft.com/office/drawing/2014/main" val="2557775022"/>
                    </a:ext>
                  </a:extLst>
                </a:gridCol>
              </a:tblGrid>
              <a:tr h="703727">
                <a:tc>
                  <a:txBody>
                    <a:bodyPr/>
                    <a:lstStyle/>
                    <a:p>
                      <a:r>
                        <a:rPr lang="en-GB" sz="1200" b="1" dirty="0" smtClean="0"/>
                        <a:t>P4.1a</a:t>
                      </a:r>
                      <a:r>
                        <a:rPr lang="en-GB" sz="1200" b="1" baseline="0" dirty="0" smtClean="0"/>
                        <a:t> - </a:t>
                      </a:r>
                      <a:r>
                        <a:rPr lang="en-GB" sz="1200" dirty="0" smtClean="0"/>
                        <a:t>Research the hearing ranges of 5 different species</a:t>
                      </a:r>
                      <a:r>
                        <a:rPr lang="en-GB" sz="1200" baseline="0" dirty="0" smtClean="0"/>
                        <a:t> of animals.</a:t>
                      </a:r>
                      <a:endParaRPr lang="en-GB" sz="1200" dirty="0" smtClean="0"/>
                    </a:p>
                  </a:txBody>
                  <a:tcPr/>
                </a:tc>
                <a:tc>
                  <a:txBody>
                    <a:bodyPr/>
                    <a:lstStyle/>
                    <a:p>
                      <a:r>
                        <a:rPr lang="en-GB" sz="1200" b="1" dirty="0" smtClean="0"/>
                        <a:t>P4.2a</a:t>
                      </a:r>
                      <a:r>
                        <a:rPr lang="en-GB" sz="1200" b="1" baseline="0" dirty="0" smtClean="0"/>
                        <a:t> - </a:t>
                      </a:r>
                      <a:r>
                        <a:rPr lang="en-GB" sz="1200" dirty="0" smtClean="0"/>
                        <a:t>Make</a:t>
                      </a:r>
                      <a:r>
                        <a:rPr lang="en-GB" sz="1200" baseline="0" dirty="0" smtClean="0"/>
                        <a:t> a homemade instrument, use your science knowledge to describe how it works.</a:t>
                      </a:r>
                    </a:p>
                  </a:txBody>
                  <a:tcPr/>
                </a:tc>
                <a:tc>
                  <a:txBody>
                    <a:bodyPr/>
                    <a:lstStyle/>
                    <a:p>
                      <a:r>
                        <a:rPr lang="en-GB" sz="1200" b="1" dirty="0" smtClean="0"/>
                        <a:t>P4.3a</a:t>
                      </a:r>
                      <a:r>
                        <a:rPr lang="en-GB" sz="1200" b="1" baseline="0" dirty="0" smtClean="0"/>
                        <a:t> - </a:t>
                      </a:r>
                      <a:r>
                        <a:rPr lang="en-GB" sz="1200" dirty="0" smtClean="0"/>
                        <a:t>Explain how whales</a:t>
                      </a:r>
                      <a:r>
                        <a:rPr lang="en-GB" sz="1200" baseline="0" dirty="0" smtClean="0"/>
                        <a:t> communicate over long distances using whale songs.</a:t>
                      </a:r>
                      <a:endParaRPr lang="en-GB" sz="1200" dirty="0"/>
                    </a:p>
                  </a:txBody>
                  <a:tcPr/>
                </a:tc>
                <a:extLst>
                  <a:ext uri="{0D108BD9-81ED-4DB2-BD59-A6C34878D82A}">
                    <a16:rowId xmlns:a16="http://schemas.microsoft.com/office/drawing/2014/main" val="236328706"/>
                  </a:ext>
                </a:extLst>
              </a:tr>
              <a:tr h="679268">
                <a:tc>
                  <a:txBody>
                    <a:bodyPr/>
                    <a:lstStyle/>
                    <a:p>
                      <a:r>
                        <a:rPr lang="en-GB" sz="1200" b="1" dirty="0" smtClean="0"/>
                        <a:t>P4.1b</a:t>
                      </a:r>
                      <a:r>
                        <a:rPr lang="en-GB" sz="1200" b="1" baseline="0" dirty="0" smtClean="0"/>
                        <a:t> - </a:t>
                      </a:r>
                      <a:r>
                        <a:rPr lang="en-GB" sz="1200" dirty="0" smtClean="0">
                          <a:solidFill>
                            <a:schemeClr val="tx1"/>
                          </a:solidFill>
                        </a:rPr>
                        <a:t>Describe the difference between loudness and pitch. Use labelled diagrams to aid this description. </a:t>
                      </a:r>
                      <a:endParaRPr lang="en-GB" sz="1200" dirty="0" smtClean="0"/>
                    </a:p>
                  </a:txBody>
                  <a:tcPr/>
                </a:tc>
                <a:tc>
                  <a:txBody>
                    <a:bodyPr/>
                    <a:lstStyle/>
                    <a:p>
                      <a:r>
                        <a:rPr lang="en-GB" sz="1200" b="1" dirty="0" smtClean="0"/>
                        <a:t>P4.2b</a:t>
                      </a:r>
                      <a:r>
                        <a:rPr lang="en-GB" sz="1200" b="1" baseline="0" dirty="0" smtClean="0"/>
                        <a:t> - </a:t>
                      </a:r>
                      <a:r>
                        <a:rPr lang="en-GB" sz="1200" dirty="0" smtClean="0">
                          <a:solidFill>
                            <a:schemeClr val="tx1"/>
                          </a:solidFill>
                        </a:rPr>
                        <a:t>Explain how 'mosquito alarms' deter unwanted teenagers from areas. Write</a:t>
                      </a:r>
                      <a:r>
                        <a:rPr lang="en-GB" sz="1200" baseline="0" dirty="0" smtClean="0">
                          <a:solidFill>
                            <a:schemeClr val="tx1"/>
                          </a:solidFill>
                        </a:rPr>
                        <a:t> an argument for or against the use of ‘mosquito alarms’.</a:t>
                      </a:r>
                      <a:endParaRPr lang="en-GB" sz="1200" b="1" dirty="0"/>
                    </a:p>
                  </a:txBody>
                  <a:tcPr/>
                </a:tc>
                <a:tc>
                  <a:txBody>
                    <a:bodyPr/>
                    <a:lstStyle/>
                    <a:p>
                      <a:r>
                        <a:rPr lang="en-GB" sz="1200" b="1" dirty="0" smtClean="0"/>
                        <a:t>P4.3b</a:t>
                      </a:r>
                      <a:r>
                        <a:rPr lang="en-GB" sz="1200" b="1" baseline="0" dirty="0" smtClean="0"/>
                        <a:t> -</a:t>
                      </a:r>
                      <a:r>
                        <a:rPr lang="en-GB" sz="1200" dirty="0" smtClean="0">
                          <a:solidFill>
                            <a:schemeClr val="tx1"/>
                          </a:solidFill>
                        </a:rPr>
                        <a:t>The intercom has stopped working and two astronauts need to get a message to each other while they are repairing the outside of their space station. Compose a text message you could send to them to explain how they can hear each other without the intercom, explaining the science behind it. You should use the particle model to help you explain.</a:t>
                      </a:r>
                    </a:p>
                  </a:txBody>
                  <a:tcPr/>
                </a:tc>
                <a:extLst>
                  <a:ext uri="{0D108BD9-81ED-4DB2-BD59-A6C34878D82A}">
                    <a16:rowId xmlns:a16="http://schemas.microsoft.com/office/drawing/2014/main" val="306988621"/>
                  </a:ext>
                </a:extLst>
              </a:tr>
              <a:tr h="1157684">
                <a:tc>
                  <a:txBody>
                    <a:bodyPr/>
                    <a:lstStyle/>
                    <a:p>
                      <a:r>
                        <a:rPr lang="en-GB" sz="1200" b="1" dirty="0" smtClean="0"/>
                        <a:t>P4.1c</a:t>
                      </a:r>
                      <a:r>
                        <a:rPr lang="en-GB" sz="1200" b="1" baseline="0" dirty="0" smtClean="0"/>
                        <a:t> - </a:t>
                      </a:r>
                      <a:r>
                        <a:rPr lang="en-US" sz="1200" b="0" i="0" u="none" strike="noStrike" kern="1200" dirty="0" smtClean="0">
                          <a:solidFill>
                            <a:schemeClr val="dk1"/>
                          </a:solidFill>
                          <a:effectLst/>
                          <a:latin typeface="+mn-lt"/>
                          <a:ea typeface="+mn-ea"/>
                          <a:cs typeface="+mn-cs"/>
                        </a:rPr>
                        <a:t>Take any empty glass,</a:t>
                      </a:r>
                      <a:r>
                        <a:rPr lang="en-US" sz="1200" b="0" i="0" u="none" strike="noStrike" kern="1200" baseline="0" dirty="0" smtClean="0">
                          <a:solidFill>
                            <a:schemeClr val="dk1"/>
                          </a:solidFill>
                          <a:effectLst/>
                          <a:latin typeface="+mn-lt"/>
                          <a:ea typeface="+mn-ea"/>
                          <a:cs typeface="+mn-cs"/>
                        </a:rPr>
                        <a:t> f</a:t>
                      </a:r>
                      <a:r>
                        <a:rPr lang="en-US" sz="1200" b="0" i="0" u="none" strike="noStrike" kern="1200" dirty="0" smtClean="0">
                          <a:solidFill>
                            <a:schemeClr val="dk1"/>
                          </a:solidFill>
                          <a:effectLst/>
                          <a:latin typeface="+mn-lt"/>
                          <a:ea typeface="+mn-ea"/>
                          <a:cs typeface="+mn-cs"/>
                        </a:rPr>
                        <a:t>ill to the very top with water. Tap the top with a metal spoon.</a:t>
                      </a:r>
                    </a:p>
                    <a:p>
                      <a:pPr>
                        <a:lnSpc>
                          <a:spcPct val="115000"/>
                        </a:lnSpc>
                        <a:spcAft>
                          <a:spcPts val="0"/>
                        </a:spcAft>
                      </a:pPr>
                      <a:r>
                        <a:rPr lang="en-US" sz="1200" b="0" i="0" u="none" strike="noStrike" kern="1200" dirty="0" smtClean="0">
                          <a:solidFill>
                            <a:schemeClr val="dk1"/>
                          </a:solidFill>
                          <a:effectLst/>
                          <a:latin typeface="+mn-lt"/>
                          <a:ea typeface="+mn-ea"/>
                          <a:cs typeface="+mn-cs"/>
                        </a:rPr>
                        <a:t>Note the</a:t>
                      </a:r>
                      <a:r>
                        <a:rPr lang="en-US" sz="1200" b="0" i="0" u="none" strike="noStrike" kern="1200" baseline="0" dirty="0" smtClean="0">
                          <a:solidFill>
                            <a:schemeClr val="dk1"/>
                          </a:solidFill>
                          <a:effectLst/>
                          <a:latin typeface="+mn-lt"/>
                          <a:ea typeface="+mn-ea"/>
                          <a:cs typeface="+mn-cs"/>
                        </a:rPr>
                        <a:t> pitch of sound, r</a:t>
                      </a:r>
                      <a:r>
                        <a:rPr lang="en-US" sz="1200" b="0" i="0" u="none" strike="noStrike" kern="1200" dirty="0" smtClean="0">
                          <a:solidFill>
                            <a:schemeClr val="dk1"/>
                          </a:solidFill>
                          <a:effectLst/>
                          <a:latin typeface="+mn-lt"/>
                          <a:ea typeface="+mn-ea"/>
                          <a:cs typeface="+mn-cs"/>
                        </a:rPr>
                        <a:t>emove 100 ml of water and repeat process and note the pitch of the sound. Keep removing water until there is none left.</a:t>
                      </a:r>
                      <a:r>
                        <a:rPr lang="en-US" sz="1200" b="0" i="0" u="none" strike="noStrike" kern="1200" baseline="0" dirty="0" smtClean="0">
                          <a:solidFill>
                            <a:schemeClr val="dk1"/>
                          </a:solidFill>
                          <a:effectLst/>
                          <a:latin typeface="+mn-lt"/>
                          <a:ea typeface="+mn-ea"/>
                          <a:cs typeface="+mn-cs"/>
                        </a:rPr>
                        <a:t> Present your results in a table.</a:t>
                      </a:r>
                      <a:endParaRPr lang="en-GB" sz="1200" dirty="0"/>
                    </a:p>
                  </a:txBody>
                  <a:tcPr/>
                </a:tc>
                <a:tc>
                  <a:txBody>
                    <a:bodyPr/>
                    <a:lstStyle/>
                    <a:p>
                      <a:r>
                        <a:rPr lang="en-GB" sz="1200" b="1" dirty="0" smtClean="0"/>
                        <a:t>P4.2c</a:t>
                      </a:r>
                      <a:r>
                        <a:rPr lang="en-GB" sz="1200" b="1" baseline="0" dirty="0" smtClean="0"/>
                        <a:t> - </a:t>
                      </a:r>
                      <a:r>
                        <a:rPr lang="en-US" sz="1200" b="0" i="0" u="none" strike="noStrike" kern="1200" dirty="0" smtClean="0">
                          <a:solidFill>
                            <a:schemeClr val="dk1"/>
                          </a:solidFill>
                          <a:effectLst/>
                          <a:latin typeface="+mn-lt"/>
                          <a:ea typeface="+mn-ea"/>
                          <a:cs typeface="+mn-cs"/>
                        </a:rPr>
                        <a:t>Using two hard plastic cups poke a small hole in the bottom and thread 10cm of the end of a 3metre</a:t>
                      </a:r>
                      <a:r>
                        <a:rPr lang="en-US" sz="1200" b="0" i="0" u="none" strike="noStrike" kern="1200" baseline="0" dirty="0" smtClean="0">
                          <a:solidFill>
                            <a:schemeClr val="dk1"/>
                          </a:solidFill>
                          <a:effectLst/>
                          <a:latin typeface="+mn-lt"/>
                          <a:ea typeface="+mn-ea"/>
                          <a:cs typeface="+mn-cs"/>
                        </a:rPr>
                        <a:t> </a:t>
                      </a:r>
                      <a:r>
                        <a:rPr lang="en-US" sz="1200" b="0" i="0" u="none" strike="noStrike" kern="1200" dirty="0" smtClean="0">
                          <a:solidFill>
                            <a:schemeClr val="dk1"/>
                          </a:solidFill>
                          <a:effectLst/>
                          <a:latin typeface="+mn-lt"/>
                          <a:ea typeface="+mn-ea"/>
                          <a:cs typeface="+mn-cs"/>
                        </a:rPr>
                        <a:t>piece of string through each hole. Secure with</a:t>
                      </a:r>
                      <a:r>
                        <a:rPr lang="en-US" sz="1200" b="0" i="0" u="none" strike="noStrike" kern="1200" baseline="0" dirty="0" smtClean="0">
                          <a:solidFill>
                            <a:schemeClr val="dk1"/>
                          </a:solidFill>
                          <a:effectLst/>
                          <a:latin typeface="+mn-lt"/>
                          <a:ea typeface="+mn-ea"/>
                          <a:cs typeface="+mn-cs"/>
                        </a:rPr>
                        <a:t> a knot. </a:t>
                      </a:r>
                      <a:r>
                        <a:rPr lang="en-US" sz="1200" b="0" i="0" u="none" strike="noStrike" kern="1200" dirty="0" smtClean="0">
                          <a:solidFill>
                            <a:schemeClr val="dk1"/>
                          </a:solidFill>
                          <a:effectLst/>
                          <a:latin typeface="+mn-lt"/>
                          <a:ea typeface="+mn-ea"/>
                          <a:cs typeface="+mn-cs"/>
                        </a:rPr>
                        <a:t>Talk into your cup</a:t>
                      </a:r>
                      <a:r>
                        <a:rPr lang="en-US" sz="1200" b="0" i="0" u="none" strike="noStrike" kern="1200" baseline="0" dirty="0" smtClean="0">
                          <a:solidFill>
                            <a:schemeClr val="dk1"/>
                          </a:solidFill>
                          <a:effectLst/>
                          <a:latin typeface="+mn-lt"/>
                          <a:ea typeface="+mn-ea"/>
                          <a:cs typeface="+mn-cs"/>
                        </a:rPr>
                        <a:t>, can you hear through the homemade phone? </a:t>
                      </a:r>
                      <a:r>
                        <a:rPr lang="en-US" sz="1200" b="0" i="0" u="none" strike="noStrike" kern="1200" dirty="0" smtClean="0">
                          <a:solidFill>
                            <a:schemeClr val="dk1"/>
                          </a:solidFill>
                          <a:effectLst/>
                          <a:latin typeface="+mn-lt"/>
                          <a:ea typeface="+mn-ea"/>
                          <a:cs typeface="+mn-cs"/>
                        </a:rPr>
                        <a:t>Experiment with different string lengths, volumes, and can types to see how the</a:t>
                      </a:r>
                      <a:r>
                        <a:rPr lang="en-US" sz="1200" b="0" i="0" u="none" strike="noStrike" kern="1200" baseline="0" dirty="0" smtClean="0">
                          <a:solidFill>
                            <a:schemeClr val="dk1"/>
                          </a:solidFill>
                          <a:effectLst/>
                          <a:latin typeface="+mn-lt"/>
                          <a:ea typeface="+mn-ea"/>
                          <a:cs typeface="+mn-cs"/>
                        </a:rPr>
                        <a:t> </a:t>
                      </a:r>
                      <a:r>
                        <a:rPr lang="en-US" sz="1200" b="0" i="0" u="none" strike="noStrike" kern="1200" dirty="0" smtClean="0">
                          <a:solidFill>
                            <a:schemeClr val="dk1"/>
                          </a:solidFill>
                          <a:effectLst/>
                          <a:latin typeface="+mn-lt"/>
                          <a:ea typeface="+mn-ea"/>
                          <a:cs typeface="+mn-cs"/>
                        </a:rPr>
                        <a:t> pitch and/or clarity compares. Write a report with a method and your</a:t>
                      </a:r>
                      <a:r>
                        <a:rPr lang="en-US" sz="1200" b="0" i="0" u="none" strike="noStrike" kern="1200" baseline="0" dirty="0" smtClean="0">
                          <a:solidFill>
                            <a:schemeClr val="dk1"/>
                          </a:solidFill>
                          <a:effectLst/>
                          <a:latin typeface="+mn-lt"/>
                          <a:ea typeface="+mn-ea"/>
                          <a:cs typeface="+mn-cs"/>
                        </a:rPr>
                        <a:t> results.</a:t>
                      </a:r>
                      <a:endParaRPr lang="en-US" sz="1200" b="0" i="0" u="none" strike="noStrike" kern="1200" dirty="0" smtClean="0">
                        <a:solidFill>
                          <a:schemeClr val="dk1"/>
                        </a:solidFill>
                        <a:effectLst/>
                        <a:latin typeface="+mn-lt"/>
                        <a:ea typeface="+mn-ea"/>
                        <a:cs typeface="+mn-cs"/>
                      </a:endParaRPr>
                    </a:p>
                    <a:p>
                      <a:endParaRPr lang="en-GB" sz="1200" dirty="0"/>
                    </a:p>
                  </a:txBody>
                  <a:tcPr/>
                </a:tc>
                <a:tc>
                  <a:txBody>
                    <a:bodyPr/>
                    <a:lstStyle/>
                    <a:p>
                      <a:r>
                        <a:rPr lang="en-GB" sz="1200" b="1" dirty="0" smtClean="0"/>
                        <a:t>P4.3a</a:t>
                      </a:r>
                      <a:r>
                        <a:rPr lang="en-GB" sz="1200" b="1" baseline="0" dirty="0" smtClean="0"/>
                        <a:t> - </a:t>
                      </a:r>
                      <a:r>
                        <a:rPr lang="en-US" sz="1200" b="0" i="0" u="none" strike="noStrike" kern="1200" dirty="0" smtClean="0">
                          <a:solidFill>
                            <a:schemeClr val="dk1"/>
                          </a:solidFill>
                          <a:effectLst/>
                          <a:latin typeface="+mn-lt"/>
                          <a:ea typeface="+mn-ea"/>
                          <a:cs typeface="+mn-cs"/>
                        </a:rPr>
                        <a:t>1)Find a wall that reflects sound..</a:t>
                      </a:r>
                    </a:p>
                    <a:p>
                      <a:r>
                        <a:rPr lang="en-US" sz="1200" b="0" i="0" u="none" strike="noStrike" kern="1200" dirty="0" smtClean="0">
                          <a:solidFill>
                            <a:schemeClr val="dk1"/>
                          </a:solidFill>
                          <a:effectLst/>
                          <a:latin typeface="+mn-lt"/>
                          <a:ea typeface="+mn-ea"/>
                          <a:cs typeface="+mn-cs"/>
                        </a:rPr>
                        <a:t>2)Measure a distance of at least 50 m from the wall.</a:t>
                      </a:r>
                    </a:p>
                    <a:p>
                      <a:r>
                        <a:rPr lang="en-US" sz="1200" b="0" i="0" u="none" strike="noStrike" kern="1200" dirty="0" smtClean="0">
                          <a:solidFill>
                            <a:schemeClr val="dk1"/>
                          </a:solidFill>
                          <a:effectLst/>
                          <a:latin typeface="+mn-lt"/>
                          <a:ea typeface="+mn-ea"/>
                          <a:cs typeface="+mn-cs"/>
                        </a:rPr>
                        <a:t>3)Clap your hands in time to the echo from the wall. </a:t>
                      </a:r>
                    </a:p>
                    <a:p>
                      <a:r>
                        <a:rPr lang="en-US" sz="1200" b="0" i="0" u="none" strike="noStrike" kern="1200" dirty="0" smtClean="0">
                          <a:solidFill>
                            <a:schemeClr val="dk1"/>
                          </a:solidFill>
                          <a:effectLst/>
                          <a:latin typeface="+mn-lt"/>
                          <a:ea typeface="+mn-ea"/>
                          <a:cs typeface="+mn-cs"/>
                        </a:rPr>
                        <a:t>4)</a:t>
                      </a:r>
                      <a:r>
                        <a:rPr lang="en-US" sz="1200" b="0" i="0" u="none" strike="noStrike" kern="1200" baseline="0" dirty="0" smtClean="0">
                          <a:solidFill>
                            <a:schemeClr val="dk1"/>
                          </a:solidFill>
                          <a:effectLst/>
                          <a:latin typeface="+mn-lt"/>
                          <a:ea typeface="+mn-ea"/>
                          <a:cs typeface="+mn-cs"/>
                        </a:rPr>
                        <a:t> </a:t>
                      </a:r>
                      <a:r>
                        <a:rPr lang="en-US" sz="1200" b="0" i="0" u="none" strike="noStrike" kern="1200" dirty="0" smtClean="0">
                          <a:solidFill>
                            <a:schemeClr val="dk1"/>
                          </a:solidFill>
                          <a:effectLst/>
                          <a:latin typeface="+mn-lt"/>
                          <a:ea typeface="+mn-ea"/>
                          <a:cs typeface="+mn-cs"/>
                        </a:rPr>
                        <a:t>Clap your hands 11 times while recording time with the stopwatch.</a:t>
                      </a:r>
                    </a:p>
                    <a:p>
                      <a:r>
                        <a:rPr lang="en-US" sz="1200" b="0" i="0" u="none" strike="noStrike" kern="1200" dirty="0" smtClean="0">
                          <a:solidFill>
                            <a:schemeClr val="dk1"/>
                          </a:solidFill>
                          <a:effectLst/>
                          <a:latin typeface="+mn-lt"/>
                          <a:ea typeface="+mn-ea"/>
                          <a:cs typeface="+mn-cs"/>
                        </a:rPr>
                        <a:t> 5)</a:t>
                      </a:r>
                      <a:r>
                        <a:rPr lang="en-US" sz="1200" b="0" i="0" u="none" strike="noStrike" kern="1200" baseline="0" dirty="0" smtClean="0">
                          <a:solidFill>
                            <a:schemeClr val="dk1"/>
                          </a:solidFill>
                          <a:effectLst/>
                          <a:latin typeface="+mn-lt"/>
                          <a:ea typeface="+mn-ea"/>
                          <a:cs typeface="+mn-cs"/>
                        </a:rPr>
                        <a:t> </a:t>
                      </a:r>
                      <a:r>
                        <a:rPr lang="en-US" sz="1200" b="0" i="0" u="none" strike="noStrike" kern="1200" dirty="0" smtClean="0">
                          <a:solidFill>
                            <a:schemeClr val="dk1"/>
                          </a:solidFill>
                          <a:effectLst/>
                          <a:latin typeface="+mn-lt"/>
                          <a:ea typeface="+mn-ea"/>
                          <a:cs typeface="+mn-cs"/>
                        </a:rPr>
                        <a:t>Multiply the distance by 10. </a:t>
                      </a:r>
                    </a:p>
                    <a:p>
                      <a:r>
                        <a:rPr lang="en-US" sz="1200" b="0" i="0" u="none" strike="noStrike" kern="1200" dirty="0" smtClean="0">
                          <a:solidFill>
                            <a:schemeClr val="dk1"/>
                          </a:solidFill>
                          <a:effectLst/>
                          <a:latin typeface="+mn-lt"/>
                          <a:ea typeface="+mn-ea"/>
                          <a:cs typeface="+mn-cs"/>
                        </a:rPr>
                        <a:t>6)</a:t>
                      </a:r>
                      <a:r>
                        <a:rPr lang="en-US" sz="1200" b="0" i="0" u="none" strike="noStrike" kern="1200" baseline="0" dirty="0" smtClean="0">
                          <a:solidFill>
                            <a:schemeClr val="dk1"/>
                          </a:solidFill>
                          <a:effectLst/>
                          <a:latin typeface="+mn-lt"/>
                          <a:ea typeface="+mn-ea"/>
                          <a:cs typeface="+mn-cs"/>
                        </a:rPr>
                        <a:t> </a:t>
                      </a:r>
                      <a:r>
                        <a:rPr lang="en-US" sz="1200" b="0" i="0" u="none" strike="noStrike" kern="1200" dirty="0" smtClean="0">
                          <a:solidFill>
                            <a:schemeClr val="dk1"/>
                          </a:solidFill>
                          <a:effectLst/>
                          <a:latin typeface="+mn-lt"/>
                          <a:ea typeface="+mn-ea"/>
                          <a:cs typeface="+mn-cs"/>
                        </a:rPr>
                        <a:t>Divide the distance the sound traveled by the amount of time it took to clap. </a:t>
                      </a:r>
                    </a:p>
                    <a:p>
                      <a:r>
                        <a:rPr lang="en-US" sz="1200" b="0" i="0" u="none" strike="noStrike" kern="1200" dirty="0" smtClean="0">
                          <a:solidFill>
                            <a:schemeClr val="dk1"/>
                          </a:solidFill>
                          <a:effectLst/>
                          <a:latin typeface="+mn-lt"/>
                          <a:ea typeface="+mn-ea"/>
                          <a:cs typeface="+mn-cs"/>
                        </a:rPr>
                        <a:t>7)</a:t>
                      </a:r>
                      <a:r>
                        <a:rPr lang="en-US" sz="1200" b="0" i="0" u="none" strike="noStrike" kern="1200" baseline="0" dirty="0" smtClean="0">
                          <a:solidFill>
                            <a:schemeClr val="dk1"/>
                          </a:solidFill>
                          <a:effectLst/>
                          <a:latin typeface="+mn-lt"/>
                          <a:ea typeface="+mn-ea"/>
                          <a:cs typeface="+mn-cs"/>
                        </a:rPr>
                        <a:t> Write a report with a method, diagram and results.</a:t>
                      </a:r>
                      <a:endParaRPr lang="en-GB" sz="1200" b="0" dirty="0"/>
                    </a:p>
                  </a:txBody>
                  <a:tcPr/>
                </a:tc>
                <a:extLst>
                  <a:ext uri="{0D108BD9-81ED-4DB2-BD59-A6C34878D82A}">
                    <a16:rowId xmlns:a16="http://schemas.microsoft.com/office/drawing/2014/main" val="3947168754"/>
                  </a:ext>
                </a:extLst>
              </a:tr>
            </a:tbl>
          </a:graphicData>
        </a:graphic>
      </p:graphicFrame>
    </p:spTree>
    <p:extLst>
      <p:ext uri="{BB962C8B-B14F-4D97-AF65-F5344CB8AC3E}">
        <p14:creationId xmlns:p14="http://schemas.microsoft.com/office/powerpoint/2010/main" val="2098542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4981" y="126967"/>
            <a:ext cx="4767943" cy="2677656"/>
          </a:xfrm>
          <a:prstGeom prst="rect">
            <a:avLst/>
          </a:prstGeom>
          <a:noFill/>
          <a:ln>
            <a:solidFill>
              <a:srgbClr val="FF0000"/>
            </a:solidFill>
          </a:ln>
        </p:spPr>
        <p:txBody>
          <a:bodyPr wrap="square" rtlCol="0">
            <a:spAutoFit/>
          </a:bodyPr>
          <a:lstStyle/>
          <a:p>
            <a:r>
              <a:rPr lang="en-GB" sz="1200" b="1" dirty="0" smtClean="0"/>
              <a:t>Sound </a:t>
            </a:r>
            <a:r>
              <a:rPr lang="en-GB" sz="1200" dirty="0" smtClean="0"/>
              <a:t>is a </a:t>
            </a:r>
            <a:r>
              <a:rPr lang="en-GB" sz="1200" b="1" dirty="0" smtClean="0"/>
              <a:t>Longitudinal wave. </a:t>
            </a:r>
            <a:r>
              <a:rPr lang="en-GB" sz="1200" dirty="0" smtClean="0"/>
              <a:t>In longitudinal waves the </a:t>
            </a:r>
            <a:r>
              <a:rPr lang="en-GB" sz="1200" b="1" dirty="0" smtClean="0"/>
              <a:t>energy</a:t>
            </a:r>
            <a:r>
              <a:rPr lang="en-GB" sz="1200" dirty="0" smtClean="0"/>
              <a:t> and the medium move in the same direction.</a:t>
            </a:r>
            <a:r>
              <a:rPr lang="en-GB" sz="1200" b="1" dirty="0" smtClean="0"/>
              <a:t> Longitudinal waves </a:t>
            </a:r>
            <a:r>
              <a:rPr lang="en-GB" sz="1200" dirty="0" smtClean="0"/>
              <a:t>cannot travel through a vacuum.</a:t>
            </a:r>
            <a:endParaRPr lang="en-GB" sz="1200" b="1"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smtClean="0"/>
          </a:p>
          <a:p>
            <a:r>
              <a:rPr lang="en-GB" sz="1200" b="1" dirty="0" smtClean="0"/>
              <a:t>Compressions – </a:t>
            </a:r>
            <a:r>
              <a:rPr lang="en-GB" sz="1200" dirty="0" smtClean="0"/>
              <a:t>Area were particles are closer together.</a:t>
            </a:r>
            <a:endParaRPr lang="en-GB" sz="1200" b="1" dirty="0" smtClean="0"/>
          </a:p>
          <a:p>
            <a:r>
              <a:rPr lang="en-GB" sz="1200" b="1" dirty="0" smtClean="0"/>
              <a:t>Rarefaction – </a:t>
            </a:r>
            <a:r>
              <a:rPr lang="en-GB" sz="1200" dirty="0" smtClean="0"/>
              <a:t>Area were particles are further apart.</a:t>
            </a:r>
            <a:endParaRPr lang="en-GB" sz="1200" b="1" dirty="0" smtClean="0"/>
          </a:p>
        </p:txBody>
      </p:sp>
      <p:pic>
        <p:nvPicPr>
          <p:cNvPr id="1026" name="Picture 2" descr="Image result for longitudinal wave"/>
          <p:cNvPicPr>
            <a:picLocks noChangeAspect="1" noChangeArrowheads="1"/>
          </p:cNvPicPr>
          <p:nvPr/>
        </p:nvPicPr>
        <p:blipFill rotWithShape="1">
          <a:blip r:embed="rId2">
            <a:extLst>
              <a:ext uri="{28A0092B-C50C-407E-A947-70E740481C1C}">
                <a14:useLocalDpi xmlns:a14="http://schemas.microsoft.com/office/drawing/2010/main" val="0"/>
              </a:ext>
            </a:extLst>
          </a:blip>
          <a:srcRect l="2234" t="4578" r="3396"/>
          <a:stretch/>
        </p:blipFill>
        <p:spPr bwMode="auto">
          <a:xfrm>
            <a:off x="317319" y="730990"/>
            <a:ext cx="4359184" cy="162880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34981" y="2874521"/>
            <a:ext cx="2346962" cy="2492990"/>
          </a:xfrm>
          <a:prstGeom prst="rect">
            <a:avLst/>
          </a:prstGeom>
          <a:noFill/>
          <a:ln>
            <a:solidFill>
              <a:srgbClr val="FF0000"/>
            </a:solidFill>
          </a:ln>
        </p:spPr>
        <p:txBody>
          <a:bodyPr wrap="square" rtlCol="0">
            <a:spAutoFit/>
          </a:bodyPr>
          <a:lstStyle/>
          <a:p>
            <a:r>
              <a:rPr lang="en-GB" sz="1200" b="1" dirty="0" smtClean="0"/>
              <a:t>Volume </a:t>
            </a:r>
            <a:r>
              <a:rPr lang="en-GB" sz="1200" dirty="0" smtClean="0"/>
              <a:t>is decided by the </a:t>
            </a:r>
            <a:r>
              <a:rPr lang="en-GB" sz="1200" b="1" dirty="0" smtClean="0"/>
              <a:t>amplitude </a:t>
            </a:r>
            <a:r>
              <a:rPr lang="en-GB" sz="1200" dirty="0" smtClean="0"/>
              <a:t>(from peak to the middle) of the wave.</a:t>
            </a:r>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p:txBody>
      </p:sp>
      <p:pic>
        <p:nvPicPr>
          <p:cNvPr id="7" name="Picture 2" descr="Image result for low and high volume sound wav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95"/>
          <a:stretch/>
        </p:blipFill>
        <p:spPr bwMode="auto">
          <a:xfrm>
            <a:off x="147815" y="3646253"/>
            <a:ext cx="1147371" cy="155177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mage result for low and high volume sound wave"/>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2629"/>
          <a:stretch/>
        </p:blipFill>
        <p:spPr bwMode="auto">
          <a:xfrm>
            <a:off x="1179912" y="3565605"/>
            <a:ext cx="1283290" cy="16379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581004" y="2874521"/>
            <a:ext cx="2346962" cy="2492990"/>
          </a:xfrm>
          <a:prstGeom prst="rect">
            <a:avLst/>
          </a:prstGeom>
          <a:noFill/>
          <a:ln>
            <a:solidFill>
              <a:srgbClr val="FF0000"/>
            </a:solidFill>
          </a:ln>
        </p:spPr>
        <p:txBody>
          <a:bodyPr wrap="square" rtlCol="0">
            <a:spAutoFit/>
          </a:bodyPr>
          <a:lstStyle/>
          <a:p>
            <a:r>
              <a:rPr lang="en-GB" sz="1200" b="1" dirty="0" smtClean="0"/>
              <a:t>Pitch </a:t>
            </a:r>
            <a:r>
              <a:rPr lang="en-GB" sz="1200" dirty="0" smtClean="0"/>
              <a:t>is decided by the </a:t>
            </a:r>
            <a:r>
              <a:rPr lang="en-GB" sz="1200" b="1" dirty="0" smtClean="0"/>
              <a:t>frequency </a:t>
            </a:r>
            <a:r>
              <a:rPr lang="en-GB" sz="1200" dirty="0" smtClean="0"/>
              <a:t>(number of waves per second)</a:t>
            </a:r>
            <a:r>
              <a:rPr lang="en-GB" sz="1200" b="1" dirty="0" smtClean="0"/>
              <a:t> </a:t>
            </a:r>
            <a:r>
              <a:rPr lang="en-GB" sz="1200" dirty="0" smtClean="0"/>
              <a:t>of the wave.</a:t>
            </a:r>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p:txBody>
      </p:sp>
      <p:pic>
        <p:nvPicPr>
          <p:cNvPr id="10" name="Picture 2" descr="Image result for high and low pitch sound waves"/>
          <p:cNvPicPr>
            <a:picLocks noChangeAspect="1" noChangeArrowheads="1"/>
          </p:cNvPicPr>
          <p:nvPr/>
        </p:nvPicPr>
        <p:blipFill rotWithShape="1">
          <a:blip r:embed="rId5">
            <a:extLst>
              <a:ext uri="{28A0092B-C50C-407E-A947-70E740481C1C}">
                <a14:useLocalDpi xmlns:a14="http://schemas.microsoft.com/office/drawing/2010/main" val="0"/>
              </a:ext>
            </a:extLst>
          </a:blip>
          <a:srcRect r="34661" b="65142"/>
          <a:stretch/>
        </p:blipFill>
        <p:spPr bwMode="auto">
          <a:xfrm>
            <a:off x="2631289" y="3480177"/>
            <a:ext cx="1791824" cy="79360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mage result for high and low pitch sound waves"/>
          <p:cNvPicPr>
            <a:picLocks noChangeAspect="1" noChangeArrowheads="1"/>
          </p:cNvPicPr>
          <p:nvPr/>
        </p:nvPicPr>
        <p:blipFill rotWithShape="1">
          <a:blip r:embed="rId5">
            <a:extLst>
              <a:ext uri="{28A0092B-C50C-407E-A947-70E740481C1C}">
                <a14:useLocalDpi xmlns:a14="http://schemas.microsoft.com/office/drawing/2010/main" val="0"/>
              </a:ext>
            </a:extLst>
          </a:blip>
          <a:srcRect l="10890" t="52145" r="11913"/>
          <a:stretch/>
        </p:blipFill>
        <p:spPr bwMode="auto">
          <a:xfrm>
            <a:off x="2838797" y="4273778"/>
            <a:ext cx="1969952" cy="101382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5009559" y="2354830"/>
            <a:ext cx="1960473" cy="1200329"/>
          </a:xfrm>
          <a:prstGeom prst="rect">
            <a:avLst/>
          </a:prstGeom>
          <a:noFill/>
          <a:ln>
            <a:solidFill>
              <a:srgbClr val="FF0000"/>
            </a:solidFill>
          </a:ln>
        </p:spPr>
        <p:txBody>
          <a:bodyPr wrap="square" rtlCol="0">
            <a:spAutoFit/>
          </a:bodyPr>
          <a:lstStyle/>
          <a:p>
            <a:r>
              <a:rPr lang="en-GB" sz="1200" dirty="0" smtClean="0"/>
              <a:t>The </a:t>
            </a:r>
            <a:r>
              <a:rPr lang="en-GB" sz="1200" b="1" dirty="0" smtClean="0"/>
              <a:t>speed</a:t>
            </a:r>
            <a:r>
              <a:rPr lang="en-GB" sz="1200" dirty="0" smtClean="0"/>
              <a:t> of </a:t>
            </a:r>
            <a:r>
              <a:rPr lang="en-GB" sz="1200" b="1" dirty="0" smtClean="0"/>
              <a:t>sound</a:t>
            </a:r>
            <a:r>
              <a:rPr lang="en-GB" sz="1200" dirty="0" smtClean="0"/>
              <a:t> changes in different </a:t>
            </a:r>
            <a:r>
              <a:rPr lang="en-GB" sz="1200" b="1" dirty="0" smtClean="0"/>
              <a:t>mediums</a:t>
            </a:r>
            <a:r>
              <a:rPr lang="en-GB" sz="1200" dirty="0" smtClean="0"/>
              <a:t>. Sound can travel faster in solids than in liquids or gases because particles can collide with each other more easily.</a:t>
            </a:r>
          </a:p>
        </p:txBody>
      </p:sp>
      <p:pic>
        <p:nvPicPr>
          <p:cNvPr id="1030" name="Picture 6" descr="Image result for speed of sound in material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97541" y="126967"/>
            <a:ext cx="1981200" cy="216217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determining the speed of sound in air experimen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8150" y="5517319"/>
            <a:ext cx="1951714" cy="1081067"/>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47815" y="5446670"/>
            <a:ext cx="7811498" cy="1200329"/>
          </a:xfrm>
          <a:prstGeom prst="rect">
            <a:avLst/>
          </a:prstGeom>
          <a:noFill/>
          <a:ln>
            <a:solidFill>
              <a:srgbClr val="FF0000"/>
            </a:solidFill>
          </a:ln>
        </p:spPr>
        <p:txBody>
          <a:bodyPr wrap="square" rtlCol="0">
            <a:spAutoFit/>
          </a:bodyPr>
          <a:lstStyle/>
          <a:p>
            <a:endParaRPr lang="en-GB" sz="1200" dirty="0" smtClean="0"/>
          </a:p>
          <a:p>
            <a:endParaRPr lang="en-GB" sz="1200" dirty="0"/>
          </a:p>
          <a:p>
            <a:endParaRPr lang="en-GB" sz="1200" dirty="0" smtClean="0"/>
          </a:p>
          <a:p>
            <a:endParaRPr lang="en-GB" sz="1200" dirty="0"/>
          </a:p>
          <a:p>
            <a:endParaRPr lang="en-GB" sz="1200" dirty="0" smtClean="0"/>
          </a:p>
          <a:p>
            <a:endParaRPr lang="en-GB" sz="1200" dirty="0"/>
          </a:p>
        </p:txBody>
      </p:sp>
      <mc:AlternateContent xmlns:mc="http://schemas.openxmlformats.org/markup-compatibility/2006" xmlns:a14="http://schemas.microsoft.com/office/drawing/2010/main">
        <mc:Choice Requires="a14">
          <p:sp>
            <p:nvSpPr>
              <p:cNvPr id="2" name="TextBox 1"/>
              <p:cNvSpPr txBox="1"/>
              <p:nvPr/>
            </p:nvSpPr>
            <p:spPr>
              <a:xfrm>
                <a:off x="2264227" y="5506302"/>
                <a:ext cx="5695085" cy="1192634"/>
              </a:xfrm>
              <a:prstGeom prst="rect">
                <a:avLst/>
              </a:prstGeom>
              <a:noFill/>
            </p:spPr>
            <p:txBody>
              <a:bodyPr wrap="square" rtlCol="0">
                <a:spAutoFit/>
              </a:bodyPr>
              <a:lstStyle/>
              <a:p>
                <a:r>
                  <a:rPr lang="en-GB" sz="1200" dirty="0" smtClean="0"/>
                  <a:t>A simple experiment can determine the speed of sound. Two partner stand a known distance apart. Person 1 claps the blocks together when person 2 sees this they start a timer. When person 2 hears the clap they stop the timer. This can then be put into the equation:</a:t>
                </a:r>
              </a:p>
              <a:p>
                <a:pPr/>
                <a14:m>
                  <m:oMathPara xmlns:m="http://schemas.openxmlformats.org/officeDocument/2006/math">
                    <m:oMathParaPr>
                      <m:jc m:val="centerGroup"/>
                    </m:oMathParaPr>
                    <m:oMath xmlns:m="http://schemas.openxmlformats.org/officeDocument/2006/math">
                      <m:r>
                        <a:rPr lang="en-GB" sz="1200" b="1" i="1" smtClean="0">
                          <a:latin typeface="Cambria Math" panose="02040503050406030204" pitchFamily="18" charset="0"/>
                        </a:rPr>
                        <m:t>𝑺𝒑𝒆𝒆𝒅</m:t>
                      </m:r>
                      <m:r>
                        <a:rPr lang="en-GB" sz="1200" b="1" i="1" smtClean="0">
                          <a:latin typeface="Cambria Math" panose="02040503050406030204" pitchFamily="18" charset="0"/>
                        </a:rPr>
                        <m:t>= </m:t>
                      </m:r>
                      <m:f>
                        <m:fPr>
                          <m:ctrlPr>
                            <a:rPr lang="en-GB" sz="1200" b="1" i="1" smtClean="0">
                              <a:latin typeface="Cambria Math" panose="02040503050406030204" pitchFamily="18" charset="0"/>
                            </a:rPr>
                          </m:ctrlPr>
                        </m:fPr>
                        <m:num>
                          <m:r>
                            <a:rPr lang="en-GB" sz="1200" b="1" i="1" smtClean="0">
                              <a:latin typeface="Cambria Math" panose="02040503050406030204" pitchFamily="18" charset="0"/>
                            </a:rPr>
                            <m:t>𝑫𝒊𝒔𝒕𝒂𝒏𝒄𝒆</m:t>
                          </m:r>
                        </m:num>
                        <m:den>
                          <m:r>
                            <a:rPr lang="en-GB" sz="1200" b="1" i="1" smtClean="0">
                              <a:latin typeface="Cambria Math" panose="02040503050406030204" pitchFamily="18" charset="0"/>
                            </a:rPr>
                            <m:t>𝑻𝒊𝒎𝒆</m:t>
                          </m:r>
                        </m:den>
                      </m:f>
                    </m:oMath>
                  </m:oMathPara>
                </a14:m>
                <a:endParaRPr lang="en-GB" sz="1200" b="1" dirty="0" smtClean="0"/>
              </a:p>
            </p:txBody>
          </p:sp>
        </mc:Choice>
        <mc:Fallback xmlns="">
          <p:sp>
            <p:nvSpPr>
              <p:cNvPr id="2" name="TextBox 1"/>
              <p:cNvSpPr txBox="1">
                <a:spLocks noRot="1" noChangeAspect="1" noMove="1" noResize="1" noEditPoints="1" noAdjustHandles="1" noChangeArrowheads="1" noChangeShapeType="1" noTextEdit="1"/>
              </p:cNvSpPr>
              <p:nvPr/>
            </p:nvSpPr>
            <p:spPr>
              <a:xfrm>
                <a:off x="2264227" y="5506302"/>
                <a:ext cx="5695085" cy="1192634"/>
              </a:xfrm>
              <a:prstGeom prst="rect">
                <a:avLst/>
              </a:prstGeom>
              <a:blipFill>
                <a:blip r:embed="rId8"/>
                <a:stretch>
                  <a:fillRect/>
                </a:stretch>
              </a:blipFill>
            </p:spPr>
            <p:txBody>
              <a:bodyPr/>
              <a:lstStyle/>
              <a:p>
                <a:r>
                  <a:rPr lang="en-GB">
                    <a:noFill/>
                  </a:rPr>
                  <a:t> </a:t>
                </a:r>
              </a:p>
            </p:txBody>
          </p:sp>
        </mc:Fallback>
      </mc:AlternateContent>
      <p:sp>
        <p:nvSpPr>
          <p:cNvPr id="17" name="TextBox 16"/>
          <p:cNvSpPr txBox="1"/>
          <p:nvPr/>
        </p:nvSpPr>
        <p:spPr>
          <a:xfrm>
            <a:off x="7032990" y="126967"/>
            <a:ext cx="5019673" cy="1938992"/>
          </a:xfrm>
          <a:prstGeom prst="rect">
            <a:avLst/>
          </a:prstGeom>
          <a:noFill/>
          <a:ln>
            <a:solidFill>
              <a:srgbClr val="FF0000"/>
            </a:solidFill>
          </a:ln>
        </p:spPr>
        <p:txBody>
          <a:bodyPr wrap="square" rtlCol="0">
            <a:spAutoFit/>
          </a:bodyPr>
          <a:lstStyle/>
          <a:p>
            <a:r>
              <a:rPr lang="en-GB" sz="1200" b="1" dirty="0" smtClean="0"/>
              <a:t>Sound</a:t>
            </a:r>
            <a:r>
              <a:rPr lang="en-GB" sz="1200" dirty="0" smtClean="0"/>
              <a:t> waves can be </a:t>
            </a:r>
            <a:r>
              <a:rPr lang="en-GB" sz="1200" b="1" dirty="0" smtClean="0"/>
              <a:t>reflected, </a:t>
            </a:r>
            <a:r>
              <a:rPr lang="en-GB" sz="1200" dirty="0" smtClean="0"/>
              <a:t>causing a </a:t>
            </a:r>
            <a:r>
              <a:rPr lang="en-GB" sz="1200" b="1" dirty="0" smtClean="0"/>
              <a:t>Echo</a:t>
            </a:r>
            <a:r>
              <a:rPr lang="en-GB" sz="1200" dirty="0" smtClean="0"/>
              <a:t>. Hard, smooth  surfaces works best.</a:t>
            </a:r>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r>
              <a:rPr lang="en-GB" sz="1200" dirty="0" smtClean="0"/>
              <a:t> </a:t>
            </a:r>
            <a:endParaRPr lang="en-GB" sz="1200" b="1" dirty="0" smtClean="0"/>
          </a:p>
        </p:txBody>
      </p:sp>
      <p:pic>
        <p:nvPicPr>
          <p:cNvPr id="1036" name="Picture 12" descr="Image result for sound echo diagram"/>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91666" y="365159"/>
            <a:ext cx="4047488" cy="1685791"/>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ar diagram with ossicles"/>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015719" y="2150375"/>
            <a:ext cx="4036944" cy="264016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Image result for Ossicles size"/>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l="9705" r="15780"/>
          <a:stretch/>
        </p:blipFill>
        <p:spPr bwMode="auto">
          <a:xfrm>
            <a:off x="7032990" y="2123870"/>
            <a:ext cx="1454332" cy="146703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3"/>
          <p:cNvPicPr>
            <a:picLocks noChangeAspect="1"/>
          </p:cNvPicPr>
          <p:nvPr/>
        </p:nvPicPr>
        <p:blipFill rotWithShape="1">
          <a:blip r:embed="rId12"/>
          <a:srcRect r="2409"/>
          <a:stretch/>
        </p:blipFill>
        <p:spPr>
          <a:xfrm>
            <a:off x="7959314" y="4693920"/>
            <a:ext cx="4232686" cy="2164080"/>
          </a:xfrm>
          <a:prstGeom prst="rect">
            <a:avLst/>
          </a:prstGeom>
        </p:spPr>
      </p:pic>
      <p:sp>
        <p:nvSpPr>
          <p:cNvPr id="25" name="TextBox 24"/>
          <p:cNvSpPr txBox="1"/>
          <p:nvPr/>
        </p:nvSpPr>
        <p:spPr>
          <a:xfrm>
            <a:off x="5003187" y="3590908"/>
            <a:ext cx="2956125" cy="1754326"/>
          </a:xfrm>
          <a:prstGeom prst="rect">
            <a:avLst/>
          </a:prstGeom>
          <a:noFill/>
          <a:ln>
            <a:solidFill>
              <a:srgbClr val="FF0000"/>
            </a:solidFill>
          </a:ln>
        </p:spPr>
        <p:txBody>
          <a:bodyPr wrap="square" rtlCol="0">
            <a:spAutoFit/>
          </a:bodyPr>
          <a:lstStyle/>
          <a:p>
            <a:r>
              <a:rPr lang="en-GB" sz="1200" b="1" dirty="0" smtClean="0"/>
              <a:t>Sound </a:t>
            </a:r>
            <a:r>
              <a:rPr lang="en-GB" sz="1200" dirty="0" smtClean="0"/>
              <a:t>waves travel up the </a:t>
            </a:r>
            <a:r>
              <a:rPr lang="en-GB" sz="1200" b="1" dirty="0" smtClean="0"/>
              <a:t>ear canal</a:t>
            </a:r>
            <a:r>
              <a:rPr lang="en-GB" sz="1200" dirty="0" smtClean="0"/>
              <a:t> to the </a:t>
            </a:r>
            <a:r>
              <a:rPr lang="en-GB" sz="1200" b="1" dirty="0" smtClean="0"/>
              <a:t>ear drum</a:t>
            </a:r>
            <a:r>
              <a:rPr lang="en-GB" sz="1200" dirty="0" smtClean="0"/>
              <a:t>, the </a:t>
            </a:r>
            <a:r>
              <a:rPr lang="en-GB" sz="1200" b="1" dirty="0" smtClean="0"/>
              <a:t>sound</a:t>
            </a:r>
            <a:r>
              <a:rPr lang="en-GB" sz="1200" dirty="0" smtClean="0"/>
              <a:t> waves causes the </a:t>
            </a:r>
            <a:r>
              <a:rPr lang="en-GB" sz="1200" b="1" dirty="0" smtClean="0"/>
              <a:t>ear drum</a:t>
            </a:r>
            <a:r>
              <a:rPr lang="en-GB" sz="1200" dirty="0" smtClean="0"/>
              <a:t> to vibrate passing the vibrations to three small bones known as the </a:t>
            </a:r>
            <a:r>
              <a:rPr lang="en-GB" sz="1200" b="1" dirty="0" err="1" smtClean="0"/>
              <a:t>ossicles</a:t>
            </a:r>
            <a:r>
              <a:rPr lang="en-GB" sz="1200" dirty="0" smtClean="0"/>
              <a:t>, these amplify the sound and send it through the middle ear to the </a:t>
            </a:r>
            <a:r>
              <a:rPr lang="en-GB" sz="1200" b="1" dirty="0" smtClean="0"/>
              <a:t>cochlea</a:t>
            </a:r>
            <a:r>
              <a:rPr lang="en-GB" sz="1200" dirty="0" smtClean="0"/>
              <a:t>. The </a:t>
            </a:r>
            <a:r>
              <a:rPr lang="en-GB" sz="1200" b="1" dirty="0" smtClean="0"/>
              <a:t>cochlea </a:t>
            </a:r>
            <a:r>
              <a:rPr lang="en-GB" sz="1200" dirty="0" smtClean="0"/>
              <a:t>is lined with tiny hairs which detect the sound causing an electrical signal which is sent to the brain by the </a:t>
            </a:r>
            <a:r>
              <a:rPr lang="en-GB" sz="1200" b="1" dirty="0" smtClean="0"/>
              <a:t>auditory nerve</a:t>
            </a:r>
            <a:r>
              <a:rPr lang="en-GB" sz="1200" dirty="0" smtClean="0"/>
              <a:t>.</a:t>
            </a:r>
            <a:endParaRPr lang="en-GB" sz="1200" dirty="0"/>
          </a:p>
        </p:txBody>
      </p:sp>
    </p:spTree>
    <p:extLst>
      <p:ext uri="{BB962C8B-B14F-4D97-AF65-F5344CB8AC3E}">
        <p14:creationId xmlns:p14="http://schemas.microsoft.com/office/powerpoint/2010/main" val="4193217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B232DD19833943A9A45F8AFCC38FA2" ma:contentTypeVersion="28" ma:contentTypeDescription="Create a new document." ma:contentTypeScope="" ma:versionID="26b03f97ac503feee0c03eb78f88cee6">
  <xsd:schema xmlns:xsd="http://www.w3.org/2001/XMLSchema" xmlns:xs="http://www.w3.org/2001/XMLSchema" xmlns:p="http://schemas.microsoft.com/office/2006/metadata/properties" xmlns:ns2="46913dee-ef8d-4aa4-ba17-999a992f2bc0" xmlns:ns3="9f606ad3-582d-4e33-866a-87f5eb92eec7" targetNamespace="http://schemas.microsoft.com/office/2006/metadata/properties" ma:root="true" ma:fieldsID="6e78df5383f614006a24ba83fb642be7" ns2:_="" ns3:_="">
    <xsd:import namespace="46913dee-ef8d-4aa4-ba17-999a992f2bc0"/>
    <xsd:import namespace="9f606ad3-582d-4e33-866a-87f5eb92eec7"/>
    <xsd:element name="properties">
      <xsd:complexType>
        <xsd:sequence>
          <xsd:element name="documentManagement">
            <xsd:complexType>
              <xsd:all>
                <xsd:element ref="ns2:c9898626098c466f906136228536deac" minOccurs="0"/>
                <xsd:element ref="ns2:PersonalIdentificationData" minOccurs="0"/>
                <xsd:element ref="ns2:KS" minOccurs="0"/>
                <xsd:element ref="ns2:if854005f7f846a6b7aad60748f3241c" minOccurs="0"/>
                <xsd:element ref="ns2:m8a66f6eefad46e68d85c66b97a6f521" minOccurs="0"/>
                <xsd:element ref="ns2:g479e3c506fd4b8e8c16c418162bcf56" minOccurs="0"/>
                <xsd:element ref="ns2:kae6c1ed8d174f9697add2306d97343a"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913dee-ef8d-4aa4-ba17-999a992f2bc0" elementFormDefault="qualified">
    <xsd:import namespace="http://schemas.microsoft.com/office/2006/documentManagement/types"/>
    <xsd:import namespace="http://schemas.microsoft.com/office/infopath/2007/PartnerControls"/>
    <xsd:element name="c9898626098c466f906136228536deac" ma:index="9" nillable="true" ma:taxonomy="true" ma:internalName="c9898626098c466f906136228536deac" ma:taxonomyFieldName="Staff_x0020_Category" ma:displayName="Staff Category" ma:default="" ma:fieldId="{c9898626-098c-466f-9061-36228536deac}" ma:sspId="2d2d28e8-3cf6-4137-a647-923f4ce26f19" ma:termSetId="8455d36a-816b-4292-81c4-fafcff1a6b99" ma:anchorId="00000000-0000-0000-0000-000000000000" ma:open="false" ma:isKeyword="false">
      <xsd:complexType>
        <xsd:sequence>
          <xsd:element ref="pc:Terms" minOccurs="0" maxOccurs="1"/>
        </xsd:sequence>
      </xsd:complexType>
    </xsd:element>
    <xsd:element name="PersonalIdentificationData" ma:index="10" nillable="true" ma:displayName="Personal Identification Data" ma:default="" ma:internalName="PersonalIdentificationData">
      <xsd:simpleType>
        <xsd:restriction base="dms:Choice">
          <xsd:enumeration value="No"/>
          <xsd:enumeration value="Yes"/>
        </xsd:restriction>
      </xsd:simpleType>
    </xsd:element>
    <xsd:element name="KS" ma:index="11" nillable="true" ma:displayName="Key Stage" ma:default="" ma:internalName="KS">
      <xsd:simpleType>
        <xsd:restriction base="dms:Choice">
          <xsd:enumeration value="Foundation"/>
          <xsd:enumeration value="KS1"/>
          <xsd:enumeration value="KS2"/>
          <xsd:enumeration value="KS3"/>
          <xsd:enumeration value="KS4"/>
          <xsd:enumeration value="KS5"/>
        </xsd:restriction>
      </xsd:simpleType>
    </xsd:element>
    <xsd:element name="if854005f7f846a6b7aad60748f3241c" ma:index="13" nillable="true" ma:taxonomy="true" ma:internalName="if854005f7f846a6b7aad60748f3241c" ma:taxonomyFieldName="Topic" ma:displayName="Topic" ma:default="" ma:fieldId="{2f854005-f7f8-46a6-b7aa-d60748f3241c}" ma:sspId="2d2d28e8-3cf6-4137-a647-923f4ce26f19" ma:termSetId="39c24668-357a-4e67-8e8e-b7c4c5156867" ma:anchorId="00000000-0000-0000-0000-000000000000" ma:open="false" ma:isKeyword="false">
      <xsd:complexType>
        <xsd:sequence>
          <xsd:element ref="pc:Terms" minOccurs="0" maxOccurs="1"/>
        </xsd:sequence>
      </xsd:complexType>
    </xsd:element>
    <xsd:element name="m8a66f6eefad46e68d85c66b97a6f521" ma:index="15" nillable="true" ma:taxonomy="true" ma:internalName="m8a66f6eefad46e68d85c66b97a6f521" ma:taxonomyFieldName="ExamBoard" ma:displayName="Exam Board" ma:default="" ma:fieldId="{68a66f6e-efad-46e6-8d85-c66b97a6f521}" ma:sspId="2d2d28e8-3cf6-4137-a647-923f4ce26f19" ma:termSetId="d791acf1-f6c3-48be-a4e8-7e47bb6fd80b" ma:anchorId="00000000-0000-0000-0000-000000000000" ma:open="false" ma:isKeyword="false">
      <xsd:complexType>
        <xsd:sequence>
          <xsd:element ref="pc:Terms" minOccurs="0" maxOccurs="1"/>
        </xsd:sequence>
      </xsd:complexType>
    </xsd:element>
    <xsd:element name="g479e3c506fd4b8e8c16c418162bcf56" ma:index="17" nillable="true" ma:taxonomy="true" ma:internalName="g479e3c506fd4b8e8c16c418162bcf56" ma:taxonomyFieldName="Week" ma:displayName="Week" ma:default="" ma:fieldId="{0479e3c5-06fd-4b8e-8c16-c418162bcf56}" ma:sspId="2d2d28e8-3cf6-4137-a647-923f4ce26f19" ma:termSetId="f693a37a-435f-4967-a8aa-34fc5d1d3555" ma:anchorId="00000000-0000-0000-0000-000000000000" ma:open="false" ma:isKeyword="false">
      <xsd:complexType>
        <xsd:sequence>
          <xsd:element ref="pc:Terms" minOccurs="0" maxOccurs="1"/>
        </xsd:sequence>
      </xsd:complexType>
    </xsd:element>
    <xsd:element name="kae6c1ed8d174f9697add2306d97343a" ma:index="19" nillable="true" ma:taxonomy="true" ma:internalName="kae6c1ed8d174f9697add2306d97343a" ma:taxonomyFieldName="Term" ma:displayName="Term" ma:default="" ma:fieldId="{4ae6c1ed-8d17-4f96-97ad-d2306d97343a}" ma:sspId="2d2d28e8-3cf6-4137-a647-923f4ce26f19" ma:termSetId="6c7edd09-3c67-40bb-ba6a-978c841d3819" ma:anchorId="00000000-0000-0000-0000-000000000000" ma:open="false" ma:isKeyword="false">
      <xsd:complexType>
        <xsd:sequence>
          <xsd:element ref="pc:Terms" minOccurs="0" maxOccurs="1"/>
        </xsd:sequence>
      </xsd:complexType>
    </xsd:element>
    <xsd:element name="Year" ma:index="20" nillable="true" ma:displayName="Year" ma:default="" ma:internalName="Year">
      <xsd:simpleType>
        <xsd:restriction base="dms:Choice">
          <xsd:enumeration value="R"/>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restriction>
      </xsd:simpleType>
    </xsd:element>
    <xsd:element name="Lesson" ma:index="21" nillable="true" ma:displayName="Lesson" ma:default="" ma:internalName="Lesson">
      <xsd:simpleType>
        <xsd:restriction base="dms:Text"/>
      </xsd:simpleType>
    </xsd:element>
    <xsd:element name="CustomTags" ma:index="22" nillable="true" ma:displayName="Custom Tags" ma:default="" ma:internalName="CustomTags">
      <xsd:simpleType>
        <xsd:restriction base="dms:Text"/>
      </xsd:simpleType>
    </xsd:element>
    <xsd:element name="CurriculumSubject" ma:index="23" nillable="true" ma:displayName="Curriculum Subject" ma:default="Middle Leaders" ma:internalName="CurriculumSubject">
      <xsd:simpleType>
        <xsd:restriction base="dms:Text"/>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606ad3-582d-4e33-866a-87f5eb92eec7"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Location" ma:index="32" nillable="true" ma:displayName="Location" ma:internalName="MediaServiceLocation"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ustomTags xmlns="46913dee-ef8d-4aa4-ba17-999a992f2bc0" xsi:nil="true"/>
    <Year xmlns="46913dee-ef8d-4aa4-ba17-999a992f2bc0" xsi:nil="true"/>
    <CurriculumSubject xmlns="46913dee-ef8d-4aa4-ba17-999a992f2bc0">Science</CurriculumSubject>
    <Lesson xmlns="46913dee-ef8d-4aa4-ba17-999a992f2bc0" xsi:nil="true"/>
    <KS xmlns="46913dee-ef8d-4aa4-ba17-999a992f2bc0" xsi:nil="true"/>
    <PersonalIdentificationData xmlns="46913dee-ef8d-4aa4-ba17-999a992f2bc0" xsi:nil="true"/>
    <g479e3c506fd4b8e8c16c418162bcf56 xmlns="46913dee-ef8d-4aa4-ba17-999a992f2bc0">
      <Terms xmlns="http://schemas.microsoft.com/office/infopath/2007/PartnerControls"/>
    </g479e3c506fd4b8e8c16c418162bcf56>
    <c9898626098c466f906136228536deac xmlns="46913dee-ef8d-4aa4-ba17-999a992f2bc0">
      <Terms xmlns="http://schemas.microsoft.com/office/infopath/2007/PartnerControls"/>
    </c9898626098c466f906136228536deac>
    <kae6c1ed8d174f9697add2306d97343a xmlns="46913dee-ef8d-4aa4-ba17-999a992f2bc0">
      <Terms xmlns="http://schemas.microsoft.com/office/infopath/2007/PartnerControls"/>
    </kae6c1ed8d174f9697add2306d97343a>
    <m8a66f6eefad46e68d85c66b97a6f521 xmlns="46913dee-ef8d-4aa4-ba17-999a992f2bc0">
      <Terms xmlns="http://schemas.microsoft.com/office/infopath/2007/PartnerControls"/>
    </m8a66f6eefad46e68d85c66b97a6f521>
    <if854005f7f846a6b7aad60748f3241c xmlns="46913dee-ef8d-4aa4-ba17-999a992f2bc0">
      <Terms xmlns="http://schemas.microsoft.com/office/infopath/2007/PartnerControls"/>
    </if854005f7f846a6b7aad60748f3241c>
  </documentManagement>
</p:properties>
</file>

<file path=customXml/itemProps1.xml><?xml version="1.0" encoding="utf-8"?>
<ds:datastoreItem xmlns:ds="http://schemas.openxmlformats.org/officeDocument/2006/customXml" ds:itemID="{9DD659A1-2ACD-4807-8747-79F8AEA5A13D}"/>
</file>

<file path=customXml/itemProps2.xml><?xml version="1.0" encoding="utf-8"?>
<ds:datastoreItem xmlns:ds="http://schemas.openxmlformats.org/officeDocument/2006/customXml" ds:itemID="{8535B003-44C9-4964-B357-DC17652811BE}">
  <ds:schemaRefs>
    <ds:schemaRef ds:uri="http://schemas.microsoft.com/sharepoint/v3/contenttype/forms"/>
  </ds:schemaRefs>
</ds:datastoreItem>
</file>

<file path=customXml/itemProps3.xml><?xml version="1.0" encoding="utf-8"?>
<ds:datastoreItem xmlns:ds="http://schemas.openxmlformats.org/officeDocument/2006/customXml" ds:itemID="{314D6D73-2ADC-47E1-ADFC-89917385090B}">
  <ds:schemaRefs>
    <ds:schemaRef ds:uri="645dedbc-05f7-43ee-8b14-e22926d76956"/>
    <ds:schemaRef ds:uri="http://schemas.microsoft.com/office/2006/documentManagement/types"/>
    <ds:schemaRef ds:uri="http://schemas.microsoft.com/office/2006/metadata/properties"/>
    <ds:schemaRef ds:uri="http://purl.org/dc/elements/1.1/"/>
    <ds:schemaRef ds:uri="359be280-b697-4bbc-b4e9-ce048bb6a4b9"/>
    <ds:schemaRef ds:uri="http://schemas.openxmlformats.org/package/2006/metadata/core-properties"/>
    <ds:schemaRef ds:uri="http://purl.org/dc/dcmitype/"/>
    <ds:schemaRef ds:uri="http://purl.org/dc/term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12970</TotalTime>
  <Words>757</Words>
  <Application>Microsoft Office PowerPoint</Application>
  <PresentationFormat>Widescreen</PresentationFormat>
  <Paragraphs>118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Cambria Math</vt:lpstr>
      <vt:lpstr>Office Theme</vt:lpstr>
      <vt:lpstr>PowerPoint Presentation</vt:lpstr>
      <vt:lpstr>PowerPoint Presentation</vt:lpstr>
    </vt:vector>
  </TitlesOfParts>
  <Company>Montsaye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 Cooper</dc:creator>
  <cp:lastModifiedBy>E Bates</cp:lastModifiedBy>
  <cp:revision>25</cp:revision>
  <dcterms:created xsi:type="dcterms:W3CDTF">2020-02-14T09:53:43Z</dcterms:created>
  <dcterms:modified xsi:type="dcterms:W3CDTF">2020-06-23T10:17:28Z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0x010100C4B232DD19833943A9A45F8AFCC38FA2</vt:lpwstr>
  </property>
</Properties>
</file>