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69CE3B-E69C-DD76-38FC-8522C7A86A17}" v="2" dt="2020-06-30T08:17:17.5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 Eglite" userId="S::jeglite@montsaye.northants.sch.uk::aa1a5279-b318-43b8-88e9-d3e2f409f768" providerId="AD" clId="Web-{FF69CE3B-E69C-DD76-38FC-8522C7A86A17}"/>
    <pc:docChg chg="modSld">
      <pc:chgData name="J Eglite" userId="S::jeglite@montsaye.northants.sch.uk::aa1a5279-b318-43b8-88e9-d3e2f409f768" providerId="AD" clId="Web-{FF69CE3B-E69C-DD76-38FC-8522C7A86A17}" dt="2020-06-30T08:17:17.513" v="1"/>
      <pc:docMkLst>
        <pc:docMk/>
      </pc:docMkLst>
      <pc:sldChg chg="modSp">
        <pc:chgData name="J Eglite" userId="S::jeglite@montsaye.northants.sch.uk::aa1a5279-b318-43b8-88e9-d3e2f409f768" providerId="AD" clId="Web-{FF69CE3B-E69C-DD76-38FC-8522C7A86A17}" dt="2020-06-30T08:17:17.513" v="1"/>
        <pc:sldMkLst>
          <pc:docMk/>
          <pc:sldMk cId="4214506216" sldId="258"/>
        </pc:sldMkLst>
        <pc:graphicFrameChg chg="mod modGraphic">
          <ac:chgData name="J Eglite" userId="S::jeglite@montsaye.northants.sch.uk::aa1a5279-b318-43b8-88e9-d3e2f409f768" providerId="AD" clId="Web-{FF69CE3B-E69C-DD76-38FC-8522C7A86A17}" dt="2020-06-30T08:17:17.513" v="1"/>
          <ac:graphicFrameMkLst>
            <pc:docMk/>
            <pc:sldMk cId="4214506216" sldId="258"/>
            <ac:graphicFrameMk id="2"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30/06/2020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307254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30/06/2020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1028692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30/06/2020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3662639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B399274-A534-44B2-BE3B-D88950E460C4}" type="datetimeFigureOut">
              <a:rPr lang="en-GB" smtClean="0"/>
              <a:t>30/06/2020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1354852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B399274-A534-44B2-BE3B-D88950E460C4}" type="datetimeFigureOut">
              <a:rPr lang="en-GB" smtClean="0"/>
              <a:t>30/06/2020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188786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B399274-A534-44B2-BE3B-D88950E460C4}" type="datetimeFigureOut">
              <a:rPr lang="en-GB" smtClean="0"/>
              <a:t>30/06/2020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991419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B399274-A534-44B2-BE3B-D88950E460C4}" type="datetimeFigureOut">
              <a:rPr lang="en-GB" smtClean="0"/>
              <a:t>30/06/2020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775562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B399274-A534-44B2-BE3B-D88950E460C4}" type="datetimeFigureOut">
              <a:rPr lang="en-GB" smtClean="0"/>
              <a:t>30/06/2020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186948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99274-A534-44B2-BE3B-D88950E460C4}" type="datetimeFigureOut">
              <a:rPr lang="en-GB" smtClean="0"/>
              <a:t>30/06/2020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255949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B399274-A534-44B2-BE3B-D88950E460C4}" type="datetimeFigureOut">
              <a:rPr lang="en-GB" smtClean="0"/>
              <a:t>30/06/2020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2936764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B399274-A534-44B2-BE3B-D88950E460C4}" type="datetimeFigureOut">
              <a:rPr lang="en-GB" smtClean="0"/>
              <a:t>30/06/2020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0D7E6-BA9C-4316-883F-4F44F34EF169}" type="slidenum">
              <a:rPr lang="en-GB" smtClean="0"/>
              <a:t>‹#›</a:t>
            </a:fld>
            <a:endParaRPr lang="en-GB"/>
          </a:p>
        </p:txBody>
      </p:sp>
    </p:spTree>
    <p:extLst>
      <p:ext uri="{BB962C8B-B14F-4D97-AF65-F5344CB8AC3E}">
        <p14:creationId xmlns:p14="http://schemas.microsoft.com/office/powerpoint/2010/main" val="3438001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399274-A534-44B2-BE3B-D88950E460C4}" type="datetimeFigureOut">
              <a:rPr lang="en-GB" smtClean="0"/>
              <a:t>30/06/2020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0D7E6-BA9C-4316-883F-4F44F34EF169}" type="slidenum">
              <a:rPr lang="en-GB" smtClean="0"/>
              <a:t>‹#›</a:t>
            </a:fld>
            <a:endParaRPr lang="en-GB"/>
          </a:p>
        </p:txBody>
      </p:sp>
    </p:spTree>
    <p:extLst>
      <p:ext uri="{BB962C8B-B14F-4D97-AF65-F5344CB8AC3E}">
        <p14:creationId xmlns:p14="http://schemas.microsoft.com/office/powerpoint/2010/main" val="2694965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32702" y="243188"/>
            <a:ext cx="5550947" cy="584775"/>
          </a:xfrm>
          <a:prstGeom prst="rect">
            <a:avLst/>
          </a:prstGeom>
          <a:noFill/>
          <a:ln>
            <a:solidFill>
              <a:srgbClr val="0070C0"/>
            </a:solidFill>
          </a:ln>
        </p:spPr>
        <p:txBody>
          <a:bodyPr wrap="square" rtlCol="0">
            <a:spAutoFit/>
          </a:bodyPr>
          <a:lstStyle/>
          <a:p>
            <a:pPr algn="ctr"/>
            <a:r>
              <a:rPr lang="en-GB" sz="3200" dirty="0" err="1">
                <a:solidFill>
                  <a:srgbClr val="0070C0"/>
                </a:solidFill>
              </a:rPr>
              <a:t>Yr</a:t>
            </a:r>
            <a:r>
              <a:rPr lang="en-GB" sz="3200" dirty="0">
                <a:solidFill>
                  <a:srgbClr val="0070C0"/>
                </a:solidFill>
              </a:rPr>
              <a:t> 7 – Fundamentals of Biology</a:t>
            </a:r>
          </a:p>
        </p:txBody>
      </p:sp>
      <p:sp>
        <p:nvSpPr>
          <p:cNvPr id="5" name="TextBox 4"/>
          <p:cNvSpPr txBox="1"/>
          <p:nvPr/>
        </p:nvSpPr>
        <p:spPr>
          <a:xfrm>
            <a:off x="3982275" y="916930"/>
            <a:ext cx="6390758" cy="523220"/>
          </a:xfrm>
          <a:prstGeom prst="rect">
            <a:avLst/>
          </a:prstGeom>
          <a:noFill/>
          <a:ln>
            <a:solidFill>
              <a:srgbClr val="0070C0"/>
            </a:solidFill>
          </a:ln>
        </p:spPr>
        <p:txBody>
          <a:bodyPr wrap="square" rtlCol="0">
            <a:spAutoFit/>
          </a:bodyPr>
          <a:lstStyle/>
          <a:p>
            <a:r>
              <a:rPr lang="en-GB" sz="1400" b="1" dirty="0"/>
              <a:t>Big Idea 5: </a:t>
            </a:r>
            <a:r>
              <a:rPr lang="en-GB" sz="1400" dirty="0"/>
              <a:t>All organisms are made of cells and all cells respire</a:t>
            </a:r>
          </a:p>
          <a:p>
            <a:r>
              <a:rPr lang="en-GB" sz="1400" b="1" dirty="0"/>
              <a:t>Big Idea 6: </a:t>
            </a:r>
            <a:r>
              <a:rPr lang="en-GB" sz="1400" i="1" dirty="0"/>
              <a:t>Genetic information (DNA) is passed down from one generation to another.</a:t>
            </a:r>
            <a:r>
              <a:rPr lang="en-GB" sz="1400" dirty="0"/>
              <a:t>                                              </a:t>
            </a:r>
          </a:p>
        </p:txBody>
      </p:sp>
      <p:sp>
        <p:nvSpPr>
          <p:cNvPr id="6" name="TextBox 5"/>
          <p:cNvSpPr txBox="1"/>
          <p:nvPr/>
        </p:nvSpPr>
        <p:spPr>
          <a:xfrm>
            <a:off x="240502" y="282607"/>
            <a:ext cx="3653625" cy="830997"/>
          </a:xfrm>
          <a:prstGeom prst="rect">
            <a:avLst/>
          </a:prstGeom>
          <a:noFill/>
          <a:ln>
            <a:solidFill>
              <a:srgbClr val="0070C0"/>
            </a:solidFill>
          </a:ln>
        </p:spPr>
        <p:txBody>
          <a:bodyPr wrap="square" rtlCol="0">
            <a:spAutoFit/>
          </a:bodyPr>
          <a:lstStyle/>
          <a:p>
            <a:r>
              <a:rPr lang="en-GB" sz="1200" b="1" dirty="0"/>
              <a:t>Prior Learning</a:t>
            </a:r>
            <a:r>
              <a:rPr lang="en-GB" sz="1200" dirty="0"/>
              <a:t>: Classification and characteristics of living things- animals and plants, life cycles and basic requirements for life, fossils as evidence of change over time, recognise variation between individuals</a:t>
            </a:r>
          </a:p>
        </p:txBody>
      </p:sp>
      <p:sp>
        <p:nvSpPr>
          <p:cNvPr id="7" name="TextBox 6"/>
          <p:cNvSpPr txBox="1"/>
          <p:nvPr/>
        </p:nvSpPr>
        <p:spPr>
          <a:xfrm>
            <a:off x="10460813" y="1814737"/>
            <a:ext cx="1452511" cy="4644000"/>
          </a:xfrm>
          <a:prstGeom prst="rect">
            <a:avLst/>
          </a:prstGeom>
          <a:noFill/>
          <a:ln>
            <a:solidFill>
              <a:srgbClr val="0070C0"/>
            </a:solidFill>
          </a:ln>
        </p:spPr>
        <p:txBody>
          <a:bodyPr wrap="square" rtlCol="0">
            <a:spAutoFit/>
          </a:bodyPr>
          <a:lstStyle/>
          <a:p>
            <a:r>
              <a:rPr lang="en-GB" sz="1200" b="1" dirty="0"/>
              <a:t>Keywords</a:t>
            </a:r>
            <a:r>
              <a:rPr lang="en-GB" sz="1200" dirty="0"/>
              <a:t>:</a:t>
            </a:r>
          </a:p>
          <a:p>
            <a:pPr lvl="0"/>
            <a:r>
              <a:rPr lang="en-GB" sz="1200" dirty="0">
                <a:solidFill>
                  <a:prstClr val="black"/>
                </a:solidFill>
              </a:rPr>
              <a:t>Eyepiece</a:t>
            </a:r>
          </a:p>
          <a:p>
            <a:pPr lvl="0"/>
            <a:r>
              <a:rPr lang="en-GB" sz="1200" dirty="0">
                <a:solidFill>
                  <a:prstClr val="black"/>
                </a:solidFill>
              </a:rPr>
              <a:t>Stage</a:t>
            </a:r>
          </a:p>
          <a:p>
            <a:pPr lvl="0"/>
            <a:r>
              <a:rPr lang="en-GB" sz="1200" dirty="0">
                <a:solidFill>
                  <a:prstClr val="black"/>
                </a:solidFill>
              </a:rPr>
              <a:t>Nucleus</a:t>
            </a:r>
          </a:p>
          <a:p>
            <a:pPr lvl="0"/>
            <a:r>
              <a:rPr lang="en-GB" sz="1200" dirty="0">
                <a:solidFill>
                  <a:prstClr val="black"/>
                </a:solidFill>
              </a:rPr>
              <a:t>Cytoplasm</a:t>
            </a:r>
          </a:p>
          <a:p>
            <a:pPr lvl="0"/>
            <a:r>
              <a:rPr lang="en-GB" sz="1200" dirty="0">
                <a:solidFill>
                  <a:prstClr val="black"/>
                </a:solidFill>
              </a:rPr>
              <a:t>Cell membrane</a:t>
            </a:r>
          </a:p>
          <a:p>
            <a:pPr lvl="0"/>
            <a:r>
              <a:rPr lang="en-GB" sz="1200" dirty="0">
                <a:solidFill>
                  <a:prstClr val="black"/>
                </a:solidFill>
              </a:rPr>
              <a:t>Structure</a:t>
            </a:r>
          </a:p>
          <a:p>
            <a:pPr lvl="0"/>
            <a:r>
              <a:rPr lang="en-GB" sz="1200" dirty="0">
                <a:solidFill>
                  <a:prstClr val="black"/>
                </a:solidFill>
              </a:rPr>
              <a:t>Function</a:t>
            </a:r>
          </a:p>
          <a:p>
            <a:pPr lvl="0"/>
            <a:r>
              <a:rPr lang="en-GB" sz="1200" dirty="0">
                <a:solidFill>
                  <a:prstClr val="black"/>
                </a:solidFill>
              </a:rPr>
              <a:t>Adaptation</a:t>
            </a:r>
          </a:p>
          <a:p>
            <a:pPr lvl="0"/>
            <a:r>
              <a:rPr lang="en-GB" sz="1200" dirty="0">
                <a:solidFill>
                  <a:prstClr val="black"/>
                </a:solidFill>
              </a:rPr>
              <a:t>Vacuole</a:t>
            </a:r>
          </a:p>
          <a:p>
            <a:pPr lvl="0"/>
            <a:r>
              <a:rPr lang="en-GB" sz="1200" dirty="0">
                <a:solidFill>
                  <a:prstClr val="black"/>
                </a:solidFill>
              </a:rPr>
              <a:t>Chloroplasts</a:t>
            </a:r>
          </a:p>
          <a:p>
            <a:pPr lvl="0"/>
            <a:r>
              <a:rPr lang="en-GB" sz="1200" dirty="0">
                <a:solidFill>
                  <a:prstClr val="black"/>
                </a:solidFill>
              </a:rPr>
              <a:t>Mitochondria</a:t>
            </a:r>
          </a:p>
          <a:p>
            <a:pPr lvl="0"/>
            <a:r>
              <a:rPr lang="en-GB" sz="1200" dirty="0">
                <a:solidFill>
                  <a:prstClr val="black"/>
                </a:solidFill>
              </a:rPr>
              <a:t>Respiration</a:t>
            </a:r>
          </a:p>
          <a:p>
            <a:pPr lvl="0"/>
            <a:r>
              <a:rPr lang="en-GB" sz="1200" dirty="0">
                <a:solidFill>
                  <a:prstClr val="black"/>
                </a:solidFill>
              </a:rPr>
              <a:t>Cells</a:t>
            </a:r>
          </a:p>
          <a:p>
            <a:pPr lvl="0"/>
            <a:r>
              <a:rPr lang="en-GB" sz="1200" dirty="0">
                <a:solidFill>
                  <a:prstClr val="black"/>
                </a:solidFill>
              </a:rPr>
              <a:t>Tissues</a:t>
            </a:r>
          </a:p>
          <a:p>
            <a:pPr lvl="0"/>
            <a:r>
              <a:rPr lang="en-GB" sz="1200" dirty="0">
                <a:solidFill>
                  <a:prstClr val="black"/>
                </a:solidFill>
              </a:rPr>
              <a:t>Organs</a:t>
            </a:r>
          </a:p>
          <a:p>
            <a:pPr lvl="0"/>
            <a:r>
              <a:rPr lang="en-GB" sz="1200" dirty="0">
                <a:solidFill>
                  <a:prstClr val="black"/>
                </a:solidFill>
              </a:rPr>
              <a:t>Organ system</a:t>
            </a:r>
          </a:p>
          <a:p>
            <a:pPr lvl="0"/>
            <a:r>
              <a:rPr lang="en-GB" sz="1200" dirty="0">
                <a:solidFill>
                  <a:prstClr val="black"/>
                </a:solidFill>
              </a:rPr>
              <a:t>Organism</a:t>
            </a:r>
          </a:p>
          <a:p>
            <a:pPr lvl="0"/>
            <a:r>
              <a:rPr lang="en-GB" sz="1200" dirty="0">
                <a:solidFill>
                  <a:prstClr val="black"/>
                </a:solidFill>
              </a:rPr>
              <a:t>Diffusion</a:t>
            </a:r>
          </a:p>
          <a:p>
            <a:pPr lvl="0"/>
            <a:r>
              <a:rPr lang="en-GB" sz="1200" dirty="0">
                <a:solidFill>
                  <a:prstClr val="black"/>
                </a:solidFill>
              </a:rPr>
              <a:t>Gametes</a:t>
            </a:r>
          </a:p>
          <a:p>
            <a:pPr lvl="0"/>
            <a:r>
              <a:rPr lang="en-GB" sz="1200" dirty="0">
                <a:solidFill>
                  <a:prstClr val="black"/>
                </a:solidFill>
              </a:rPr>
              <a:t>Sperm</a:t>
            </a:r>
          </a:p>
          <a:p>
            <a:pPr lvl="0"/>
            <a:r>
              <a:rPr lang="en-GB" sz="1200" dirty="0">
                <a:solidFill>
                  <a:prstClr val="black"/>
                </a:solidFill>
              </a:rPr>
              <a:t>Egg</a:t>
            </a:r>
          </a:p>
          <a:p>
            <a:pPr lvl="0"/>
            <a:r>
              <a:rPr lang="en-GB" sz="1200" dirty="0">
                <a:solidFill>
                  <a:prstClr val="black"/>
                </a:solidFill>
              </a:rPr>
              <a:t>Fertilisation</a:t>
            </a:r>
          </a:p>
          <a:p>
            <a:pPr lvl="0"/>
            <a:r>
              <a:rPr lang="en-GB" sz="1200" dirty="0">
                <a:solidFill>
                  <a:prstClr val="black"/>
                </a:solidFill>
              </a:rPr>
              <a:t>Dominant</a:t>
            </a:r>
          </a:p>
          <a:p>
            <a:pPr lvl="0"/>
            <a:r>
              <a:rPr lang="en-GB" sz="1200" dirty="0">
                <a:solidFill>
                  <a:prstClr val="black"/>
                </a:solidFill>
              </a:rPr>
              <a:t>Recessive</a:t>
            </a:r>
          </a:p>
        </p:txBody>
      </p:sp>
      <p:sp>
        <p:nvSpPr>
          <p:cNvPr id="8" name="TextBox 7"/>
          <p:cNvSpPr txBox="1"/>
          <p:nvPr/>
        </p:nvSpPr>
        <p:spPr>
          <a:xfrm>
            <a:off x="240503" y="6139913"/>
            <a:ext cx="10003926" cy="461665"/>
          </a:xfrm>
          <a:prstGeom prst="rect">
            <a:avLst/>
          </a:prstGeom>
          <a:noFill/>
          <a:ln>
            <a:solidFill>
              <a:srgbClr val="0070C0"/>
            </a:solidFill>
          </a:ln>
        </p:spPr>
        <p:txBody>
          <a:bodyPr wrap="square" rtlCol="0">
            <a:spAutoFit/>
          </a:bodyPr>
          <a:lstStyle/>
          <a:p>
            <a:r>
              <a:rPr lang="en-GB" sz="1200" b="1" dirty="0"/>
              <a:t>Future Content:    KS3 Biology 1   </a:t>
            </a:r>
            <a:r>
              <a:rPr lang="en-GB" sz="1200" dirty="0"/>
              <a:t>Respiration and digestive systems           </a:t>
            </a:r>
            <a:r>
              <a:rPr lang="en-GB" sz="1200" b="1" dirty="0"/>
              <a:t>KS4 Cell Biology</a:t>
            </a:r>
            <a:r>
              <a:rPr lang="en-GB" sz="1200" dirty="0"/>
              <a:t>    Cell structure specialised cells, transport across membranes </a:t>
            </a:r>
          </a:p>
          <a:p>
            <a:r>
              <a:rPr lang="en-GB" sz="1200" dirty="0"/>
              <a:t>                                 </a:t>
            </a:r>
            <a:r>
              <a:rPr lang="en-GB" sz="1200" b="1" dirty="0"/>
              <a:t>KS3 Biology 2   </a:t>
            </a:r>
            <a:r>
              <a:rPr lang="en-GB" sz="1200" dirty="0"/>
              <a:t>Reproduction                                              </a:t>
            </a:r>
            <a:r>
              <a:rPr lang="en-GB" sz="1200" b="1" dirty="0"/>
              <a:t>KS4 Organisation   </a:t>
            </a:r>
            <a:r>
              <a:rPr lang="en-GB" sz="1200" dirty="0"/>
              <a:t>Respiration and digestive systems</a:t>
            </a:r>
          </a:p>
        </p:txBody>
      </p:sp>
      <p:sp>
        <p:nvSpPr>
          <p:cNvPr id="9" name="TextBox 8"/>
          <p:cNvSpPr txBox="1"/>
          <p:nvPr/>
        </p:nvSpPr>
        <p:spPr>
          <a:xfrm>
            <a:off x="10460813" y="705797"/>
            <a:ext cx="1425248" cy="1015663"/>
          </a:xfrm>
          <a:prstGeom prst="rect">
            <a:avLst/>
          </a:prstGeom>
          <a:noFill/>
          <a:ln>
            <a:solidFill>
              <a:srgbClr val="0070C0"/>
            </a:solidFill>
          </a:ln>
        </p:spPr>
        <p:txBody>
          <a:bodyPr wrap="square" rtlCol="0">
            <a:spAutoFit/>
          </a:bodyPr>
          <a:lstStyle/>
          <a:p>
            <a:r>
              <a:rPr lang="en-GB" sz="1200" b="1" dirty="0" err="1"/>
              <a:t>Oracy</a:t>
            </a:r>
            <a:r>
              <a:rPr lang="en-GB" sz="1200" dirty="0"/>
              <a:t>: If your parent is a top athlete, you should become a top athlete</a:t>
            </a:r>
          </a:p>
        </p:txBody>
      </p:sp>
      <p:sp>
        <p:nvSpPr>
          <p:cNvPr id="10" name="TextBox 9"/>
          <p:cNvSpPr txBox="1"/>
          <p:nvPr/>
        </p:nvSpPr>
        <p:spPr>
          <a:xfrm>
            <a:off x="9722224" y="243188"/>
            <a:ext cx="2191100" cy="369332"/>
          </a:xfrm>
          <a:prstGeom prst="rect">
            <a:avLst/>
          </a:prstGeom>
          <a:noFill/>
          <a:ln>
            <a:solidFill>
              <a:srgbClr val="0070C0"/>
            </a:solidFill>
          </a:ln>
        </p:spPr>
        <p:txBody>
          <a:bodyPr wrap="square" rtlCol="0">
            <a:spAutoFit/>
          </a:bodyPr>
          <a:lstStyle/>
          <a:p>
            <a:r>
              <a:rPr lang="en-GB" sz="1200" b="1" dirty="0"/>
              <a:t>Extended project</a:t>
            </a:r>
            <a:r>
              <a:rPr lang="en-GB" sz="1200" dirty="0"/>
              <a:t>: Drawing Cells         </a:t>
            </a:r>
            <a:r>
              <a:rPr lang="en-GB" dirty="0"/>
              <a:t>                                               </a:t>
            </a:r>
          </a:p>
        </p:txBody>
      </p:sp>
      <p:graphicFrame>
        <p:nvGraphicFramePr>
          <p:cNvPr id="2" name="Table 1"/>
          <p:cNvGraphicFramePr>
            <a:graphicFrameLocks noGrp="1"/>
          </p:cNvGraphicFramePr>
          <p:nvPr>
            <p:extLst>
              <p:ext uri="{D42A27DB-BD31-4B8C-83A1-F6EECF244321}">
                <p14:modId xmlns:p14="http://schemas.microsoft.com/office/powerpoint/2010/main" val="1595112500"/>
              </p:ext>
            </p:extLst>
          </p:nvPr>
        </p:nvGraphicFramePr>
        <p:xfrm>
          <a:off x="260915" y="1477945"/>
          <a:ext cx="10091706" cy="4624173"/>
        </p:xfrm>
        <a:graphic>
          <a:graphicData uri="http://schemas.openxmlformats.org/drawingml/2006/table">
            <a:tbl>
              <a:tblPr firstRow="1" bandRow="1">
                <a:tableStyleId>{5C22544A-7EE6-4342-B048-85BDC9FD1C3A}</a:tableStyleId>
              </a:tblPr>
              <a:tblGrid>
                <a:gridCol w="3199647">
                  <a:extLst>
                    <a:ext uri="{9D8B030D-6E8A-4147-A177-3AD203B41FA5}">
                      <a16:colId xmlns:a16="http://schemas.microsoft.com/office/drawing/2014/main" val="3193877150"/>
                    </a:ext>
                  </a:extLst>
                </a:gridCol>
                <a:gridCol w="3528157">
                  <a:extLst>
                    <a:ext uri="{9D8B030D-6E8A-4147-A177-3AD203B41FA5}">
                      <a16:colId xmlns:a16="http://schemas.microsoft.com/office/drawing/2014/main" val="789057469"/>
                    </a:ext>
                  </a:extLst>
                </a:gridCol>
                <a:gridCol w="3363902">
                  <a:extLst>
                    <a:ext uri="{9D8B030D-6E8A-4147-A177-3AD203B41FA5}">
                      <a16:colId xmlns:a16="http://schemas.microsoft.com/office/drawing/2014/main" val="1540842159"/>
                    </a:ext>
                  </a:extLst>
                </a:gridCol>
              </a:tblGrid>
              <a:tr h="14388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solidFill>
                            <a:schemeClr val="tx1"/>
                          </a:solidFill>
                        </a:rPr>
                        <a:t>FB 1a  </a:t>
                      </a:r>
                      <a:r>
                        <a:rPr lang="en-GB" sz="1200" b="0" kern="1200" dirty="0">
                          <a:solidFill>
                            <a:schemeClr val="tx1"/>
                          </a:solidFill>
                          <a:effectLst/>
                          <a:latin typeface="+mn-lt"/>
                          <a:ea typeface="+mn-ea"/>
                          <a:cs typeface="+mn-cs"/>
                        </a:rPr>
                        <a:t>Research the invention of the microscope and summarise the key developments as a timeline on a poster that could be displayed around the science department. Use scientists' names, dates when the discoveries were made and include pictures where possible to make your poster interesting.</a:t>
                      </a:r>
                    </a:p>
                  </a:txBody>
                  <a:tcPr>
                    <a:solidFill>
                      <a:srgbClr val="FFFF9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tx1"/>
                          </a:solidFill>
                        </a:rPr>
                        <a:t>FB 2a  </a:t>
                      </a:r>
                      <a:r>
                        <a:rPr lang="en-GB" sz="1200" b="0" dirty="0">
                          <a:solidFill>
                            <a:schemeClr val="tx1"/>
                          </a:solidFill>
                        </a:rPr>
                        <a:t>Write a poem, song or rap about inheritance and the different types of variation within the human population. You must include at least these key words and what they mean: species, variation, continuous, discontinuous, gene, chromosome.</a:t>
                      </a:r>
                    </a:p>
                  </a:txBody>
                  <a:tcPr>
                    <a:solidFill>
                      <a:srgbClr val="FFFF99"/>
                    </a:solidFill>
                  </a:tcPr>
                </a:tc>
                <a:tc>
                  <a:txBody>
                    <a:bodyPr/>
                    <a:lstStyle/>
                    <a:p>
                      <a:r>
                        <a:rPr lang="en-GB" sz="1400" dirty="0">
                          <a:solidFill>
                            <a:schemeClr val="tx1"/>
                          </a:solidFill>
                        </a:rPr>
                        <a:t>FB 3a  </a:t>
                      </a:r>
                      <a:r>
                        <a:rPr lang="en-GB" sz="1200" b="0" dirty="0">
                          <a:solidFill>
                            <a:schemeClr val="tx1"/>
                          </a:solidFill>
                        </a:rPr>
                        <a:t>Who was Gregor Mendel?</a:t>
                      </a:r>
                    </a:p>
                    <a:p>
                      <a:r>
                        <a:rPr lang="en-GB" sz="1200" b="0" dirty="0">
                          <a:solidFill>
                            <a:schemeClr val="tx1"/>
                          </a:solidFill>
                        </a:rPr>
                        <a:t>Who was Rosalind Franklin?</a:t>
                      </a:r>
                    </a:p>
                    <a:p>
                      <a:r>
                        <a:rPr lang="en-GB" sz="1200" b="0" dirty="0">
                          <a:solidFill>
                            <a:schemeClr val="tx1"/>
                          </a:solidFill>
                        </a:rPr>
                        <a:t>Who were Watson and Crick?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chemeClr val="tx1"/>
                          </a:solidFill>
                          <a:effectLst/>
                          <a:uLnTx/>
                          <a:uFillTx/>
                          <a:latin typeface="+mn-lt"/>
                          <a:ea typeface="+mn-ea"/>
                          <a:cs typeface="+mn-cs"/>
                        </a:rPr>
                        <a:t>Produce an information card for each scientist including their key information and the work they did.</a:t>
                      </a:r>
                    </a:p>
                  </a:txBody>
                  <a:tcPr>
                    <a:solidFill>
                      <a:srgbClr val="FFFF99"/>
                    </a:solidFill>
                  </a:tcPr>
                </a:tc>
                <a:extLst>
                  <a:ext uri="{0D108BD9-81ED-4DB2-BD59-A6C34878D82A}">
                    <a16:rowId xmlns:a16="http://schemas.microsoft.com/office/drawing/2014/main" val="209168543"/>
                  </a:ext>
                </a:extLst>
              </a:tr>
              <a:tr h="14174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t>FB 1b </a:t>
                      </a:r>
                      <a:r>
                        <a:rPr lang="en-GB" sz="1200" b="0" dirty="0">
                          <a:solidFill>
                            <a:schemeClr val="tx1"/>
                          </a:solidFill>
                        </a:rPr>
                        <a:t>Research</a:t>
                      </a:r>
                      <a:r>
                        <a:rPr lang="en-GB" sz="1200" b="0" baseline="0" dirty="0">
                          <a:solidFill>
                            <a:schemeClr val="tx1"/>
                          </a:solidFill>
                        </a:rPr>
                        <a:t> and explain the working and function of electron microscopes</a:t>
                      </a:r>
                    </a:p>
                  </a:txBody>
                  <a:tcPr>
                    <a:solidFill>
                      <a:schemeClr val="accent6">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FontTx/>
                        <a:buNone/>
                      </a:pPr>
                      <a:r>
                        <a:rPr lang="en-GB" sz="1400" b="1" dirty="0"/>
                        <a:t>FB 2b  </a:t>
                      </a:r>
                      <a:r>
                        <a:rPr lang="en-GB" sz="1200" b="0" dirty="0">
                          <a:solidFill>
                            <a:schemeClr val="tx1"/>
                          </a:solidFill>
                        </a:rPr>
                        <a:t>Construct a timeline showing the key steps in scientists' understanding of DNA. You should start at 1953 when Watson and Crick first produced the model of DNA, up to the present day. You can include pictures and diagrams to make your timeline interesting to look at, but don't lose sight of the important scientific information</a:t>
                      </a:r>
                      <a:r>
                        <a:rPr lang="en-GB" sz="1200" b="1" dirty="0">
                          <a:solidFill>
                            <a:schemeClr val="tx1"/>
                          </a:solidFill>
                        </a:rPr>
                        <a:t>!</a:t>
                      </a:r>
                      <a:endParaRPr lang="en-GB" sz="1200" b="0" dirty="0">
                        <a:solidFill>
                          <a:schemeClr val="tx1"/>
                        </a:solidFill>
                      </a:endParaRPr>
                    </a:p>
                  </a:txBody>
                  <a:tcPr>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t>FB 3b  </a:t>
                      </a:r>
                      <a:r>
                        <a:rPr lang="en-GB" sz="1200" b="0" kern="1200" dirty="0">
                          <a:solidFill>
                            <a:schemeClr val="dk1"/>
                          </a:solidFill>
                          <a:effectLst/>
                          <a:latin typeface="+mn-lt"/>
                          <a:ea typeface="+mn-ea"/>
                          <a:cs typeface="+mn-cs"/>
                        </a:rPr>
                        <a:t>Half-fill two glasses with warm water. Stir three tablespoons of salt into one of them. Carefully cut the ends off two carrots and stand one in each glass. Leave them overnight then take them out of the glasses and dry them off. What has happened to them? Explain </a:t>
                      </a:r>
                      <a:r>
                        <a:rPr lang="en-GB" sz="1200" b="0" i="1" kern="1200" dirty="0">
                          <a:solidFill>
                            <a:schemeClr val="dk1"/>
                          </a:solidFill>
                          <a:effectLst/>
                          <a:latin typeface="+mn-lt"/>
                          <a:ea typeface="+mn-ea"/>
                          <a:cs typeface="+mn-cs"/>
                        </a:rPr>
                        <a:t>why</a:t>
                      </a:r>
                      <a:r>
                        <a:rPr lang="en-GB" sz="1200" b="0" kern="1200" dirty="0">
                          <a:solidFill>
                            <a:schemeClr val="dk1"/>
                          </a:solidFill>
                          <a:effectLst/>
                          <a:latin typeface="+mn-lt"/>
                          <a:ea typeface="+mn-ea"/>
                          <a:cs typeface="+mn-cs"/>
                        </a:rPr>
                        <a:t> you have observed these changes, using key scientific words.</a:t>
                      </a:r>
                    </a:p>
                  </a:txBody>
                  <a:tcPr>
                    <a:solidFill>
                      <a:schemeClr val="accent6">
                        <a:lumMod val="40000"/>
                        <a:lumOff val="60000"/>
                      </a:schemeClr>
                    </a:solidFill>
                  </a:tcPr>
                </a:tc>
                <a:extLst>
                  <a:ext uri="{0D108BD9-81ED-4DB2-BD59-A6C34878D82A}">
                    <a16:rowId xmlns:a16="http://schemas.microsoft.com/office/drawing/2014/main" val="2929927669"/>
                  </a:ext>
                </a:extLst>
              </a:tr>
              <a:tr h="1253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t>FB 1c </a:t>
                      </a:r>
                      <a:r>
                        <a:rPr lang="en-GB" sz="1200" b="0" dirty="0">
                          <a:solidFill>
                            <a:schemeClr val="tx1"/>
                          </a:solidFill>
                        </a:rPr>
                        <a:t>Explain, in detail, the link between the development of microscopes and</a:t>
                      </a:r>
                      <a:r>
                        <a:rPr lang="en-GB" sz="1200" b="0" baseline="0" dirty="0">
                          <a:solidFill>
                            <a:schemeClr val="tx1"/>
                          </a:solidFill>
                        </a:rPr>
                        <a:t> the level of scientific understanding that we have.  (As microscopes have got better, what discoveries have been made?)</a:t>
                      </a:r>
                      <a:endParaRPr lang="en-GB" sz="1050" b="1" dirty="0">
                        <a:solidFill>
                          <a:schemeClr val="tx1"/>
                        </a:solidFill>
                      </a:endParaRPr>
                    </a:p>
                  </a:txBody>
                  <a:tcPr>
                    <a:solidFill>
                      <a:srgbClr val="CC99FF"/>
                    </a:solidFill>
                  </a:tcPr>
                </a:tc>
                <a:tc>
                  <a:txBody>
                    <a:bodyPr/>
                    <a:lstStyle/>
                    <a:p>
                      <a:r>
                        <a:rPr lang="en-GB" sz="1400" b="1" baseline="0" dirty="0"/>
                        <a:t>FB 2c  </a:t>
                      </a:r>
                      <a:r>
                        <a:rPr lang="en-GB" sz="1200" b="0" kern="1200" dirty="0">
                          <a:solidFill>
                            <a:schemeClr val="dk1"/>
                          </a:solidFill>
                          <a:effectLst/>
                          <a:latin typeface="+mn-lt"/>
                          <a:ea typeface="+mn-ea"/>
                          <a:cs typeface="+mn-cs"/>
                        </a:rPr>
                        <a:t>Build a model cell using materials you can find at home. Your model needs to be accompanied by an information sheet which contains a picture of the cell you've modelled and explains: What type of cell it is, where it would be found, what its function is and what each material you've used for the model represents, including why you chose it. e.g. this green skittle represents a chloroplast because it's green like chlorophyll and is a similar shape to a chloroplast.</a:t>
                      </a:r>
                    </a:p>
                  </a:txBody>
                  <a:tcPr>
                    <a:solidFill>
                      <a:srgbClr val="CC99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t>FB 3c  </a:t>
                      </a:r>
                      <a:r>
                        <a:rPr lang="en-GB" sz="1200" b="0" kern="1200" dirty="0">
                          <a:solidFill>
                            <a:schemeClr val="dk1"/>
                          </a:solidFill>
                          <a:effectLst/>
                          <a:latin typeface="+mn-lt"/>
                          <a:ea typeface="+mn-ea"/>
                          <a:cs typeface="+mn-cs"/>
                        </a:rPr>
                        <a:t>You work for a company that makes stink bombs. A toy shop is interested in selling your stink bombs but wants to know how they work and what safety advice is on the packaging. Using ideas about diffusion, write a letter of reply to the toy shop, explaining simply how a stink bomb smell spreads, making sure you refer to the reasons behind your safety advice.</a:t>
                      </a:r>
                      <a:endParaRPr lang="en-GB" sz="1200" b="0" dirty="0"/>
                    </a:p>
                  </a:txBody>
                  <a:tcPr>
                    <a:solidFill>
                      <a:srgbClr val="CC99FF"/>
                    </a:solidFill>
                  </a:tcPr>
                </a:tc>
                <a:extLst>
                  <a:ext uri="{0D108BD9-81ED-4DB2-BD59-A6C34878D82A}">
                    <a16:rowId xmlns:a16="http://schemas.microsoft.com/office/drawing/2014/main" val="3168692410"/>
                  </a:ext>
                </a:extLst>
              </a:tr>
            </a:tbl>
          </a:graphicData>
        </a:graphic>
      </p:graphicFrame>
    </p:spTree>
    <p:extLst>
      <p:ext uri="{BB962C8B-B14F-4D97-AF65-F5344CB8AC3E}">
        <p14:creationId xmlns:p14="http://schemas.microsoft.com/office/powerpoint/2010/main" val="4214506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2672" y="355886"/>
            <a:ext cx="11482252" cy="5909310"/>
          </a:xfrm>
          <a:prstGeom prst="rect">
            <a:avLst/>
          </a:prstGeom>
          <a:noFill/>
          <a:ln>
            <a:solidFill>
              <a:srgbClr val="0070C0"/>
            </a:solidFill>
          </a:ln>
        </p:spPr>
        <p:txBody>
          <a:bodyPr wrap="square" rtlCol="0">
            <a:spAutoFit/>
          </a:bodyPr>
          <a:lstStyle/>
          <a:p>
            <a:r>
              <a:rPr lang="en-GB" dirty="0"/>
              <a:t>Content</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pic>
        <p:nvPicPr>
          <p:cNvPr id="9" name="Picture 8"/>
          <p:cNvPicPr>
            <a:picLocks noChangeAspect="1"/>
          </p:cNvPicPr>
          <p:nvPr/>
        </p:nvPicPr>
        <p:blipFill rotWithShape="1">
          <a:blip r:embed="rId2"/>
          <a:srcRect t="2367" b="2876"/>
          <a:stretch/>
        </p:blipFill>
        <p:spPr>
          <a:xfrm>
            <a:off x="3983932" y="390634"/>
            <a:ext cx="2976091" cy="3751730"/>
          </a:xfrm>
          <a:prstGeom prst="rect">
            <a:avLst/>
          </a:prstGeom>
        </p:spPr>
      </p:pic>
      <p:sp>
        <p:nvSpPr>
          <p:cNvPr id="2" name="TextBox 1"/>
          <p:cNvSpPr txBox="1"/>
          <p:nvPr/>
        </p:nvSpPr>
        <p:spPr>
          <a:xfrm>
            <a:off x="7589520" y="783771"/>
            <a:ext cx="184731" cy="369332"/>
          </a:xfrm>
          <a:prstGeom prst="rect">
            <a:avLst/>
          </a:prstGeom>
          <a:noFill/>
        </p:spPr>
        <p:txBody>
          <a:bodyPr wrap="none" rtlCol="0">
            <a:spAutoFit/>
          </a:bodyPr>
          <a:lstStyle/>
          <a:p>
            <a:endParaRPr lang="en-GB" dirty="0"/>
          </a:p>
        </p:txBody>
      </p:sp>
      <p:sp>
        <p:nvSpPr>
          <p:cNvPr id="8" name="TextBox 7"/>
          <p:cNvSpPr txBox="1"/>
          <p:nvPr/>
        </p:nvSpPr>
        <p:spPr>
          <a:xfrm>
            <a:off x="5277394" y="3265714"/>
            <a:ext cx="184731" cy="369332"/>
          </a:xfrm>
          <a:prstGeom prst="rect">
            <a:avLst/>
          </a:prstGeom>
          <a:noFill/>
        </p:spPr>
        <p:txBody>
          <a:bodyPr wrap="none" rtlCol="0">
            <a:spAutoFit/>
          </a:bodyPr>
          <a:lstStyle/>
          <a:p>
            <a:endParaRPr lang="en-GB" dirty="0"/>
          </a:p>
        </p:txBody>
      </p:sp>
      <p:sp>
        <p:nvSpPr>
          <p:cNvPr id="10" name="TextBox 9"/>
          <p:cNvSpPr txBox="1"/>
          <p:nvPr/>
        </p:nvSpPr>
        <p:spPr>
          <a:xfrm>
            <a:off x="5277394" y="2912554"/>
            <a:ext cx="914400" cy="914400"/>
          </a:xfrm>
          <a:prstGeom prst="rect">
            <a:avLst/>
          </a:prstGeom>
          <a:noFill/>
        </p:spPr>
        <p:txBody>
          <a:bodyPr wrap="square" rtlCol="0">
            <a:spAutoFit/>
          </a:bodyPr>
          <a:lstStyle/>
          <a:p>
            <a:endParaRPr lang="en-GB" dirty="0"/>
          </a:p>
        </p:txBody>
      </p:sp>
      <p:pic>
        <p:nvPicPr>
          <p:cNvPr id="15" name="Picture 14"/>
          <p:cNvPicPr>
            <a:picLocks noChangeAspect="1"/>
          </p:cNvPicPr>
          <p:nvPr/>
        </p:nvPicPr>
        <p:blipFill rotWithShape="1">
          <a:blip r:embed="rId3"/>
          <a:srcRect l="57848" t="38386" r="2606" b="5506"/>
          <a:stretch/>
        </p:blipFill>
        <p:spPr>
          <a:xfrm>
            <a:off x="6151943" y="4715289"/>
            <a:ext cx="1538514" cy="1493354"/>
          </a:xfrm>
          <a:prstGeom prst="rect">
            <a:avLst/>
          </a:prstGeom>
        </p:spPr>
      </p:pic>
      <p:sp>
        <p:nvSpPr>
          <p:cNvPr id="16" name="TextBox 15"/>
          <p:cNvSpPr txBox="1"/>
          <p:nvPr/>
        </p:nvSpPr>
        <p:spPr>
          <a:xfrm>
            <a:off x="705394" y="3801291"/>
            <a:ext cx="184731" cy="369332"/>
          </a:xfrm>
          <a:prstGeom prst="rect">
            <a:avLst/>
          </a:prstGeom>
          <a:noFill/>
        </p:spPr>
        <p:txBody>
          <a:bodyPr wrap="none" rtlCol="0">
            <a:spAutoFit/>
          </a:bodyPr>
          <a:lstStyle/>
          <a:p>
            <a:endParaRPr lang="en-GB" dirty="0"/>
          </a:p>
        </p:txBody>
      </p:sp>
      <p:sp>
        <p:nvSpPr>
          <p:cNvPr id="18" name="TextBox 17"/>
          <p:cNvSpPr txBox="1"/>
          <p:nvPr/>
        </p:nvSpPr>
        <p:spPr>
          <a:xfrm>
            <a:off x="2033656" y="2987376"/>
            <a:ext cx="184731" cy="369332"/>
          </a:xfrm>
          <a:prstGeom prst="rect">
            <a:avLst/>
          </a:prstGeom>
          <a:noFill/>
        </p:spPr>
        <p:txBody>
          <a:bodyPr wrap="none" rtlCol="0">
            <a:spAutoFit/>
          </a:bodyPr>
          <a:lstStyle/>
          <a:p>
            <a:endParaRPr lang="en-GB" dirty="0"/>
          </a:p>
        </p:txBody>
      </p:sp>
      <p:pic>
        <p:nvPicPr>
          <p:cNvPr id="21" name="Picture 20"/>
          <p:cNvPicPr>
            <a:picLocks noChangeAspect="1"/>
          </p:cNvPicPr>
          <p:nvPr/>
        </p:nvPicPr>
        <p:blipFill rotWithShape="1">
          <a:blip r:embed="rId4"/>
          <a:srcRect l="4930" r="2980"/>
          <a:stretch/>
        </p:blipFill>
        <p:spPr>
          <a:xfrm>
            <a:off x="6917982" y="790086"/>
            <a:ext cx="3496235" cy="1467168"/>
          </a:xfrm>
          <a:prstGeom prst="rect">
            <a:avLst/>
          </a:prstGeom>
        </p:spPr>
      </p:pic>
      <p:pic>
        <p:nvPicPr>
          <p:cNvPr id="23" name="Picture 22"/>
          <p:cNvPicPr>
            <a:picLocks noChangeAspect="1"/>
          </p:cNvPicPr>
          <p:nvPr/>
        </p:nvPicPr>
        <p:blipFill>
          <a:blip r:embed="rId5"/>
          <a:stretch>
            <a:fillRect/>
          </a:stretch>
        </p:blipFill>
        <p:spPr>
          <a:xfrm>
            <a:off x="7814014" y="2332299"/>
            <a:ext cx="3795222" cy="1558044"/>
          </a:xfrm>
          <a:prstGeom prst="rect">
            <a:avLst/>
          </a:prstGeom>
        </p:spPr>
      </p:pic>
      <p:pic>
        <p:nvPicPr>
          <p:cNvPr id="5" name="Picture 4"/>
          <p:cNvPicPr>
            <a:picLocks noChangeAspect="1"/>
          </p:cNvPicPr>
          <p:nvPr/>
        </p:nvPicPr>
        <p:blipFill>
          <a:blip r:embed="rId6"/>
          <a:stretch>
            <a:fillRect/>
          </a:stretch>
        </p:blipFill>
        <p:spPr>
          <a:xfrm>
            <a:off x="294612" y="2869379"/>
            <a:ext cx="3632793" cy="1810197"/>
          </a:xfrm>
          <a:prstGeom prst="rect">
            <a:avLst/>
          </a:prstGeom>
        </p:spPr>
      </p:pic>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45798" y="713192"/>
            <a:ext cx="3776956" cy="2124538"/>
          </a:xfrm>
          <a:prstGeom prst="rect">
            <a:avLst/>
          </a:prstGeom>
        </p:spPr>
      </p:pic>
      <p:sp>
        <p:nvSpPr>
          <p:cNvPr id="7" name="Rectangle 6"/>
          <p:cNvSpPr/>
          <p:nvPr/>
        </p:nvSpPr>
        <p:spPr>
          <a:xfrm>
            <a:off x="245799" y="4715289"/>
            <a:ext cx="2578084" cy="1569660"/>
          </a:xfrm>
          <a:prstGeom prst="rect">
            <a:avLst/>
          </a:prstGeom>
        </p:spPr>
        <p:txBody>
          <a:bodyPr wrap="square">
            <a:spAutoFit/>
          </a:bodyPr>
          <a:lstStyle/>
          <a:p>
            <a:pPr marL="285750" indent="-285750">
              <a:buFont typeface="Arial" panose="020B0604020202020204" pitchFamily="34" charset="0"/>
              <a:buChar char="•"/>
            </a:pPr>
            <a:r>
              <a:rPr lang="en-GB" sz="1200" dirty="0">
                <a:solidFill>
                  <a:srgbClr val="002060"/>
                </a:solidFill>
              </a:rPr>
              <a:t>A group of similar </a:t>
            </a:r>
            <a:r>
              <a:rPr lang="en-GB" sz="1200" b="1" dirty="0">
                <a:solidFill>
                  <a:srgbClr val="002060"/>
                </a:solidFill>
              </a:rPr>
              <a:t>cells</a:t>
            </a:r>
            <a:r>
              <a:rPr lang="en-GB" sz="1200" dirty="0">
                <a:solidFill>
                  <a:srgbClr val="002060"/>
                </a:solidFill>
              </a:rPr>
              <a:t> working together is called a </a:t>
            </a:r>
            <a:r>
              <a:rPr lang="en-GB" sz="1200" b="1" dirty="0">
                <a:solidFill>
                  <a:srgbClr val="002060"/>
                </a:solidFill>
              </a:rPr>
              <a:t>tissue</a:t>
            </a:r>
            <a:r>
              <a:rPr lang="en-GB" sz="1200" dirty="0">
                <a:solidFill>
                  <a:srgbClr val="002060"/>
                </a:solidFill>
              </a:rPr>
              <a:t>.</a:t>
            </a:r>
          </a:p>
          <a:p>
            <a:pPr marL="285750" indent="-285750">
              <a:buFont typeface="Arial" panose="020B0604020202020204" pitchFamily="34" charset="0"/>
              <a:buChar char="•"/>
            </a:pPr>
            <a:r>
              <a:rPr lang="en-GB" sz="1200" dirty="0">
                <a:solidFill>
                  <a:srgbClr val="002060"/>
                </a:solidFill>
              </a:rPr>
              <a:t>Tissues working together are called</a:t>
            </a:r>
            <a:r>
              <a:rPr lang="en-GB" sz="1200" b="1" dirty="0">
                <a:solidFill>
                  <a:srgbClr val="002060"/>
                </a:solidFill>
              </a:rPr>
              <a:t> organs</a:t>
            </a:r>
            <a:r>
              <a:rPr lang="en-GB" sz="1200" dirty="0">
                <a:solidFill>
                  <a:srgbClr val="002060"/>
                </a:solidFill>
              </a:rPr>
              <a:t>.</a:t>
            </a:r>
          </a:p>
          <a:p>
            <a:pPr marL="285750" indent="-285750">
              <a:buFont typeface="Arial" panose="020B0604020202020204" pitchFamily="34" charset="0"/>
              <a:buChar char="•"/>
            </a:pPr>
            <a:r>
              <a:rPr lang="en-GB" sz="1200" dirty="0">
                <a:solidFill>
                  <a:srgbClr val="002060"/>
                </a:solidFill>
              </a:rPr>
              <a:t>Organs working together are called </a:t>
            </a:r>
            <a:r>
              <a:rPr lang="en-GB" sz="1200" b="1" dirty="0">
                <a:solidFill>
                  <a:srgbClr val="002060"/>
                </a:solidFill>
              </a:rPr>
              <a:t>organ systems</a:t>
            </a:r>
            <a:r>
              <a:rPr lang="en-GB" sz="1200" dirty="0">
                <a:solidFill>
                  <a:srgbClr val="002060"/>
                </a:solidFill>
              </a:rPr>
              <a:t>.</a:t>
            </a:r>
          </a:p>
          <a:p>
            <a:pPr marL="285750" indent="-285750">
              <a:buFont typeface="Arial" panose="020B0604020202020204" pitchFamily="34" charset="0"/>
              <a:buChar char="•"/>
            </a:pPr>
            <a:r>
              <a:rPr lang="en-GB" sz="1200" dirty="0">
                <a:solidFill>
                  <a:srgbClr val="002060"/>
                </a:solidFill>
              </a:rPr>
              <a:t>Organ systems working together make up an </a:t>
            </a:r>
            <a:r>
              <a:rPr lang="en-GB" sz="1200" b="1" dirty="0">
                <a:solidFill>
                  <a:srgbClr val="002060"/>
                </a:solidFill>
              </a:rPr>
              <a:t>organism</a:t>
            </a:r>
            <a:r>
              <a:rPr lang="en-GB" sz="1200" dirty="0">
                <a:solidFill>
                  <a:srgbClr val="002060"/>
                </a:solidFill>
              </a:rPr>
              <a:t>.</a:t>
            </a:r>
          </a:p>
        </p:txBody>
      </p:sp>
      <p:sp>
        <p:nvSpPr>
          <p:cNvPr id="11" name="Rectangle 10"/>
          <p:cNvSpPr/>
          <p:nvPr/>
        </p:nvSpPr>
        <p:spPr>
          <a:xfrm>
            <a:off x="3959565" y="4295976"/>
            <a:ext cx="3379694" cy="492443"/>
          </a:xfrm>
          <a:prstGeom prst="rect">
            <a:avLst/>
          </a:prstGeom>
        </p:spPr>
        <p:txBody>
          <a:bodyPr wrap="square">
            <a:spAutoFit/>
          </a:bodyPr>
          <a:lstStyle/>
          <a:p>
            <a:r>
              <a:rPr lang="en-GB" sz="1200" b="1" dirty="0">
                <a:solidFill>
                  <a:srgbClr val="002060"/>
                </a:solidFill>
              </a:rPr>
              <a:t>Diffusion</a:t>
            </a:r>
            <a:r>
              <a:rPr lang="en-GB" sz="1200" dirty="0">
                <a:solidFill>
                  <a:srgbClr val="002060"/>
                </a:solidFill>
              </a:rPr>
              <a:t> is the movement of particles from a high concentration to a low concentration</a:t>
            </a:r>
            <a:r>
              <a:rPr lang="en-GB" sz="1400" dirty="0">
                <a:solidFill>
                  <a:srgbClr val="002060"/>
                </a:solidFill>
              </a:rPr>
              <a:t>.</a:t>
            </a:r>
          </a:p>
        </p:txBody>
      </p:sp>
      <p:pic>
        <p:nvPicPr>
          <p:cNvPr id="22" name="Picture 21"/>
          <p:cNvPicPr>
            <a:picLocks noChangeAspect="1"/>
          </p:cNvPicPr>
          <p:nvPr/>
        </p:nvPicPr>
        <p:blipFill rotWithShape="1">
          <a:blip r:embed="rId3"/>
          <a:srcRect l="8219" t="38386" r="53898" b="5506"/>
          <a:stretch/>
        </p:blipFill>
        <p:spPr>
          <a:xfrm>
            <a:off x="4037304" y="4742316"/>
            <a:ext cx="1473831" cy="1493354"/>
          </a:xfrm>
          <a:prstGeom prst="rect">
            <a:avLst/>
          </a:prstGeom>
        </p:spPr>
      </p:pic>
      <p:sp>
        <p:nvSpPr>
          <p:cNvPr id="20" name="Rectangle 19"/>
          <p:cNvSpPr/>
          <p:nvPr/>
        </p:nvSpPr>
        <p:spPr>
          <a:xfrm>
            <a:off x="3069346" y="4862647"/>
            <a:ext cx="1136582" cy="1200329"/>
          </a:xfrm>
          <a:prstGeom prst="rect">
            <a:avLst/>
          </a:prstGeom>
        </p:spPr>
        <p:txBody>
          <a:bodyPr wrap="square">
            <a:spAutoFit/>
          </a:bodyPr>
          <a:lstStyle/>
          <a:p>
            <a:r>
              <a:rPr lang="en-GB" sz="1200" i="1" dirty="0">
                <a:solidFill>
                  <a:srgbClr val="002060"/>
                </a:solidFill>
              </a:rPr>
              <a:t>This cell has a higher concentration of oxygen outside the cell…</a:t>
            </a:r>
            <a:endParaRPr lang="en-GB" sz="1400" i="1" dirty="0">
              <a:solidFill>
                <a:srgbClr val="002060"/>
              </a:solidFill>
            </a:endParaRPr>
          </a:p>
        </p:txBody>
      </p:sp>
      <p:sp>
        <p:nvSpPr>
          <p:cNvPr id="24" name="Rectangle 23"/>
          <p:cNvSpPr/>
          <p:nvPr/>
        </p:nvSpPr>
        <p:spPr>
          <a:xfrm>
            <a:off x="5347575" y="5501454"/>
            <a:ext cx="1131518" cy="646331"/>
          </a:xfrm>
          <a:prstGeom prst="rect">
            <a:avLst/>
          </a:prstGeom>
        </p:spPr>
        <p:txBody>
          <a:bodyPr wrap="square">
            <a:spAutoFit/>
          </a:bodyPr>
          <a:lstStyle/>
          <a:p>
            <a:r>
              <a:rPr lang="en-GB" sz="1200" i="1" dirty="0">
                <a:solidFill>
                  <a:srgbClr val="002060"/>
                </a:solidFill>
              </a:rPr>
              <a:t>…so oxygen will diffuse in to the cell</a:t>
            </a:r>
            <a:endParaRPr lang="en-GB" sz="1400" i="1" dirty="0">
              <a:solidFill>
                <a:srgbClr val="002060"/>
              </a:solidFill>
            </a:endParaRPr>
          </a:p>
        </p:txBody>
      </p:sp>
      <p:sp>
        <p:nvSpPr>
          <p:cNvPr id="25" name="Rectangle 24"/>
          <p:cNvSpPr/>
          <p:nvPr/>
        </p:nvSpPr>
        <p:spPr>
          <a:xfrm>
            <a:off x="6941832" y="370881"/>
            <a:ext cx="4733092" cy="461665"/>
          </a:xfrm>
          <a:prstGeom prst="rect">
            <a:avLst/>
          </a:prstGeom>
        </p:spPr>
        <p:txBody>
          <a:bodyPr wrap="square">
            <a:spAutoFit/>
          </a:bodyPr>
          <a:lstStyle/>
          <a:p>
            <a:r>
              <a:rPr lang="en-GB" sz="1200" dirty="0">
                <a:solidFill>
                  <a:srgbClr val="002060"/>
                </a:solidFill>
              </a:rPr>
              <a:t>We are all different, partly due to the </a:t>
            </a:r>
            <a:r>
              <a:rPr lang="en-GB" sz="1200" b="1" dirty="0">
                <a:solidFill>
                  <a:srgbClr val="002060"/>
                </a:solidFill>
              </a:rPr>
              <a:t>environment </a:t>
            </a:r>
            <a:r>
              <a:rPr lang="en-GB" sz="1200" dirty="0">
                <a:solidFill>
                  <a:srgbClr val="002060"/>
                </a:solidFill>
              </a:rPr>
              <a:t>we grow up in and partly due to our </a:t>
            </a:r>
            <a:r>
              <a:rPr lang="en-GB" sz="1200" b="1" dirty="0">
                <a:solidFill>
                  <a:srgbClr val="002060"/>
                </a:solidFill>
              </a:rPr>
              <a:t>genes.</a:t>
            </a:r>
            <a:endParaRPr lang="en-GB" sz="1400" dirty="0">
              <a:solidFill>
                <a:srgbClr val="002060"/>
              </a:solidFill>
            </a:endParaRPr>
          </a:p>
        </p:txBody>
      </p:sp>
      <p:pic>
        <p:nvPicPr>
          <p:cNvPr id="28" name="Picture 27"/>
          <p:cNvPicPr>
            <a:picLocks noChangeAspect="1"/>
          </p:cNvPicPr>
          <p:nvPr/>
        </p:nvPicPr>
        <p:blipFill rotWithShape="1">
          <a:blip r:embed="rId8"/>
          <a:srcRect l="40373"/>
          <a:stretch/>
        </p:blipFill>
        <p:spPr>
          <a:xfrm>
            <a:off x="7870875" y="4488746"/>
            <a:ext cx="1543092" cy="1286045"/>
          </a:xfrm>
          <a:prstGeom prst="rect">
            <a:avLst/>
          </a:prstGeom>
        </p:spPr>
      </p:pic>
      <p:sp>
        <p:nvSpPr>
          <p:cNvPr id="26" name="Rectangle 25"/>
          <p:cNvSpPr/>
          <p:nvPr/>
        </p:nvSpPr>
        <p:spPr>
          <a:xfrm>
            <a:off x="10479905" y="783771"/>
            <a:ext cx="1129331" cy="1384995"/>
          </a:xfrm>
          <a:prstGeom prst="rect">
            <a:avLst/>
          </a:prstGeom>
        </p:spPr>
        <p:txBody>
          <a:bodyPr wrap="square">
            <a:spAutoFit/>
          </a:bodyPr>
          <a:lstStyle/>
          <a:p>
            <a:r>
              <a:rPr lang="en-GB" sz="1200" dirty="0">
                <a:solidFill>
                  <a:srgbClr val="002060"/>
                </a:solidFill>
              </a:rPr>
              <a:t>Genes are found on our </a:t>
            </a:r>
            <a:r>
              <a:rPr lang="en-GB" sz="1200" b="1" dirty="0">
                <a:solidFill>
                  <a:srgbClr val="002060"/>
                </a:solidFill>
              </a:rPr>
              <a:t>DNA</a:t>
            </a:r>
            <a:r>
              <a:rPr lang="en-GB" sz="1200" dirty="0">
                <a:solidFill>
                  <a:srgbClr val="002060"/>
                </a:solidFill>
              </a:rPr>
              <a:t> in every cell in our body.  They are a set of instructions.</a:t>
            </a:r>
            <a:endParaRPr lang="en-GB" sz="1400" dirty="0">
              <a:solidFill>
                <a:srgbClr val="002060"/>
              </a:solidFill>
            </a:endParaRPr>
          </a:p>
        </p:txBody>
      </p:sp>
      <p:sp>
        <p:nvSpPr>
          <p:cNvPr id="27" name="Rectangle 26"/>
          <p:cNvSpPr/>
          <p:nvPr/>
        </p:nvSpPr>
        <p:spPr>
          <a:xfrm>
            <a:off x="6991204" y="2611349"/>
            <a:ext cx="809960" cy="1015663"/>
          </a:xfrm>
          <a:prstGeom prst="rect">
            <a:avLst/>
          </a:prstGeom>
        </p:spPr>
        <p:txBody>
          <a:bodyPr wrap="square">
            <a:spAutoFit/>
          </a:bodyPr>
          <a:lstStyle/>
          <a:p>
            <a:r>
              <a:rPr lang="en-GB" sz="1200" dirty="0">
                <a:solidFill>
                  <a:srgbClr val="002060"/>
                </a:solidFill>
              </a:rPr>
              <a:t>We inherit our genes from our parents.</a:t>
            </a:r>
            <a:endParaRPr lang="en-GB" sz="1400" dirty="0">
              <a:solidFill>
                <a:srgbClr val="002060"/>
              </a:solidFill>
            </a:endParaRPr>
          </a:p>
        </p:txBody>
      </p:sp>
      <p:sp>
        <p:nvSpPr>
          <p:cNvPr id="17" name="Rectangle 16"/>
          <p:cNvSpPr/>
          <p:nvPr/>
        </p:nvSpPr>
        <p:spPr>
          <a:xfrm>
            <a:off x="7701767" y="4065143"/>
            <a:ext cx="4019716" cy="461665"/>
          </a:xfrm>
          <a:prstGeom prst="rect">
            <a:avLst/>
          </a:prstGeom>
        </p:spPr>
        <p:txBody>
          <a:bodyPr wrap="square">
            <a:spAutoFit/>
          </a:bodyPr>
          <a:lstStyle/>
          <a:p>
            <a:r>
              <a:rPr lang="en-GB" sz="1200" dirty="0">
                <a:solidFill>
                  <a:srgbClr val="002060"/>
                </a:solidFill>
              </a:rPr>
              <a:t>We call the differences in a species</a:t>
            </a:r>
            <a:r>
              <a:rPr lang="en-GB" sz="1200" b="1" dirty="0">
                <a:solidFill>
                  <a:srgbClr val="002060"/>
                </a:solidFill>
              </a:rPr>
              <a:t> variation.</a:t>
            </a:r>
            <a:r>
              <a:rPr lang="en-GB" sz="1200" dirty="0">
                <a:solidFill>
                  <a:srgbClr val="002060"/>
                </a:solidFill>
              </a:rPr>
              <a:t>  Variation can be </a:t>
            </a:r>
            <a:r>
              <a:rPr lang="en-GB" sz="1200" b="1" dirty="0">
                <a:solidFill>
                  <a:srgbClr val="002060"/>
                </a:solidFill>
              </a:rPr>
              <a:t>continuous </a:t>
            </a:r>
            <a:r>
              <a:rPr lang="en-GB" sz="1200" dirty="0">
                <a:solidFill>
                  <a:srgbClr val="002060"/>
                </a:solidFill>
              </a:rPr>
              <a:t>(</a:t>
            </a:r>
            <a:r>
              <a:rPr lang="en-GB" sz="1200" dirty="0" err="1">
                <a:solidFill>
                  <a:srgbClr val="002060"/>
                </a:solidFill>
              </a:rPr>
              <a:t>eg</a:t>
            </a:r>
            <a:r>
              <a:rPr lang="en-GB" sz="1200" dirty="0">
                <a:solidFill>
                  <a:srgbClr val="002060"/>
                </a:solidFill>
              </a:rPr>
              <a:t> height) or </a:t>
            </a:r>
            <a:r>
              <a:rPr lang="en-GB" sz="1200" b="1" dirty="0">
                <a:solidFill>
                  <a:srgbClr val="002060"/>
                </a:solidFill>
              </a:rPr>
              <a:t>discontinuous</a:t>
            </a:r>
            <a:r>
              <a:rPr lang="en-GB" sz="1200" dirty="0">
                <a:solidFill>
                  <a:srgbClr val="002060"/>
                </a:solidFill>
              </a:rPr>
              <a:t> (</a:t>
            </a:r>
            <a:r>
              <a:rPr lang="en-GB" sz="1200" dirty="0" err="1">
                <a:solidFill>
                  <a:srgbClr val="002060"/>
                </a:solidFill>
              </a:rPr>
              <a:t>eg</a:t>
            </a:r>
            <a:r>
              <a:rPr lang="en-GB" sz="1200" dirty="0">
                <a:solidFill>
                  <a:srgbClr val="002060"/>
                </a:solidFill>
              </a:rPr>
              <a:t> blood group)</a:t>
            </a:r>
            <a:endParaRPr lang="en-GB" sz="1200" dirty="0"/>
          </a:p>
        </p:txBody>
      </p:sp>
      <p:pic>
        <p:nvPicPr>
          <p:cNvPr id="29" name="Picture 28"/>
          <p:cNvPicPr>
            <a:picLocks noChangeAspect="1"/>
          </p:cNvPicPr>
          <p:nvPr/>
        </p:nvPicPr>
        <p:blipFill rotWithShape="1">
          <a:blip r:embed="rId9"/>
          <a:srcRect r="53490"/>
          <a:stretch/>
        </p:blipFill>
        <p:spPr>
          <a:xfrm>
            <a:off x="9693768" y="4494328"/>
            <a:ext cx="1804741" cy="1203904"/>
          </a:xfrm>
          <a:prstGeom prst="rect">
            <a:avLst/>
          </a:prstGeom>
        </p:spPr>
      </p:pic>
      <p:sp>
        <p:nvSpPr>
          <p:cNvPr id="30" name="Rectangle 29"/>
          <p:cNvSpPr/>
          <p:nvPr/>
        </p:nvSpPr>
        <p:spPr>
          <a:xfrm>
            <a:off x="7756656" y="5749746"/>
            <a:ext cx="1969182" cy="461665"/>
          </a:xfrm>
          <a:prstGeom prst="rect">
            <a:avLst/>
          </a:prstGeom>
        </p:spPr>
        <p:txBody>
          <a:bodyPr wrap="square">
            <a:spAutoFit/>
          </a:bodyPr>
          <a:lstStyle/>
          <a:p>
            <a:pPr algn="ctr"/>
            <a:r>
              <a:rPr lang="en-GB" sz="1200" dirty="0">
                <a:solidFill>
                  <a:srgbClr val="002060"/>
                </a:solidFill>
              </a:rPr>
              <a:t>Graphs showing </a:t>
            </a:r>
            <a:r>
              <a:rPr lang="en-GB" sz="1200" b="1" dirty="0">
                <a:solidFill>
                  <a:srgbClr val="002060"/>
                </a:solidFill>
              </a:rPr>
              <a:t>continuous</a:t>
            </a:r>
            <a:r>
              <a:rPr lang="en-GB" sz="1200" dirty="0">
                <a:solidFill>
                  <a:srgbClr val="002060"/>
                </a:solidFill>
              </a:rPr>
              <a:t> variation look like this</a:t>
            </a:r>
            <a:endParaRPr lang="en-GB" sz="1400" dirty="0">
              <a:solidFill>
                <a:srgbClr val="002060"/>
              </a:solidFill>
            </a:endParaRPr>
          </a:p>
        </p:txBody>
      </p:sp>
      <p:sp>
        <p:nvSpPr>
          <p:cNvPr id="31" name="Rectangle 30"/>
          <p:cNvSpPr/>
          <p:nvPr/>
        </p:nvSpPr>
        <p:spPr>
          <a:xfrm>
            <a:off x="9583076" y="5759875"/>
            <a:ext cx="2124948" cy="461665"/>
          </a:xfrm>
          <a:prstGeom prst="rect">
            <a:avLst/>
          </a:prstGeom>
        </p:spPr>
        <p:txBody>
          <a:bodyPr wrap="square">
            <a:spAutoFit/>
          </a:bodyPr>
          <a:lstStyle/>
          <a:p>
            <a:pPr algn="ctr"/>
            <a:r>
              <a:rPr lang="en-GB" sz="1200" dirty="0">
                <a:solidFill>
                  <a:srgbClr val="002060"/>
                </a:solidFill>
              </a:rPr>
              <a:t>Graphs showing </a:t>
            </a:r>
            <a:r>
              <a:rPr lang="en-GB" sz="1200" b="1" dirty="0">
                <a:solidFill>
                  <a:srgbClr val="002060"/>
                </a:solidFill>
              </a:rPr>
              <a:t>discontinuous</a:t>
            </a:r>
            <a:r>
              <a:rPr lang="en-GB" sz="1200" dirty="0">
                <a:solidFill>
                  <a:srgbClr val="002060"/>
                </a:solidFill>
              </a:rPr>
              <a:t> variation look like this</a:t>
            </a:r>
            <a:endParaRPr lang="en-GB" sz="1400" dirty="0">
              <a:solidFill>
                <a:srgbClr val="002060"/>
              </a:solidFill>
            </a:endParaRPr>
          </a:p>
        </p:txBody>
      </p:sp>
    </p:spTree>
    <p:extLst>
      <p:ext uri="{BB962C8B-B14F-4D97-AF65-F5344CB8AC3E}">
        <p14:creationId xmlns:p14="http://schemas.microsoft.com/office/powerpoint/2010/main" val="4193217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4B232DD19833943A9A45F8AFCC38FA2" ma:contentTypeVersion="28" ma:contentTypeDescription="Create a new document." ma:contentTypeScope="" ma:versionID="26b03f97ac503feee0c03eb78f88cee6">
  <xsd:schema xmlns:xsd="http://www.w3.org/2001/XMLSchema" xmlns:xs="http://www.w3.org/2001/XMLSchema" xmlns:p="http://schemas.microsoft.com/office/2006/metadata/properties" xmlns:ns2="46913dee-ef8d-4aa4-ba17-999a992f2bc0" xmlns:ns3="9f606ad3-582d-4e33-866a-87f5eb92eec7" targetNamespace="http://schemas.microsoft.com/office/2006/metadata/properties" ma:root="true" ma:fieldsID="6e78df5383f614006a24ba83fb642be7" ns2:_="" ns3:_="">
    <xsd:import namespace="46913dee-ef8d-4aa4-ba17-999a992f2bc0"/>
    <xsd:import namespace="9f606ad3-582d-4e33-866a-87f5eb92eec7"/>
    <xsd:element name="properties">
      <xsd:complexType>
        <xsd:sequence>
          <xsd:element name="documentManagement">
            <xsd:complexType>
              <xsd:all>
                <xsd:element ref="ns2:c9898626098c466f906136228536deac" minOccurs="0"/>
                <xsd:element ref="ns2:PersonalIdentificationData" minOccurs="0"/>
                <xsd:element ref="ns2:KS" minOccurs="0"/>
                <xsd:element ref="ns2:if854005f7f846a6b7aad60748f3241c" minOccurs="0"/>
                <xsd:element ref="ns2:m8a66f6eefad46e68d85c66b97a6f521" minOccurs="0"/>
                <xsd:element ref="ns2:g479e3c506fd4b8e8c16c418162bcf56" minOccurs="0"/>
                <xsd:element ref="ns2:kae6c1ed8d174f9697add2306d97343a" minOccurs="0"/>
                <xsd:element ref="ns2:Year" minOccurs="0"/>
                <xsd:element ref="ns2:Lesson" minOccurs="0"/>
                <xsd:element ref="ns2:CustomTags" minOccurs="0"/>
                <xsd:element ref="ns2:CurriculumSubject"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913dee-ef8d-4aa4-ba17-999a992f2bc0" elementFormDefault="qualified">
    <xsd:import namespace="http://schemas.microsoft.com/office/2006/documentManagement/types"/>
    <xsd:import namespace="http://schemas.microsoft.com/office/infopath/2007/PartnerControls"/>
    <xsd:element name="c9898626098c466f906136228536deac" ma:index="9" nillable="true" ma:taxonomy="true" ma:internalName="c9898626098c466f906136228536deac" ma:taxonomyFieldName="Staff_x0020_Category" ma:displayName="Staff Category" ma:default="" ma:fieldId="{c9898626-098c-466f-9061-36228536deac}" ma:sspId="2d2d28e8-3cf6-4137-a647-923f4ce26f19" ma:termSetId="8455d36a-816b-4292-81c4-fafcff1a6b99" ma:anchorId="00000000-0000-0000-0000-000000000000" ma:open="false" ma:isKeyword="false">
      <xsd:complexType>
        <xsd:sequence>
          <xsd:element ref="pc:Terms" minOccurs="0" maxOccurs="1"/>
        </xsd:sequence>
      </xsd:complexType>
    </xsd:element>
    <xsd:element name="PersonalIdentificationData" ma:index="10" nillable="true" ma:displayName="Personal Identification Data" ma:default="" ma:internalName="PersonalIdentificationData">
      <xsd:simpleType>
        <xsd:restriction base="dms:Choice">
          <xsd:enumeration value="No"/>
          <xsd:enumeration value="Yes"/>
        </xsd:restriction>
      </xsd:simpleType>
    </xsd:element>
    <xsd:element name="KS" ma:index="11" nillable="true" ma:displayName="Key Stage" ma:default="" ma:internalName="KS">
      <xsd:simpleType>
        <xsd:restriction base="dms:Choice">
          <xsd:enumeration value="Foundation"/>
          <xsd:enumeration value="KS1"/>
          <xsd:enumeration value="KS2"/>
          <xsd:enumeration value="KS3"/>
          <xsd:enumeration value="KS4"/>
          <xsd:enumeration value="KS5"/>
        </xsd:restriction>
      </xsd:simpleType>
    </xsd:element>
    <xsd:element name="if854005f7f846a6b7aad60748f3241c" ma:index="13" nillable="true" ma:taxonomy="true" ma:internalName="if854005f7f846a6b7aad60748f3241c" ma:taxonomyFieldName="Topic" ma:displayName="Topic" ma:default="" ma:fieldId="{2f854005-f7f8-46a6-b7aa-d60748f3241c}" ma:sspId="2d2d28e8-3cf6-4137-a647-923f4ce26f19" ma:termSetId="39c24668-357a-4e67-8e8e-b7c4c5156867" ma:anchorId="00000000-0000-0000-0000-000000000000" ma:open="false" ma:isKeyword="false">
      <xsd:complexType>
        <xsd:sequence>
          <xsd:element ref="pc:Terms" minOccurs="0" maxOccurs="1"/>
        </xsd:sequence>
      </xsd:complexType>
    </xsd:element>
    <xsd:element name="m8a66f6eefad46e68d85c66b97a6f521" ma:index="15" nillable="true" ma:taxonomy="true" ma:internalName="m8a66f6eefad46e68d85c66b97a6f521" ma:taxonomyFieldName="ExamBoard" ma:displayName="Exam Board" ma:default="" ma:fieldId="{68a66f6e-efad-46e6-8d85-c66b97a6f521}" ma:sspId="2d2d28e8-3cf6-4137-a647-923f4ce26f19" ma:termSetId="d791acf1-f6c3-48be-a4e8-7e47bb6fd80b" ma:anchorId="00000000-0000-0000-0000-000000000000" ma:open="false" ma:isKeyword="false">
      <xsd:complexType>
        <xsd:sequence>
          <xsd:element ref="pc:Terms" minOccurs="0" maxOccurs="1"/>
        </xsd:sequence>
      </xsd:complexType>
    </xsd:element>
    <xsd:element name="g479e3c506fd4b8e8c16c418162bcf56" ma:index="17" nillable="true" ma:taxonomy="true" ma:internalName="g479e3c506fd4b8e8c16c418162bcf56" ma:taxonomyFieldName="Week" ma:displayName="Week" ma:default="" ma:fieldId="{0479e3c5-06fd-4b8e-8c16-c418162bcf56}" ma:sspId="2d2d28e8-3cf6-4137-a647-923f4ce26f19" ma:termSetId="f693a37a-435f-4967-a8aa-34fc5d1d3555" ma:anchorId="00000000-0000-0000-0000-000000000000" ma:open="false" ma:isKeyword="false">
      <xsd:complexType>
        <xsd:sequence>
          <xsd:element ref="pc:Terms" minOccurs="0" maxOccurs="1"/>
        </xsd:sequence>
      </xsd:complexType>
    </xsd:element>
    <xsd:element name="kae6c1ed8d174f9697add2306d97343a" ma:index="19" nillable="true" ma:taxonomy="true" ma:internalName="kae6c1ed8d174f9697add2306d97343a" ma:taxonomyFieldName="Term" ma:displayName="Term" ma:default="" ma:fieldId="{4ae6c1ed-8d17-4f96-97ad-d2306d97343a}" ma:sspId="2d2d28e8-3cf6-4137-a647-923f4ce26f19" ma:termSetId="6c7edd09-3c67-40bb-ba6a-978c841d3819" ma:anchorId="00000000-0000-0000-0000-000000000000" ma:open="false" ma:isKeyword="false">
      <xsd:complexType>
        <xsd:sequence>
          <xsd:element ref="pc:Terms" minOccurs="0" maxOccurs="1"/>
        </xsd:sequence>
      </xsd:complexType>
    </xsd:element>
    <xsd:element name="Year" ma:index="20" nillable="true" ma:displayName="Year" ma:default="" ma:internalName="Year">
      <xsd:simpleType>
        <xsd:restriction base="dms:Choice">
          <xsd:enumeration value="R"/>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3"/>
        </xsd:restriction>
      </xsd:simpleType>
    </xsd:element>
    <xsd:element name="Lesson" ma:index="21" nillable="true" ma:displayName="Lesson" ma:default="" ma:internalName="Lesson">
      <xsd:simpleType>
        <xsd:restriction base="dms:Text"/>
      </xsd:simpleType>
    </xsd:element>
    <xsd:element name="CustomTags" ma:index="22" nillable="true" ma:displayName="Custom Tags" ma:default="" ma:internalName="CustomTags">
      <xsd:simpleType>
        <xsd:restriction base="dms:Text"/>
      </xsd:simpleType>
    </xsd:element>
    <xsd:element name="CurriculumSubject" ma:index="23" nillable="true" ma:displayName="Curriculum Subject" ma:default="Middle Leaders" ma:internalName="CurriculumSubject">
      <xsd:simpleType>
        <xsd:restriction base="dms:Text"/>
      </xsd:simpleType>
    </xsd:element>
    <xsd:element name="SharedWithUsers" ma:index="2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f606ad3-582d-4e33-866a-87f5eb92eec7" elementFormDefault="qualified">
    <xsd:import namespace="http://schemas.microsoft.com/office/2006/documentManagement/types"/>
    <xsd:import namespace="http://schemas.microsoft.com/office/infopath/2007/PartnerControls"/>
    <xsd:element name="MediaServiceMetadata" ma:index="24" nillable="true" ma:displayName="MediaServiceMetadata" ma:hidden="true" ma:internalName="MediaServiceMetadata" ma:readOnly="true">
      <xsd:simpleType>
        <xsd:restriction base="dms:Note"/>
      </xsd:simpleType>
    </xsd:element>
    <xsd:element name="MediaServiceFastMetadata" ma:index="25" nillable="true" ma:displayName="MediaServiceFastMetadata" ma:hidden="true" ma:internalName="MediaServiceFastMetadata" ma:readOnly="true">
      <xsd:simpleType>
        <xsd:restriction base="dms:Note"/>
      </xsd:simpleType>
    </xsd:element>
    <xsd:element name="MediaServiceAutoKeyPoints" ma:index="26" nillable="true" ma:displayName="MediaServiceAutoKeyPoints" ma:hidden="true" ma:internalName="MediaServiceAutoKeyPoints" ma:readOnly="true">
      <xsd:simpleType>
        <xsd:restriction base="dms:Note"/>
      </xsd:simpleType>
    </xsd:element>
    <xsd:element name="MediaServiceKeyPoints" ma:index="27" nillable="true" ma:displayName="KeyPoints" ma:internalName="MediaServiceKeyPoints" ma:readOnly="true">
      <xsd:simpleType>
        <xsd:restriction base="dms:Note">
          <xsd:maxLength value="255"/>
        </xsd:restriction>
      </xsd:simpleType>
    </xsd:element>
    <xsd:element name="MediaServiceDateTaken" ma:index="30" nillable="true" ma:displayName="MediaServiceDateTaken" ma:hidden="true" ma:internalName="MediaServiceDateTaken" ma:readOnly="true">
      <xsd:simpleType>
        <xsd:restriction base="dms:Text"/>
      </xsd:simpleType>
    </xsd:element>
    <xsd:element name="MediaServiceAutoTags" ma:index="31" nillable="true" ma:displayName="Tags" ma:internalName="MediaServiceAutoTags" ma:readOnly="true">
      <xsd:simpleType>
        <xsd:restriction base="dms:Text"/>
      </xsd:simpleType>
    </xsd:element>
    <xsd:element name="MediaServiceLocation" ma:index="32" nillable="true" ma:displayName="Location" ma:internalName="MediaServiceLocation" ma:readOnly="true">
      <xsd:simpleType>
        <xsd:restriction base="dms:Text"/>
      </xsd:simpleType>
    </xsd:element>
    <xsd:element name="MediaServiceOCR" ma:index="33" nillable="true" ma:displayName="Extracted Text" ma:internalName="MediaServiceOCR"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ustomTags xmlns="46913dee-ef8d-4aa4-ba17-999a992f2bc0" xsi:nil="true"/>
    <Year xmlns="46913dee-ef8d-4aa4-ba17-999a992f2bc0" xsi:nil="true"/>
    <CurriculumSubject xmlns="46913dee-ef8d-4aa4-ba17-999a992f2bc0">Science</CurriculumSubject>
    <Lesson xmlns="46913dee-ef8d-4aa4-ba17-999a992f2bc0" xsi:nil="true"/>
    <KS xmlns="46913dee-ef8d-4aa4-ba17-999a992f2bc0" xsi:nil="true"/>
    <PersonalIdentificationData xmlns="46913dee-ef8d-4aa4-ba17-999a992f2bc0" xsi:nil="true"/>
    <g479e3c506fd4b8e8c16c418162bcf56 xmlns="46913dee-ef8d-4aa4-ba17-999a992f2bc0">
      <Terms xmlns="http://schemas.microsoft.com/office/infopath/2007/PartnerControls"/>
    </g479e3c506fd4b8e8c16c418162bcf56>
    <c9898626098c466f906136228536deac xmlns="46913dee-ef8d-4aa4-ba17-999a992f2bc0">
      <Terms xmlns="http://schemas.microsoft.com/office/infopath/2007/PartnerControls"/>
    </c9898626098c466f906136228536deac>
    <kae6c1ed8d174f9697add2306d97343a xmlns="46913dee-ef8d-4aa4-ba17-999a992f2bc0">
      <Terms xmlns="http://schemas.microsoft.com/office/infopath/2007/PartnerControls"/>
    </kae6c1ed8d174f9697add2306d97343a>
    <m8a66f6eefad46e68d85c66b97a6f521 xmlns="46913dee-ef8d-4aa4-ba17-999a992f2bc0">
      <Terms xmlns="http://schemas.microsoft.com/office/infopath/2007/PartnerControls"/>
    </m8a66f6eefad46e68d85c66b97a6f521>
    <if854005f7f846a6b7aad60748f3241c xmlns="46913dee-ef8d-4aa4-ba17-999a992f2bc0">
      <Terms xmlns="http://schemas.microsoft.com/office/infopath/2007/PartnerControls"/>
    </if854005f7f846a6b7aad60748f3241c>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0F043F-5133-454F-9A2B-1B4EB6C80E33}"/>
</file>

<file path=customXml/itemProps2.xml><?xml version="1.0" encoding="utf-8"?>
<ds:datastoreItem xmlns:ds="http://schemas.openxmlformats.org/officeDocument/2006/customXml" ds:itemID="{314D6D73-2ADC-47E1-ADFC-89917385090B}">
  <ds:schemaRefs>
    <ds:schemaRef ds:uri="http://purl.org/dc/elements/1.1/"/>
    <ds:schemaRef ds:uri="http://schemas.microsoft.com/office/2006/metadata/properties"/>
    <ds:schemaRef ds:uri="391ef29d-7714-4125-b57e-893d6a1cb671"/>
    <ds:schemaRef ds:uri="http://purl.org/dc/terms/"/>
    <ds:schemaRef ds:uri="http://schemas.openxmlformats.org/package/2006/metadata/core-properties"/>
    <ds:schemaRef ds:uri="3c1de9b3-55a5-406d-a5b0-a8c425c1e4b2"/>
    <ds:schemaRef ds:uri="http://schemas.microsoft.com/office/2006/documentManagement/types"/>
    <ds:schemaRef ds:uri="http://schemas.microsoft.com/office/infopath/2007/PartnerControls"/>
    <ds:schemaRef ds:uri="880b3e2b-90c3-401f-a789-72aef054c0e6"/>
    <ds:schemaRef ds:uri="http://www.w3.org/XML/1998/namespace"/>
    <ds:schemaRef ds:uri="http://purl.org/dc/dcmitype/"/>
  </ds:schemaRefs>
</ds:datastoreItem>
</file>

<file path=customXml/itemProps3.xml><?xml version="1.0" encoding="utf-8"?>
<ds:datastoreItem xmlns:ds="http://schemas.openxmlformats.org/officeDocument/2006/customXml" ds:itemID="{8535B003-44C9-4964-B357-DC17652811B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359</TotalTime>
  <Words>789</Words>
  <Application>Microsoft Office PowerPoint</Application>
  <PresentationFormat>Widescreen</PresentationFormat>
  <Paragraphs>77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Montsaye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 Cooper</dc:creator>
  <cp:lastModifiedBy>J Eglite</cp:lastModifiedBy>
  <cp:revision>34</cp:revision>
  <dcterms:created xsi:type="dcterms:W3CDTF">2020-02-14T09:53:43Z</dcterms:created>
  <dcterms:modified xsi:type="dcterms:W3CDTF">2020-06-30T08:17:22Z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0x010100C4B232DD19833943A9A45F8AFCC38FA2</vt:lpwstr>
  </property>
  <property fmtid="{D5CDD505-2E9C-101B-9397-08002B2CF9AE}" pid="3" name="ExamBoard">
    <vt:lpwstr/>
  </property>
  <property fmtid="{D5CDD505-2E9C-101B-9397-08002B2CF9AE}" pid="4" name="Topic">
    <vt:lpwstr/>
  </property>
  <property fmtid="{D5CDD505-2E9C-101B-9397-08002B2CF9AE}" pid="5" name="Term">
    <vt:lpwstr/>
  </property>
  <property fmtid="{D5CDD505-2E9C-101B-9397-08002B2CF9AE}" pid="6" name="Staff Category">
    <vt:lpwstr/>
  </property>
  <property fmtid="{D5CDD505-2E9C-101B-9397-08002B2CF9AE}" pid="7" name="Week">
    <vt:lpwstr/>
  </property>
</Properties>
</file>