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9999"/>
    <a:srgbClr val="CCCC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05D06F-B09E-9E2B-5DD6-BBEC71F6E9A8}" v="1" dt="2020-02-26T16:17:21.225"/>
    <p1510:client id="{99D9BD11-FD54-950F-DFAB-2B62A5601F5A}" v="123" dt="2020-02-26T16:13:03.8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66" d="100"/>
          <a:sy n="166" d="100"/>
        </p:scale>
        <p:origin x="2342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 Bates" userId="S::ebates@montsaye.northants.sch.uk::b84822fd-1ca1-4704-8611-bbbd958f2492" providerId="AD" clId="Web-{2A05D06F-B09E-9E2B-5DD6-BBEC71F6E9A8}"/>
    <pc:docChg chg="modSld">
      <pc:chgData name="E Bates" userId="S::ebates@montsaye.northants.sch.uk::b84822fd-1ca1-4704-8611-bbbd958f2492" providerId="AD" clId="Web-{2A05D06F-B09E-9E2B-5DD6-BBEC71F6E9A8}" dt="2020-02-26T16:17:21.225" v="0"/>
      <pc:docMkLst>
        <pc:docMk/>
      </pc:docMkLst>
      <pc:sldChg chg="addSp">
        <pc:chgData name="E Bates" userId="S::ebates@montsaye.northants.sch.uk::b84822fd-1ca1-4704-8611-bbbd958f2492" providerId="AD" clId="Web-{2A05D06F-B09E-9E2B-5DD6-BBEC71F6E9A8}" dt="2020-02-26T16:17:21.225" v="0"/>
        <pc:sldMkLst>
          <pc:docMk/>
          <pc:sldMk cId="4193217405" sldId="257"/>
        </pc:sldMkLst>
        <pc:spChg chg="add">
          <ac:chgData name="E Bates" userId="S::ebates@montsaye.northants.sch.uk::b84822fd-1ca1-4704-8611-bbbd958f2492" providerId="AD" clId="Web-{2A05D06F-B09E-9E2B-5DD6-BBEC71F6E9A8}" dt="2020-02-26T16:17:21.225" v="0"/>
          <ac:spMkLst>
            <pc:docMk/>
            <pc:sldMk cId="4193217405" sldId="257"/>
            <ac:spMk id="2" creationId="{597681BE-60FD-480A-A85C-66311C54E32E}"/>
          </ac:spMkLst>
        </pc:spChg>
      </pc:sldChg>
    </pc:docChg>
  </pc:docChgLst>
  <pc:docChgLst>
    <pc:chgData name="E Bates" userId="S::ebates@montsaye.northants.sch.uk::b84822fd-1ca1-4704-8611-bbbd958f2492" providerId="AD" clId="Web-{99D9BD11-FD54-950F-DFAB-2B62A5601F5A}"/>
    <pc:docChg chg="modSld">
      <pc:chgData name="E Bates" userId="S::ebates@montsaye.northants.sch.uk::b84822fd-1ca1-4704-8611-bbbd958f2492" providerId="AD" clId="Web-{99D9BD11-FD54-950F-DFAB-2B62A5601F5A}" dt="2020-02-26T16:12:58.452" v="113"/>
      <pc:docMkLst>
        <pc:docMk/>
      </pc:docMkLst>
      <pc:sldChg chg="modSp">
        <pc:chgData name="E Bates" userId="S::ebates@montsaye.northants.sch.uk::b84822fd-1ca1-4704-8611-bbbd958f2492" providerId="AD" clId="Web-{99D9BD11-FD54-950F-DFAB-2B62A5601F5A}" dt="2020-02-26T16:12:58.452" v="113"/>
        <pc:sldMkLst>
          <pc:docMk/>
          <pc:sldMk cId="2098542469" sldId="256"/>
        </pc:sldMkLst>
        <pc:graphicFrameChg chg="mod modGraphic">
          <ac:chgData name="E Bates" userId="S::ebates@montsaye.northants.sch.uk::b84822fd-1ca1-4704-8611-bbbd958f2492" providerId="AD" clId="Web-{99D9BD11-FD54-950F-DFAB-2B62A5601F5A}" dt="2020-02-26T16:12:58.452" v="113"/>
          <ac:graphicFrameMkLst>
            <pc:docMk/>
            <pc:sldMk cId="2098542469" sldId="256"/>
            <ac:graphicFrameMk id="12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274-A534-44B2-BE3B-D88950E460C4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D7E6-BA9C-4316-883F-4F44F34EF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54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274-A534-44B2-BE3B-D88950E460C4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D7E6-BA9C-4316-883F-4F44F34EF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69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274-A534-44B2-BE3B-D88950E460C4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D7E6-BA9C-4316-883F-4F44F34EF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63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274-A534-44B2-BE3B-D88950E460C4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D7E6-BA9C-4316-883F-4F44F34EF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852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274-A534-44B2-BE3B-D88950E460C4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D7E6-BA9C-4316-883F-4F44F34EF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86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274-A534-44B2-BE3B-D88950E460C4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D7E6-BA9C-4316-883F-4F44F34EF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419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274-A534-44B2-BE3B-D88950E460C4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D7E6-BA9C-4316-883F-4F44F34EF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56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274-A534-44B2-BE3B-D88950E460C4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D7E6-BA9C-4316-883F-4F44F34EF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948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274-A534-44B2-BE3B-D88950E460C4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D7E6-BA9C-4316-883F-4F44F34EF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949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274-A534-44B2-BE3B-D88950E460C4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D7E6-BA9C-4316-883F-4F44F34EF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76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274-A534-44B2-BE3B-D88950E460C4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D7E6-BA9C-4316-883F-4F44F34EF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00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99274-A534-44B2-BE3B-D88950E460C4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0D7E6-BA9C-4316-883F-4F44F34EF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965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VGaNxEM7M8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13110" y="180558"/>
            <a:ext cx="3588136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</a:rPr>
              <a:t>Year 7  - Chemistry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26265" y="827963"/>
            <a:ext cx="3684340" cy="129266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Big Idea:                                                </a:t>
            </a:r>
          </a:p>
          <a:p>
            <a:r>
              <a:rPr lang="en-GB" sz="1400" dirty="0"/>
              <a:t>All matter in the universe is made of tiny particles called atoms and how they behave depends on their structure. </a:t>
            </a:r>
            <a:endParaRPr lang="en-GB" sz="1400" dirty="0" smtClean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52982" y="827963"/>
            <a:ext cx="3173283" cy="129266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Prior Learning                           </a:t>
            </a:r>
          </a:p>
          <a:p>
            <a:r>
              <a:rPr lang="en-GB" sz="1400" dirty="0"/>
              <a:t>Particles, burning and combustion, atomic structure, conservation of mass, acid and alkalis, neutralisation, diffusion, distillation, chromatography</a:t>
            </a:r>
            <a:r>
              <a:rPr lang="en-GB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366069" y="444137"/>
            <a:ext cx="2390502" cy="627864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Keywords:</a:t>
            </a:r>
          </a:p>
          <a:p>
            <a:r>
              <a:rPr lang="en-GB" sz="1200" dirty="0"/>
              <a:t>Chemical reaction</a:t>
            </a:r>
          </a:p>
          <a:p>
            <a:r>
              <a:rPr lang="en-GB" sz="1200" dirty="0"/>
              <a:t>Reactant</a:t>
            </a:r>
          </a:p>
          <a:p>
            <a:r>
              <a:rPr lang="en-GB" sz="1200" dirty="0"/>
              <a:t>Product</a:t>
            </a:r>
          </a:p>
          <a:p>
            <a:r>
              <a:rPr lang="en-GB" sz="1200" dirty="0"/>
              <a:t>Periodic table</a:t>
            </a:r>
          </a:p>
          <a:p>
            <a:r>
              <a:rPr lang="en-GB" sz="1200" dirty="0"/>
              <a:t>Atom</a:t>
            </a:r>
          </a:p>
          <a:p>
            <a:r>
              <a:rPr lang="en-GB" sz="1200" dirty="0"/>
              <a:t>Element</a:t>
            </a:r>
          </a:p>
          <a:p>
            <a:r>
              <a:rPr lang="en-GB" sz="1200" dirty="0"/>
              <a:t>Mixture</a:t>
            </a:r>
          </a:p>
          <a:p>
            <a:r>
              <a:rPr lang="en-GB" sz="1200" dirty="0"/>
              <a:t>Compound</a:t>
            </a:r>
          </a:p>
          <a:p>
            <a:r>
              <a:rPr lang="en-GB" sz="1200" dirty="0"/>
              <a:t>Metal </a:t>
            </a:r>
          </a:p>
          <a:p>
            <a:r>
              <a:rPr lang="en-GB" sz="1200" dirty="0"/>
              <a:t>Non-metal</a:t>
            </a:r>
          </a:p>
          <a:p>
            <a:r>
              <a:rPr lang="en-GB" sz="1200" dirty="0"/>
              <a:t>Particle</a:t>
            </a:r>
          </a:p>
          <a:p>
            <a:r>
              <a:rPr lang="en-GB" sz="1200" dirty="0"/>
              <a:t>Attraction</a:t>
            </a:r>
          </a:p>
          <a:p>
            <a:r>
              <a:rPr lang="en-GB" sz="1200" dirty="0"/>
              <a:t>Ion</a:t>
            </a:r>
          </a:p>
          <a:p>
            <a:r>
              <a:rPr lang="en-GB" sz="1200" dirty="0"/>
              <a:t>Electron</a:t>
            </a:r>
          </a:p>
          <a:p>
            <a:r>
              <a:rPr lang="en-GB" sz="1200" dirty="0"/>
              <a:t>Solution</a:t>
            </a:r>
          </a:p>
          <a:p>
            <a:r>
              <a:rPr lang="en-GB" sz="1200" dirty="0"/>
              <a:t>Dissolves</a:t>
            </a:r>
          </a:p>
          <a:p>
            <a:r>
              <a:rPr lang="en-GB" sz="1200" dirty="0"/>
              <a:t>Saturated solution</a:t>
            </a:r>
          </a:p>
          <a:p>
            <a:r>
              <a:rPr lang="en-GB" sz="1200" dirty="0"/>
              <a:t>Word equation</a:t>
            </a:r>
          </a:p>
          <a:p>
            <a:r>
              <a:rPr lang="en-GB" sz="1200" dirty="0"/>
              <a:t>Combustion</a:t>
            </a:r>
          </a:p>
          <a:p>
            <a:r>
              <a:rPr lang="en-GB" sz="1200" dirty="0"/>
              <a:t>Thermal decomposition</a:t>
            </a:r>
          </a:p>
          <a:p>
            <a:r>
              <a:rPr lang="en-GB" sz="1200" dirty="0"/>
              <a:t>Endothermic</a:t>
            </a:r>
          </a:p>
          <a:p>
            <a:r>
              <a:rPr lang="en-GB" sz="1200" dirty="0"/>
              <a:t>Exothermic</a:t>
            </a:r>
          </a:p>
          <a:p>
            <a:r>
              <a:rPr lang="en-GB" sz="1200" dirty="0"/>
              <a:t>Catalyst</a:t>
            </a:r>
          </a:p>
          <a:p>
            <a:r>
              <a:rPr lang="en-GB" sz="1200" dirty="0"/>
              <a:t>Collision</a:t>
            </a:r>
          </a:p>
          <a:p>
            <a:r>
              <a:rPr lang="en-GB" sz="1200" dirty="0"/>
              <a:t>Energy</a:t>
            </a:r>
          </a:p>
          <a:p>
            <a:r>
              <a:rPr lang="en-GB" sz="1200" dirty="0"/>
              <a:t>Limewater</a:t>
            </a:r>
          </a:p>
          <a:p>
            <a:r>
              <a:rPr lang="en-GB" sz="1200" dirty="0"/>
              <a:t>Chemical symbols</a:t>
            </a:r>
          </a:p>
          <a:p>
            <a:r>
              <a:rPr lang="en-GB" sz="1200" dirty="0"/>
              <a:t>Carbon dioxide (CO</a:t>
            </a:r>
            <a:r>
              <a:rPr lang="en-GB" sz="1200" baseline="-25000" dirty="0"/>
              <a:t>2</a:t>
            </a:r>
            <a:r>
              <a:rPr lang="en-GB" sz="1200" dirty="0"/>
              <a:t>)</a:t>
            </a:r>
          </a:p>
          <a:p>
            <a:r>
              <a:rPr lang="en-GB" sz="1200" dirty="0"/>
              <a:t>Oxygen (O</a:t>
            </a:r>
            <a:r>
              <a:rPr lang="en-GB" sz="1200" baseline="-25000" dirty="0"/>
              <a:t>2</a:t>
            </a:r>
            <a:r>
              <a:rPr lang="en-GB" sz="1200" dirty="0"/>
              <a:t>)</a:t>
            </a:r>
          </a:p>
          <a:p>
            <a:r>
              <a:rPr lang="en-GB" sz="1200" dirty="0"/>
              <a:t>Water (H</a:t>
            </a:r>
            <a:r>
              <a:rPr lang="en-GB" sz="1200" baseline="-25000" dirty="0"/>
              <a:t>2</a:t>
            </a:r>
            <a:r>
              <a:rPr lang="en-GB" sz="1200" dirty="0"/>
              <a:t>O)</a:t>
            </a:r>
          </a:p>
          <a:p>
            <a:r>
              <a:rPr lang="en-GB" sz="1200" dirty="0"/>
              <a:t>Copper Carbonate (CuCO</a:t>
            </a:r>
            <a:r>
              <a:rPr lang="en-GB" sz="1200" baseline="-25000" dirty="0"/>
              <a:t>3</a:t>
            </a:r>
            <a:r>
              <a:rPr lang="en-GB" sz="1200" dirty="0"/>
              <a:t>)</a:t>
            </a:r>
          </a:p>
          <a:p>
            <a:r>
              <a:rPr lang="en-GB" sz="1200" dirty="0"/>
              <a:t>Magnesium (Mg)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0503" y="5568643"/>
            <a:ext cx="4109428" cy="123110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Future Content: </a:t>
            </a:r>
          </a:p>
          <a:p>
            <a:r>
              <a:rPr lang="en-GB" sz="1400" b="1" dirty="0"/>
              <a:t>Year 9 Atomic Structure and Periodic Table </a:t>
            </a:r>
            <a:r>
              <a:rPr lang="en-GB" sz="1400" dirty="0"/>
              <a:t>                       </a:t>
            </a:r>
          </a:p>
          <a:p>
            <a:r>
              <a:rPr lang="en-GB" sz="1400" dirty="0"/>
              <a:t>The atom, symbols, relative atomic mass, electronic charge, isotopes, ionic bonding and ionic compounds and the periodic table.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223760" y="444137"/>
            <a:ext cx="1985554" cy="166199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err="1"/>
              <a:t>Oracy</a:t>
            </a:r>
            <a:r>
              <a:rPr lang="en-GB" b="1" dirty="0"/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You are the main hazard in the lab.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Catalytic converters add unnecessary cost to car manufacturers</a:t>
            </a:r>
            <a:r>
              <a:rPr lang="en-GB" sz="1400" dirty="0" smtClean="0"/>
              <a:t>. 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506686" y="5707116"/>
            <a:ext cx="4702628" cy="86177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Extended project:</a:t>
            </a:r>
          </a:p>
          <a:p>
            <a:r>
              <a:rPr lang="en-GB" sz="1400" dirty="0"/>
              <a:t>Using key words to describe chemical reactions</a:t>
            </a:r>
          </a:p>
          <a:p>
            <a:r>
              <a:rPr lang="en-GB" dirty="0"/>
              <a:t>                                                            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1048" y="2120010"/>
            <a:ext cx="896881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Home learning </a:t>
            </a:r>
            <a:r>
              <a:rPr lang="en-GB" b="1" dirty="0" smtClean="0"/>
              <a:t>tasks</a:t>
            </a:r>
            <a:endParaRPr lang="en-GB" b="1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174431"/>
              </p:ext>
            </p:extLst>
          </p:nvPr>
        </p:nvGraphicFramePr>
        <p:xfrm>
          <a:off x="291048" y="2427612"/>
          <a:ext cx="8746743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581">
                  <a:extLst>
                    <a:ext uri="{9D8B030D-6E8A-4147-A177-3AD203B41FA5}">
                      <a16:colId xmlns:a16="http://schemas.microsoft.com/office/drawing/2014/main" val="142138735"/>
                    </a:ext>
                  </a:extLst>
                </a:gridCol>
                <a:gridCol w="2915581">
                  <a:extLst>
                    <a:ext uri="{9D8B030D-6E8A-4147-A177-3AD203B41FA5}">
                      <a16:colId xmlns:a16="http://schemas.microsoft.com/office/drawing/2014/main" val="571759507"/>
                    </a:ext>
                  </a:extLst>
                </a:gridCol>
                <a:gridCol w="2915581">
                  <a:extLst>
                    <a:ext uri="{9D8B030D-6E8A-4147-A177-3AD203B41FA5}">
                      <a16:colId xmlns:a16="http://schemas.microsoft.com/office/drawing/2014/main" val="2557775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C1.1a Key words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</a:rPr>
                        <a:t> and definitions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</a:rPr>
                        <a:t>Your teacher will give you 3 – 6 key words from this topic. You need to find the definition and learn them (including spelling) for a review test.</a:t>
                      </a:r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C1.2a Dalton’s Atomic Model </a:t>
                      </a:r>
                    </a:p>
                    <a:p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</a:rPr>
                        <a:t>Work out key words, write and identify chemical symbols</a:t>
                      </a:r>
                      <a:r>
                        <a:rPr lang="en-GB" sz="1200" b="0" baseline="0" dirty="0">
                          <a:solidFill>
                            <a:sysClr val="windowText" lastClr="000000"/>
                          </a:solidFill>
                        </a:rPr>
                        <a:t> and describe physical properties </a:t>
                      </a:r>
                    </a:p>
                    <a:p>
                      <a:r>
                        <a:rPr lang="en-GB" sz="1200" b="0" baseline="0" dirty="0">
                          <a:solidFill>
                            <a:sysClr val="windowText" lastClr="000000"/>
                          </a:solidFill>
                        </a:rPr>
                        <a:t>(see worksheet)</a:t>
                      </a: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C1.3a Research an element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the periodic table. What is its symbol? Where did it’s name originate from?  What are its properties and</a:t>
                      </a:r>
                      <a:r>
                        <a:rPr lang="en-GB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uses.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en-GB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28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C1.1b Match up the key words and definitions </a:t>
                      </a:r>
                      <a:r>
                        <a:rPr lang="en-GB" sz="1200" dirty="0"/>
                        <a:t>(see worksheet)</a:t>
                      </a:r>
                    </a:p>
                    <a:p>
                      <a:r>
                        <a:rPr lang="en-GB" sz="1200" dirty="0">
                          <a:solidFill>
                            <a:sysClr val="windowText" lastClr="000000"/>
                          </a:solidFill>
                        </a:rPr>
                        <a:t>A cut and stick revision exercise to</a:t>
                      </a:r>
                      <a:r>
                        <a:rPr lang="en-GB" sz="1200" baseline="0" dirty="0">
                          <a:solidFill>
                            <a:sysClr val="windowText" lastClr="000000"/>
                          </a:solidFill>
                        </a:rPr>
                        <a:t> check your understanding</a:t>
                      </a:r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C1.2b Modelling particles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 models out of materials at home to show the difference between the key terms element, compound and mixture</a:t>
                      </a:r>
                      <a:endParaRPr lang="en-GB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C1.3b The history of gunpowder </a:t>
                      </a:r>
                      <a:r>
                        <a:rPr lang="en-GB" sz="1200" b="0" dirty="0"/>
                        <a:t>Literacy</a:t>
                      </a:r>
                      <a:r>
                        <a:rPr lang="en-GB" sz="1200" b="0" baseline="0" dirty="0"/>
                        <a:t> task with questions including numeracy. </a:t>
                      </a:r>
                      <a:r>
                        <a:rPr lang="en-GB" sz="1200" b="1" dirty="0"/>
                        <a:t>(see</a:t>
                      </a:r>
                      <a:r>
                        <a:rPr lang="en-GB" sz="1200" b="1" baseline="0" dirty="0"/>
                        <a:t> worksheet)</a:t>
                      </a:r>
                      <a:endParaRPr lang="en-GB" sz="1200" b="1" dirty="0"/>
                    </a:p>
                    <a:p>
                      <a:endParaRPr lang="en-GB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88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C1.1c Elementary</a:t>
                      </a:r>
                      <a:endParaRPr lang="en-GB" sz="1400" b="1" dirty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lang="en-GB" sz="1200" dirty="0">
                          <a:solidFill>
                            <a:sysClr val="windowText" lastClr="000000"/>
                          </a:solidFill>
                        </a:rPr>
                        <a:t>Explain what</a:t>
                      </a:r>
                      <a:r>
                        <a:rPr lang="en-GB" sz="1200" baseline="0" dirty="0">
                          <a:solidFill>
                            <a:sysClr val="windowText" lastClr="000000"/>
                          </a:solidFill>
                        </a:rPr>
                        <a:t> atoms are &amp; match </a:t>
                      </a:r>
                      <a:r>
                        <a:rPr lang="en-GB" sz="1200" baseline="0" dirty="0" err="1">
                          <a:solidFill>
                            <a:sysClr val="windowText" lastClr="000000"/>
                          </a:solidFill>
                        </a:rPr>
                        <a:t>ements</a:t>
                      </a:r>
                      <a:r>
                        <a:rPr lang="en-GB" sz="1200" baseline="0" dirty="0">
                          <a:solidFill>
                            <a:sysClr val="windowText" lastClr="000000"/>
                          </a:solidFill>
                        </a:rPr>
                        <a:t> with their chemical symbols. (see </a:t>
                      </a:r>
                      <a:r>
                        <a:rPr lang="en-GB" sz="1200" baseline="0" dirty="0" err="1">
                          <a:solidFill>
                            <a:sysClr val="windowText" lastClr="000000"/>
                          </a:solidFill>
                        </a:rPr>
                        <a:t>woksheet</a:t>
                      </a:r>
                      <a:r>
                        <a:rPr lang="en-GB" sz="1200" baseline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en-GB" sz="12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en-GB" sz="14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en-GB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C1.2c Video </a:t>
                      </a:r>
                      <a:r>
                        <a:rPr lang="en-GB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https://www.youtube.com/watch?v=DVGaNxEM7M8</a:t>
                      </a:r>
                      <a:endParaRPr lang="en-GB" sz="14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Watch the video and describe the</a:t>
                      </a:r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thermal decomposition of iron </a:t>
                      </a:r>
                      <a:r>
                        <a:rPr lang="en-GB" sz="1200" b="0" i="0" u="none" strike="noStrike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sulfate</a:t>
                      </a:r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using words and pictures, </a:t>
                      </a:r>
                      <a:endParaRPr lang="en-GB" sz="1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C1.3c Oil Leak </a:t>
                      </a:r>
                      <a:r>
                        <a:rPr lang="en-GB" sz="1400" dirty="0"/>
                        <a:t>(see</a:t>
                      </a:r>
                      <a:r>
                        <a:rPr lang="en-GB" sz="1400" baseline="0" dirty="0"/>
                        <a:t> worksheet))</a:t>
                      </a:r>
                      <a:endParaRPr lang="en-GB" sz="1400" dirty="0"/>
                    </a:p>
                    <a:p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</a:rPr>
                        <a:t>Working scientifically skills including calculating</a:t>
                      </a:r>
                      <a:r>
                        <a:rPr lang="en-GB" sz="1200" b="0" baseline="0" dirty="0">
                          <a:solidFill>
                            <a:sysClr val="windowText" lastClr="000000"/>
                          </a:solidFill>
                        </a:rPr>
                        <a:t> means, </a:t>
                      </a:r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</a:rPr>
                        <a:t>drawing a scatter graph,, interpreting the graph and drawing conclusions </a:t>
                      </a:r>
                      <a:endParaRPr lang="en-GB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168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542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346363" y="306191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‘Pure’ only contains one type of atom</a:t>
            </a:r>
          </a:p>
          <a:p>
            <a:pPr>
              <a:spcAft>
                <a:spcPts val="0"/>
              </a:spcAft>
            </a:pPr>
            <a:r>
              <a:rPr lang="en-GB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Compound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two or more different atoms chemically bonded together</a:t>
            </a:r>
          </a:p>
          <a:p>
            <a:r>
              <a:rPr lang="en-GB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Mixture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substance that contains different molecules not joined </a:t>
            </a:r>
            <a:endParaRPr lang="en-GB" sz="1400" dirty="0"/>
          </a:p>
        </p:txBody>
      </p:sp>
      <p:sp>
        <p:nvSpPr>
          <p:cNvPr id="25" name="Rectangle 24"/>
          <p:cNvSpPr/>
          <p:nvPr/>
        </p:nvSpPr>
        <p:spPr>
          <a:xfrm>
            <a:off x="5666080" y="306191"/>
            <a:ext cx="340814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Typical </a:t>
            </a:r>
            <a:r>
              <a:rPr lang="en-GB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signs of chemical reaction: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colour change,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gas being given off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solid forming in a liquid,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energy change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1201" y="1093423"/>
            <a:ext cx="1121761" cy="73158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9912" y="1093423"/>
            <a:ext cx="1066892" cy="74377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842" y="1050530"/>
            <a:ext cx="1103472" cy="762066"/>
          </a:xfrm>
          <a:prstGeom prst="rect">
            <a:avLst/>
          </a:prstGeom>
        </p:spPr>
      </p:pic>
      <p:pic>
        <p:nvPicPr>
          <p:cNvPr id="29" name="Picture 28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7359" y="1111551"/>
            <a:ext cx="1232535" cy="695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728" y="244776"/>
            <a:ext cx="3608686" cy="1899908"/>
          </a:xfrm>
          <a:prstGeom prst="rect">
            <a:avLst/>
          </a:prstGeom>
        </p:spPr>
      </p:pic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8312727" y="3200400"/>
            <a:ext cx="3714750" cy="1921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Naming compounds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there is a metal in the compound, the name of the metal goes first.</a:t>
            </a:r>
          </a:p>
          <a:p>
            <a:pPr>
              <a:spcAft>
                <a:spcPts val="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 compound contains only two elements then one of the element’s name has its ending changed to ‘ide’.</a:t>
            </a:r>
          </a:p>
          <a:p>
            <a:pPr>
              <a:spcAft>
                <a:spcPts val="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e.g. zinc + oxygen = zinc oxide</a:t>
            </a:r>
          </a:p>
          <a:p>
            <a:pPr>
              <a:spcAft>
                <a:spcPts val="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iron + bromine = iron </a:t>
            </a:r>
            <a:r>
              <a:rPr lang="en-GB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bromide</a:t>
            </a:r>
          </a:p>
          <a:p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 compound contains </a:t>
            </a: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three elements, including oxygen and carbon the name of the metal is followed by “carbonate”.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e.g. sodium + carbon + oxygen = sodium carbonate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2" name="Picture 31" descr="Image result for thermal decomposition of calcium carbonate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7" r="24005" b="8663"/>
          <a:stretch/>
        </p:blipFill>
        <p:spPr bwMode="auto">
          <a:xfrm>
            <a:off x="9523243" y="5211515"/>
            <a:ext cx="2175510" cy="16148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8312727" y="5370991"/>
            <a:ext cx="1057275" cy="1371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Thermal decomposition</a:t>
            </a: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compound is broken down into simpler substances by heat. 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8744" y="2003859"/>
            <a:ext cx="3737172" cy="1420491"/>
          </a:xfrm>
          <a:prstGeom prst="rect">
            <a:avLst/>
          </a:prstGeom>
        </p:spPr>
      </p:pic>
      <p:sp>
        <p:nvSpPr>
          <p:cNvPr id="38" name="Rectangle 30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0" name="Rectangle 33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8240773" y="2174502"/>
            <a:ext cx="36806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periodic table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lists all 118 known elements. Element are described by </a:t>
            </a: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symbols </a:t>
            </a:r>
            <a:r>
              <a:rPr lang="en-GB" altLang="en-US" sz="1200" dirty="0">
                <a:latin typeface="Calibri" panose="020F0502020204030204" pitchFamily="34" charset="0"/>
                <a:ea typeface="MS ??" charset="-128"/>
                <a:cs typeface="Times New Roman" panose="02020603050405020304" pitchFamily="18" charset="0"/>
              </a:rPr>
              <a:t>of</a:t>
            </a:r>
            <a:r>
              <a:rPr lang="en-GB" alt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one or two letters.</a:t>
            </a:r>
            <a:endParaRPr lang="en-GB" altLang="en-US" sz="9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first letter is </a:t>
            </a:r>
            <a:r>
              <a:rPr lang="en-GB" alt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always a capital letter and the second is always lower case.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cs typeface="Times New Roman" panose="02020603050405020304" pitchFamily="18" charset="0"/>
              </a:rPr>
              <a:t>The same symbols are used in all countries.</a:t>
            </a:r>
            <a:endParaRPr lang="en-GB" sz="1200" dirty="0"/>
          </a:p>
        </p:txBody>
      </p:sp>
      <p:sp>
        <p:nvSpPr>
          <p:cNvPr id="46" name="Rectangle 41"/>
          <p:cNvSpPr>
            <a:spLocks noChangeArrowheads="1"/>
          </p:cNvSpPr>
          <p:nvPr/>
        </p:nvSpPr>
        <p:spPr bwMode="auto">
          <a:xfrm>
            <a:off x="709353" y="47672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7" name="Rectangle 43"/>
          <p:cNvSpPr>
            <a:spLocks noChangeArrowheads="1"/>
          </p:cNvSpPr>
          <p:nvPr/>
        </p:nvSpPr>
        <p:spPr bwMode="auto">
          <a:xfrm>
            <a:off x="742910" y="5009548"/>
            <a:ext cx="22313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44"/>
          <p:cNvSpPr>
            <a:spLocks noChangeArrowheads="1"/>
          </p:cNvSpPr>
          <p:nvPr/>
        </p:nvSpPr>
        <p:spPr bwMode="auto">
          <a:xfrm>
            <a:off x="709353" y="47672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050220" y="1859944"/>
            <a:ext cx="4747987" cy="312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Chemical reaction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One or more new substances are formed </a:t>
            </a:r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05431" y="2181898"/>
            <a:ext cx="2811693" cy="1139511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09219" y="4770345"/>
            <a:ext cx="2085975" cy="561975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09219" y="5986287"/>
            <a:ext cx="2095500" cy="600075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8751" y="5367338"/>
            <a:ext cx="2115968" cy="581025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 rotWithShape="1">
          <a:blip r:embed="rId13"/>
          <a:srcRect l="1575" b="7103"/>
          <a:stretch/>
        </p:blipFill>
        <p:spPr>
          <a:xfrm>
            <a:off x="274784" y="4140674"/>
            <a:ext cx="2118756" cy="583999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50415" y="3533027"/>
            <a:ext cx="2143125" cy="561975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575564" y="5298665"/>
            <a:ext cx="3848650" cy="1440506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 rotWithShape="1">
          <a:blip r:embed="rId16"/>
          <a:srcRect l="3540" t="7101" r="9739" b="21852"/>
          <a:stretch/>
        </p:blipFill>
        <p:spPr>
          <a:xfrm>
            <a:off x="2655950" y="3587110"/>
            <a:ext cx="3029859" cy="1636945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 rotWithShape="1">
          <a:blip r:embed="rId17"/>
          <a:srcRect l="29697" t="22788" r="25212" b="19151"/>
          <a:stretch/>
        </p:blipFill>
        <p:spPr>
          <a:xfrm>
            <a:off x="6640675" y="5303614"/>
            <a:ext cx="1455591" cy="1405702"/>
          </a:xfrm>
          <a:prstGeom prst="rect">
            <a:avLst/>
          </a:prstGeom>
        </p:spPr>
      </p:pic>
      <p:pic>
        <p:nvPicPr>
          <p:cNvPr id="1024" name="Picture 1023"/>
          <p:cNvPicPr>
            <a:picLocks noChangeAspect="1"/>
          </p:cNvPicPr>
          <p:nvPr/>
        </p:nvPicPr>
        <p:blipFill rotWithShape="1">
          <a:blip r:embed="rId18"/>
          <a:srcRect l="3868" t="10338" r="4460"/>
          <a:stretch/>
        </p:blipFill>
        <p:spPr>
          <a:xfrm>
            <a:off x="5758094" y="3396019"/>
            <a:ext cx="2346815" cy="172559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23954" y="2144684"/>
            <a:ext cx="3352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2H</a:t>
            </a:r>
            <a:r>
              <a:rPr lang="en-GB" sz="2400" baseline="-25000" dirty="0" smtClean="0"/>
              <a:t>2</a:t>
            </a:r>
            <a:r>
              <a:rPr lang="en-GB" sz="2400" dirty="0" smtClean="0"/>
              <a:t> + O</a:t>
            </a:r>
            <a:r>
              <a:rPr lang="en-GB" sz="2400" baseline="-25000" dirty="0" smtClean="0"/>
              <a:t>2  </a:t>
            </a:r>
            <a:r>
              <a:rPr lang="en-GB" sz="2400" dirty="0" smtClean="0"/>
              <a:t>    </a:t>
            </a:r>
            <a:r>
              <a:rPr lang="en-GB" sz="2400" dirty="0" smtClean="0">
                <a:sym typeface="Wingdings" panose="05000000000000000000" pitchFamily="2" charset="2"/>
              </a:rPr>
              <a:t>   2H</a:t>
            </a:r>
            <a:r>
              <a:rPr lang="en-GB" sz="2400" baseline="-25000" dirty="0" smtClean="0">
                <a:sym typeface="Wingdings" panose="05000000000000000000" pitchFamily="2" charset="2"/>
              </a:rPr>
              <a:t>2</a:t>
            </a:r>
            <a:r>
              <a:rPr lang="en-GB" sz="2400" dirty="0" smtClean="0">
                <a:sym typeface="Wingdings" panose="05000000000000000000" pitchFamily="2" charset="2"/>
              </a:rPr>
              <a:t>O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93217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B232DD19833943A9A45F8AFCC38FA2" ma:contentTypeVersion="28" ma:contentTypeDescription="Create a new document." ma:contentTypeScope="" ma:versionID="26b03f97ac503feee0c03eb78f88cee6">
  <xsd:schema xmlns:xsd="http://www.w3.org/2001/XMLSchema" xmlns:xs="http://www.w3.org/2001/XMLSchema" xmlns:p="http://schemas.microsoft.com/office/2006/metadata/properties" xmlns:ns2="46913dee-ef8d-4aa4-ba17-999a992f2bc0" xmlns:ns3="9f606ad3-582d-4e33-866a-87f5eb92eec7" targetNamespace="http://schemas.microsoft.com/office/2006/metadata/properties" ma:root="true" ma:fieldsID="6e78df5383f614006a24ba83fb642be7" ns2:_="" ns3:_="">
    <xsd:import namespace="46913dee-ef8d-4aa4-ba17-999a992f2bc0"/>
    <xsd:import namespace="9f606ad3-582d-4e33-866a-87f5eb92eec7"/>
    <xsd:element name="properties">
      <xsd:complexType>
        <xsd:sequence>
          <xsd:element name="documentManagement">
            <xsd:complexType>
              <xsd:all>
                <xsd:element ref="ns2:c9898626098c466f906136228536deac" minOccurs="0"/>
                <xsd:element ref="ns2:PersonalIdentificationData" minOccurs="0"/>
                <xsd:element ref="ns2:KS" minOccurs="0"/>
                <xsd:element ref="ns2:if854005f7f846a6b7aad60748f3241c" minOccurs="0"/>
                <xsd:element ref="ns2:m8a66f6eefad46e68d85c66b97a6f521" minOccurs="0"/>
                <xsd:element ref="ns2:g479e3c506fd4b8e8c16c418162bcf56" minOccurs="0"/>
                <xsd:element ref="ns2:kae6c1ed8d174f9697add2306d97343a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913dee-ef8d-4aa4-ba17-999a992f2bc0" elementFormDefault="qualified">
    <xsd:import namespace="http://schemas.microsoft.com/office/2006/documentManagement/types"/>
    <xsd:import namespace="http://schemas.microsoft.com/office/infopath/2007/PartnerControls"/>
    <xsd:element name="c9898626098c466f906136228536deac" ma:index="9" nillable="true" ma:taxonomy="true" ma:internalName="c9898626098c466f906136228536deac" ma:taxonomyFieldName="Staff_x0020_Category" ma:displayName="Staff Category" ma:default="" ma:fieldId="{c9898626-098c-466f-9061-36228536deac}" ma:sspId="2d2d28e8-3cf6-4137-a647-923f4ce26f19" ma:termSetId="8455d36a-816b-4292-81c4-fafcff1a6b9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0" nillable="true" ma:displayName="Personal Identification Data" ma:default="" ma:internalName="PersonalIdentificationData">
      <xsd:simpleType>
        <xsd:restriction base="dms:Choice">
          <xsd:enumeration value="No"/>
          <xsd:enumeration value="Yes"/>
        </xsd:restriction>
      </xsd:simpleType>
    </xsd:element>
    <xsd:element name="KS" ma:index="11" nillable="true" ma:displayName="Key Stage" ma:default="" ma:internalName="KS">
      <xsd:simpleType>
        <xsd:restriction base="dms:Choice">
          <xsd:enumeration value="Foundation"/>
          <xsd:enumeration value="KS1"/>
          <xsd:enumeration value="KS2"/>
          <xsd:enumeration value="KS3"/>
          <xsd:enumeration value="KS4"/>
          <xsd:enumeration value="KS5"/>
        </xsd:restriction>
      </xsd:simpleType>
    </xsd:element>
    <xsd:element name="if854005f7f846a6b7aad60748f3241c" ma:index="13" nillable="true" ma:taxonomy="true" ma:internalName="if854005f7f846a6b7aad60748f3241c" ma:taxonomyFieldName="Topic" ma:displayName="Topic" ma:default="" ma:fieldId="{2f854005-f7f8-46a6-b7aa-d60748f3241c}" ma:sspId="2d2d28e8-3cf6-4137-a647-923f4ce26f19" ma:termSetId="39c24668-357a-4e67-8e8e-b7c4c515686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8a66f6eefad46e68d85c66b97a6f521" ma:index="15" nillable="true" ma:taxonomy="true" ma:internalName="m8a66f6eefad46e68d85c66b97a6f521" ma:taxonomyFieldName="ExamBoard" ma:displayName="Exam Board" ma:default="" ma:fieldId="{68a66f6e-efad-46e6-8d85-c66b97a6f521}" ma:sspId="2d2d28e8-3cf6-4137-a647-923f4ce26f19" ma:termSetId="d791acf1-f6c3-48be-a4e8-7e47bb6fd80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479e3c506fd4b8e8c16c418162bcf56" ma:index="17" nillable="true" ma:taxonomy="true" ma:internalName="g479e3c506fd4b8e8c16c418162bcf56" ma:taxonomyFieldName="Week" ma:displayName="Week" ma:default="" ma:fieldId="{0479e3c5-06fd-4b8e-8c16-c418162bcf56}" ma:sspId="2d2d28e8-3cf6-4137-a647-923f4ce26f19" ma:termSetId="f693a37a-435f-4967-a8aa-34fc5d1d355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ae6c1ed8d174f9697add2306d97343a" ma:index="19" nillable="true" ma:taxonomy="true" ma:internalName="kae6c1ed8d174f9697add2306d97343a" ma:taxonomyFieldName="Term" ma:displayName="Term" ma:default="" ma:fieldId="{4ae6c1ed-8d17-4f96-97ad-d2306d97343a}" ma:sspId="2d2d28e8-3cf6-4137-a647-923f4ce26f19" ma:termSetId="6c7edd09-3c67-40bb-ba6a-978c841d381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Year" ma:index="20" nillable="true" ma:displayName="Year" ma:default="" ma:internalName="Year">
      <xsd:simpleType>
        <xsd:restriction base="dms:Choice">
          <xsd:enumeration value="R"/>
          <xsd:enumeration value="1"/>
          <xsd:enumeration value="2"/>
          <xsd:enumeration value="3"/>
          <xsd:enumeration value="4"/>
          <xsd:enumeration value="5"/>
          <xsd:enumeration value="6"/>
          <xsd:enumeration value="7"/>
          <xsd:enumeration value="8"/>
          <xsd:enumeration value="9"/>
          <xsd:enumeration value="10"/>
          <xsd:enumeration value="11"/>
          <xsd:enumeration value="12"/>
          <xsd:enumeration value="13"/>
        </xsd:restriction>
      </xsd:simpleType>
    </xsd:element>
    <xsd:element name="Lesson" ma:index="21" nillable="true" ma:displayName="Lesson" ma:default="" ma:internalName="Lesson">
      <xsd:simpleType>
        <xsd:restriction base="dms:Text"/>
      </xsd:simpleType>
    </xsd:element>
    <xsd:element name="CustomTags" ma:index="22" nillable="true" ma:displayName="Custom Tags" ma:default="" ma:internalName="CustomTags">
      <xsd:simpleType>
        <xsd:restriction base="dms:Text"/>
      </xsd:simpleType>
    </xsd:element>
    <xsd:element name="CurriculumSubject" ma:index="23" nillable="true" ma:displayName="Curriculum Subject" ma:default="Middle Leaders" ma:internalName="CurriculumSubject">
      <xsd:simpleType>
        <xsd:restriction base="dms:Text"/>
      </xsd:simpleType>
    </xsd:element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606ad3-582d-4e33-866a-87f5eb92ee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1" nillable="true" ma:displayName="Tags" ma:internalName="MediaServiceAutoTags" ma:readOnly="true">
      <xsd:simpleType>
        <xsd:restriction base="dms:Text"/>
      </xsd:simpleType>
    </xsd:element>
    <xsd:element name="MediaServiceLocation" ma:index="32" nillable="true" ma:displayName="Location" ma:internalName="MediaServiceLocation" ma:readOnly="true">
      <xsd:simpleType>
        <xsd:restriction base="dms:Text"/>
      </xsd:simpleType>
    </xsd:element>
    <xsd:element name="MediaServiceOCR" ma:index="3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ustomTags xmlns="46913dee-ef8d-4aa4-ba17-999a992f2bc0" xsi:nil="true"/>
    <Year xmlns="46913dee-ef8d-4aa4-ba17-999a992f2bc0" xsi:nil="true"/>
    <CurriculumSubject xmlns="46913dee-ef8d-4aa4-ba17-999a992f2bc0">Science</CurriculumSubject>
    <Lesson xmlns="46913dee-ef8d-4aa4-ba17-999a992f2bc0" xsi:nil="true"/>
    <KS xmlns="46913dee-ef8d-4aa4-ba17-999a992f2bc0" xsi:nil="true"/>
    <PersonalIdentificationData xmlns="46913dee-ef8d-4aa4-ba17-999a992f2bc0" xsi:nil="true"/>
    <g479e3c506fd4b8e8c16c418162bcf56 xmlns="46913dee-ef8d-4aa4-ba17-999a992f2bc0">
      <Terms xmlns="http://schemas.microsoft.com/office/infopath/2007/PartnerControls"/>
    </g479e3c506fd4b8e8c16c418162bcf56>
    <c9898626098c466f906136228536deac xmlns="46913dee-ef8d-4aa4-ba17-999a992f2bc0">
      <Terms xmlns="http://schemas.microsoft.com/office/infopath/2007/PartnerControls"/>
    </c9898626098c466f906136228536deac>
    <kae6c1ed8d174f9697add2306d97343a xmlns="46913dee-ef8d-4aa4-ba17-999a992f2bc0">
      <Terms xmlns="http://schemas.microsoft.com/office/infopath/2007/PartnerControls"/>
    </kae6c1ed8d174f9697add2306d97343a>
    <m8a66f6eefad46e68d85c66b97a6f521 xmlns="46913dee-ef8d-4aa4-ba17-999a992f2bc0">
      <Terms xmlns="http://schemas.microsoft.com/office/infopath/2007/PartnerControls"/>
    </m8a66f6eefad46e68d85c66b97a6f521>
    <if854005f7f846a6b7aad60748f3241c xmlns="46913dee-ef8d-4aa4-ba17-999a992f2bc0">
      <Terms xmlns="http://schemas.microsoft.com/office/infopath/2007/PartnerControls"/>
    </if854005f7f846a6b7aad60748f3241c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52EB5F-DDB9-454F-A9F5-3E27C1741876}"/>
</file>

<file path=customXml/itemProps2.xml><?xml version="1.0" encoding="utf-8"?>
<ds:datastoreItem xmlns:ds="http://schemas.openxmlformats.org/officeDocument/2006/customXml" ds:itemID="{314D6D73-2ADC-47E1-ADFC-89917385090B}">
  <ds:schemaRefs>
    <ds:schemaRef ds:uri="880b3e2b-90c3-401f-a789-72aef054c0e6"/>
    <ds:schemaRef ds:uri="http://schemas.microsoft.com/office/infopath/2007/PartnerControls"/>
    <ds:schemaRef ds:uri="http://purl.org/dc/terms/"/>
    <ds:schemaRef ds:uri="http://schemas.microsoft.com/office/2006/documentManagement/types"/>
    <ds:schemaRef ds:uri="391ef29d-7714-4125-b57e-893d6a1cb671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3c1de9b3-55a5-406d-a5b0-a8c425c1e4b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535B003-44C9-4964-B357-DC17652811B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611</Words>
  <Application>Microsoft Office PowerPoint</Application>
  <PresentationFormat>Widescreen</PresentationFormat>
  <Paragraphs>88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MS ??</vt:lpstr>
      <vt:lpstr>Symbol</vt:lpstr>
      <vt:lpstr>Times New Roman</vt:lpstr>
      <vt:lpstr>Wingdings</vt:lpstr>
      <vt:lpstr>Office Theme</vt:lpstr>
      <vt:lpstr>PowerPoint Presentation</vt:lpstr>
      <vt:lpstr>PowerPoint Presentation</vt:lpstr>
    </vt:vector>
  </TitlesOfParts>
  <Company>Montsaye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 Cooper</dc:creator>
  <cp:lastModifiedBy>J Siddons</cp:lastModifiedBy>
  <cp:revision>42</cp:revision>
  <dcterms:created xsi:type="dcterms:W3CDTF">2020-02-14T09:53:43Z</dcterms:created>
  <dcterms:modified xsi:type="dcterms:W3CDTF">2020-04-01T09:48:47Z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0x010100C4B232DD19833943A9A45F8AFCC38FA2</vt:lpwstr>
  </property>
  <property fmtid="{D5CDD505-2E9C-101B-9397-08002B2CF9AE}" pid="3" name="Staff Category">
    <vt:lpwstr/>
  </property>
  <property fmtid="{D5CDD505-2E9C-101B-9397-08002B2CF9AE}" pid="4" name="ExamBoard">
    <vt:lpwstr/>
  </property>
  <property fmtid="{D5CDD505-2E9C-101B-9397-08002B2CF9AE}" pid="5" name="Topic">
    <vt:lpwstr/>
  </property>
  <property fmtid="{D5CDD505-2E9C-101B-9397-08002B2CF9AE}" pid="6" name="Term">
    <vt:lpwstr/>
  </property>
  <property fmtid="{D5CDD505-2E9C-101B-9397-08002B2CF9AE}" pid="7" name="Week">
    <vt:lpwstr/>
  </property>
</Properties>
</file>