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99FF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70" d="100"/>
          <a:sy n="70" d="100"/>
        </p:scale>
        <p:origin x="738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99274-A534-44B2-BE3B-D88950E460C4}" type="datetimeFigureOut">
              <a:rPr lang="en-GB" smtClean="0"/>
              <a:t>26/02/2020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0D7E6-BA9C-4316-883F-4F44F34EF1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2544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99274-A534-44B2-BE3B-D88950E460C4}" type="datetimeFigureOut">
              <a:rPr lang="en-GB" smtClean="0"/>
              <a:t>26/02/2020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0D7E6-BA9C-4316-883F-4F44F34EF1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86926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99274-A534-44B2-BE3B-D88950E460C4}" type="datetimeFigureOut">
              <a:rPr lang="en-GB" smtClean="0"/>
              <a:t>26/02/2020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0D7E6-BA9C-4316-883F-4F44F34EF1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26392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99274-A534-44B2-BE3B-D88950E460C4}" type="datetimeFigureOut">
              <a:rPr lang="en-GB" smtClean="0"/>
              <a:t>26/02/2020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0D7E6-BA9C-4316-883F-4F44F34EF1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48520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99274-A534-44B2-BE3B-D88950E460C4}" type="datetimeFigureOut">
              <a:rPr lang="en-GB" smtClean="0"/>
              <a:t>26/02/2020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0D7E6-BA9C-4316-883F-4F44F34EF1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78674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99274-A534-44B2-BE3B-D88950E460C4}" type="datetimeFigureOut">
              <a:rPr lang="en-GB" smtClean="0"/>
              <a:t>26/02/2020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0D7E6-BA9C-4316-883F-4F44F34EF1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14190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99274-A534-44B2-BE3B-D88950E460C4}" type="datetimeFigureOut">
              <a:rPr lang="en-GB" smtClean="0"/>
              <a:t>26/02/2020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0D7E6-BA9C-4316-883F-4F44F34EF1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55626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99274-A534-44B2-BE3B-D88950E460C4}" type="datetimeFigureOut">
              <a:rPr lang="en-GB" smtClean="0"/>
              <a:t>26/02/2020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0D7E6-BA9C-4316-883F-4F44F34EF1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69481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99274-A534-44B2-BE3B-D88950E460C4}" type="datetimeFigureOut">
              <a:rPr lang="en-GB" smtClean="0"/>
              <a:t>26/02/2020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0D7E6-BA9C-4316-883F-4F44F34EF1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59495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99274-A534-44B2-BE3B-D88950E460C4}" type="datetimeFigureOut">
              <a:rPr lang="en-GB" smtClean="0"/>
              <a:t>26/02/2020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0D7E6-BA9C-4316-883F-4F44F34EF1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67644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99274-A534-44B2-BE3B-D88950E460C4}" type="datetimeFigureOut">
              <a:rPr lang="en-GB" smtClean="0"/>
              <a:t>26/02/2020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0D7E6-BA9C-4316-883F-4F44F34EF1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80010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399274-A534-44B2-BE3B-D88950E460C4}" type="datetimeFigureOut">
              <a:rPr lang="en-GB" smtClean="0"/>
              <a:t>26/02/2020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A0D7E6-BA9C-4316-883F-4F44F34EF1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49654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023360" y="243188"/>
            <a:ext cx="2677886" cy="584775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3200" dirty="0" err="1" smtClean="0">
                <a:solidFill>
                  <a:srgbClr val="0070C0"/>
                </a:solidFill>
              </a:rPr>
              <a:t>Yr</a:t>
            </a:r>
            <a:r>
              <a:rPr lang="en-GB" sz="3200" dirty="0" smtClean="0">
                <a:solidFill>
                  <a:srgbClr val="0070C0"/>
                </a:solidFill>
              </a:rPr>
              <a:t> 8 - Biology 4</a:t>
            </a:r>
            <a:endParaRPr lang="en-GB" sz="3200" dirty="0">
              <a:solidFill>
                <a:srgbClr val="0070C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00155" y="844387"/>
            <a:ext cx="6724296" cy="338554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 smtClean="0"/>
              <a:t>Big Idea</a:t>
            </a:r>
            <a:r>
              <a:rPr lang="en-GB" sz="1600" b="1" dirty="0"/>
              <a:t> </a:t>
            </a:r>
            <a:r>
              <a:rPr lang="en-GB" sz="1600" b="1" dirty="0" smtClean="0"/>
              <a:t>5: </a:t>
            </a:r>
            <a:r>
              <a:rPr lang="en-GB" sz="1400" b="1" i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All </a:t>
            </a:r>
            <a:r>
              <a:rPr lang="en-GB" sz="1400" b="1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organisms are made of cells, and all cells respire</a:t>
            </a:r>
            <a:r>
              <a:rPr lang="en-GB" sz="1600" b="1" i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en-GB" sz="1600" dirty="0" smtClean="0"/>
              <a:t>                                              </a:t>
            </a:r>
            <a:endParaRPr lang="en-GB" sz="1600" dirty="0"/>
          </a:p>
        </p:txBody>
      </p:sp>
      <p:sp>
        <p:nvSpPr>
          <p:cNvPr id="6" name="TextBox 5"/>
          <p:cNvSpPr txBox="1"/>
          <p:nvPr/>
        </p:nvSpPr>
        <p:spPr>
          <a:xfrm>
            <a:off x="240503" y="282607"/>
            <a:ext cx="3226028" cy="461665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GB" sz="1200" b="1" dirty="0" smtClean="0"/>
              <a:t>Prior Learning</a:t>
            </a:r>
            <a:r>
              <a:rPr lang="en-GB" sz="1200" dirty="0" smtClean="0"/>
              <a:t>: Biology 1: Balanced diet and respiration, heart rate and exercise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0460813" y="1808913"/>
            <a:ext cx="1557016" cy="4154984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b="1" dirty="0" smtClean="0"/>
              <a:t>Keywords</a:t>
            </a:r>
            <a:r>
              <a:rPr lang="en-GB" sz="1400" dirty="0" smtClean="0"/>
              <a:t>:</a:t>
            </a:r>
          </a:p>
          <a:p>
            <a:r>
              <a:rPr lang="en-GB" sz="1400" dirty="0" smtClean="0"/>
              <a:t>Drug</a:t>
            </a:r>
          </a:p>
          <a:p>
            <a:r>
              <a:rPr lang="en-GB" sz="1400" dirty="0" smtClean="0"/>
              <a:t>Stimulant</a:t>
            </a:r>
          </a:p>
          <a:p>
            <a:r>
              <a:rPr lang="en-GB" sz="1400" dirty="0" smtClean="0"/>
              <a:t>Depressant</a:t>
            </a:r>
          </a:p>
          <a:p>
            <a:r>
              <a:rPr lang="en-GB" sz="1400" dirty="0" smtClean="0"/>
              <a:t>Addiction</a:t>
            </a:r>
          </a:p>
          <a:p>
            <a:r>
              <a:rPr lang="en-GB" sz="1400" dirty="0" smtClean="0"/>
              <a:t>Withdrawal</a:t>
            </a:r>
          </a:p>
          <a:p>
            <a:r>
              <a:rPr lang="en-GB" sz="1400" dirty="0" smtClean="0"/>
              <a:t>Tolerance</a:t>
            </a:r>
          </a:p>
          <a:p>
            <a:r>
              <a:rPr lang="en-GB" sz="1400" dirty="0" smtClean="0"/>
              <a:t>Alcohol</a:t>
            </a:r>
          </a:p>
          <a:p>
            <a:r>
              <a:rPr lang="en-GB" sz="1400" dirty="0" smtClean="0"/>
              <a:t>Tar</a:t>
            </a:r>
          </a:p>
          <a:p>
            <a:r>
              <a:rPr lang="en-GB" sz="1400" dirty="0" smtClean="0"/>
              <a:t>Nicotine</a:t>
            </a:r>
          </a:p>
          <a:p>
            <a:r>
              <a:rPr lang="en-GB" sz="1400" dirty="0" smtClean="0"/>
              <a:t>Carbon monoxide</a:t>
            </a:r>
          </a:p>
          <a:p>
            <a:r>
              <a:rPr lang="en-GB" sz="1400" dirty="0" smtClean="0"/>
              <a:t>Bronchitis</a:t>
            </a:r>
          </a:p>
          <a:p>
            <a:r>
              <a:rPr lang="en-GB" sz="1400" dirty="0" smtClean="0"/>
              <a:t>Cancer</a:t>
            </a:r>
          </a:p>
          <a:p>
            <a:r>
              <a:rPr lang="en-GB" sz="1400" dirty="0" smtClean="0"/>
              <a:t>Emphysema</a:t>
            </a:r>
          </a:p>
          <a:p>
            <a:r>
              <a:rPr lang="en-GB" sz="1400" dirty="0" smtClean="0"/>
              <a:t>Cannabis</a:t>
            </a:r>
          </a:p>
          <a:p>
            <a:pPr indent="-457200"/>
            <a:r>
              <a:rPr lang="en-GB" sz="1400" dirty="0" smtClean="0"/>
              <a:t>Heroin</a:t>
            </a:r>
            <a:br>
              <a:rPr lang="en-GB" sz="1400" dirty="0" smtClean="0"/>
            </a:br>
            <a:r>
              <a:rPr lang="en-GB" sz="1400" dirty="0" smtClean="0"/>
              <a:t>Performance  enhancing</a:t>
            </a:r>
            <a:endParaRPr lang="en-GB" sz="1400" dirty="0" smtClean="0"/>
          </a:p>
          <a:p>
            <a:endParaRPr lang="en-GB" sz="1200" dirty="0"/>
          </a:p>
        </p:txBody>
      </p:sp>
      <p:sp>
        <p:nvSpPr>
          <p:cNvPr id="8" name="TextBox 7"/>
          <p:cNvSpPr txBox="1"/>
          <p:nvPr/>
        </p:nvSpPr>
        <p:spPr>
          <a:xfrm>
            <a:off x="240503" y="6139913"/>
            <a:ext cx="10003926" cy="276999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GB" sz="1200" b="1" dirty="0" smtClean="0"/>
              <a:t>Future Content: KS4 Biology Infection and Response, Organisation   </a:t>
            </a:r>
            <a:r>
              <a:rPr lang="en-GB" sz="1200" dirty="0" smtClean="0"/>
              <a:t>Testing drugs, painkillers, antibiotics, effect of lifestyle on non-communicable diseases</a:t>
            </a:r>
            <a:r>
              <a:rPr lang="en-GB" sz="1200" b="1" dirty="0" smtClean="0"/>
              <a:t> </a:t>
            </a:r>
            <a:endParaRPr lang="en-GB" sz="1200" dirty="0" smtClean="0"/>
          </a:p>
        </p:txBody>
      </p:sp>
      <p:sp>
        <p:nvSpPr>
          <p:cNvPr id="9" name="TextBox 8"/>
          <p:cNvSpPr txBox="1"/>
          <p:nvPr/>
        </p:nvSpPr>
        <p:spPr>
          <a:xfrm>
            <a:off x="10460813" y="929112"/>
            <a:ext cx="1452511" cy="830997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GB" sz="1200" b="1" dirty="0" err="1" smtClean="0"/>
              <a:t>Oracy</a:t>
            </a:r>
            <a:r>
              <a:rPr lang="en-GB" sz="1200" dirty="0" smtClean="0"/>
              <a:t>: All athletes should be allowed to take performance enhancing drugs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8939284" y="326310"/>
            <a:ext cx="2974040" cy="461665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GB" sz="1200" b="1" dirty="0" smtClean="0"/>
              <a:t>Extended project</a:t>
            </a:r>
            <a:r>
              <a:rPr lang="en-GB" sz="1200" dirty="0" smtClean="0"/>
              <a:t>: Research project and presentation on over the counter medicines.</a:t>
            </a:r>
            <a:endParaRPr lang="en-GB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0369923"/>
              </p:ext>
            </p:extLst>
          </p:nvPr>
        </p:nvGraphicFramePr>
        <p:xfrm>
          <a:off x="240503" y="1329707"/>
          <a:ext cx="10003926" cy="466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34642">
                  <a:extLst>
                    <a:ext uri="{9D8B030D-6E8A-4147-A177-3AD203B41FA5}">
                      <a16:colId xmlns:a16="http://schemas.microsoft.com/office/drawing/2014/main" val="3193877150"/>
                    </a:ext>
                  </a:extLst>
                </a:gridCol>
                <a:gridCol w="3016724">
                  <a:extLst>
                    <a:ext uri="{9D8B030D-6E8A-4147-A177-3AD203B41FA5}">
                      <a16:colId xmlns:a16="http://schemas.microsoft.com/office/drawing/2014/main" val="789057469"/>
                    </a:ext>
                  </a:extLst>
                </a:gridCol>
                <a:gridCol w="3652560">
                  <a:extLst>
                    <a:ext uri="{9D8B030D-6E8A-4147-A177-3AD203B41FA5}">
                      <a16:colId xmlns:a16="http://schemas.microsoft.com/office/drawing/2014/main" val="1540842159"/>
                    </a:ext>
                  </a:extLst>
                </a:gridCol>
              </a:tblGrid>
              <a:tr h="129659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dirty="0" smtClean="0">
                          <a:solidFill>
                            <a:schemeClr val="tx1"/>
                          </a:solidFill>
                        </a:rPr>
                        <a:t>B4 1a  </a:t>
                      </a:r>
                      <a:r>
                        <a:rPr lang="en-GB" sz="16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Compose a newspaper article explaining the issues that arise due to binge drinking. Discuss the short-term and long-term effects. Add data to support your argument. </a:t>
                      </a:r>
                      <a:endParaRPr lang="en-GB" sz="1600" b="0" dirty="0" smtClean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solidFill>
                            <a:schemeClr val="tx1"/>
                          </a:solidFill>
                        </a:rPr>
                        <a:t>B4 2a  </a:t>
                      </a:r>
                      <a:r>
                        <a:rPr lang="en-GB" sz="16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Write or type the alphabet down the page. For each letter, identify a word or phrase related to this topic. E.g. Addiction is …………. </a:t>
                      </a:r>
                      <a:endParaRPr lang="en-GB" sz="16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 smtClean="0">
                          <a:solidFill>
                            <a:schemeClr val="tx1"/>
                          </a:solidFill>
                        </a:rPr>
                        <a:t>B4 3a  </a:t>
                      </a:r>
                      <a:r>
                        <a:rPr lang="en-GB" sz="1600" b="0" dirty="0" smtClean="0">
                          <a:solidFill>
                            <a:schemeClr val="tx1"/>
                          </a:solidFill>
                        </a:rPr>
                        <a:t>Write 3 tweets that would</a:t>
                      </a:r>
                      <a:r>
                        <a:rPr lang="en-GB" sz="1600" b="0" baseline="0" dirty="0" smtClean="0">
                          <a:solidFill>
                            <a:schemeClr val="tx1"/>
                          </a:solidFill>
                        </a:rPr>
                        <a:t> encourage young people to avoid the use of (</a:t>
                      </a:r>
                      <a:r>
                        <a:rPr lang="en-GB" sz="1600" b="0" baseline="0" dirty="0" err="1" smtClean="0">
                          <a:solidFill>
                            <a:schemeClr val="tx1"/>
                          </a:solidFill>
                        </a:rPr>
                        <a:t>i</a:t>
                      </a:r>
                      <a:r>
                        <a:rPr lang="en-GB" sz="1600" b="0" baseline="0" dirty="0" smtClean="0">
                          <a:solidFill>
                            <a:schemeClr val="tx1"/>
                          </a:solidFill>
                        </a:rPr>
                        <a:t>) smoking  (ii) alcohol  (iii) cannabis.  Tweets can only be 140 characters.  They must use key words and be informative.</a:t>
                      </a:r>
                      <a:endParaRPr kumimoji="0" lang="en-GB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168543"/>
                  </a:ext>
                </a:extLst>
              </a:tr>
              <a:tr h="129659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dirty="0" smtClean="0"/>
                        <a:t>B4 1b  </a:t>
                      </a:r>
                      <a:r>
                        <a:rPr lang="en-GB" sz="1600" b="0" dirty="0" smtClean="0"/>
                        <a:t>Draw a diagram of the brain showing what</a:t>
                      </a:r>
                      <a:r>
                        <a:rPr lang="en-GB" sz="1600" b="0" baseline="0" dirty="0" smtClean="0"/>
                        <a:t> each part does.   Shade the parts of the brain which would be affected by alcohol use.</a:t>
                      </a:r>
                      <a:endParaRPr lang="en-GB" sz="16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dirty="0" smtClean="0"/>
                        <a:t>B4 2b</a:t>
                      </a:r>
                      <a:r>
                        <a:rPr kumimoji="0" lang="en-GB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 </a:t>
                      </a:r>
                      <a:r>
                        <a:rPr lang="en-GB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Write a poem/song/rap about the negative effects of taking illegal, recreational drugs. </a:t>
                      </a:r>
                      <a:endParaRPr kumimoji="0" lang="en-GB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6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dirty="0" smtClean="0"/>
                        <a:t>B4 3b  </a:t>
                      </a:r>
                      <a:r>
                        <a:rPr lang="en-GB" sz="1600" b="0" dirty="0" smtClean="0"/>
                        <a:t>Find an online reaction timer.  Test your reactions and write</a:t>
                      </a:r>
                      <a:r>
                        <a:rPr lang="en-GB" sz="1600" b="0" baseline="0" dirty="0" smtClean="0"/>
                        <a:t> down your time.  Repeat 9 </a:t>
                      </a:r>
                      <a:r>
                        <a:rPr lang="en-GB" sz="1600" b="0" baseline="0" dirty="0" smtClean="0"/>
                        <a:t>more times </a:t>
                      </a:r>
                      <a:r>
                        <a:rPr lang="en-GB" sz="1600" b="0" baseline="0" dirty="0" smtClean="0"/>
                        <a:t>then work out your average reaction time.  Drink a can of coke (or something else with caffeine) and repeat.   Did you see a difference?  Write a conclusion for your results.</a:t>
                      </a:r>
                      <a:endParaRPr lang="en-GB" sz="16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9927669"/>
                  </a:ext>
                </a:extLst>
              </a:tr>
              <a:tr h="129659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dirty="0" smtClean="0"/>
                        <a:t>B4 1c  </a:t>
                      </a:r>
                      <a:r>
                        <a:rPr lang="en-GB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Annotate a picture of the human body to show how smoking affects it. You must label the organs and describe the effects.</a:t>
                      </a:r>
                      <a:endParaRPr lang="en-GB" sz="16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dirty="0" smtClean="0"/>
                        <a:t>B4</a:t>
                      </a:r>
                      <a:r>
                        <a:rPr lang="en-GB" sz="1600" b="1" baseline="0" dirty="0" smtClean="0"/>
                        <a:t> 2c   </a:t>
                      </a:r>
                      <a:r>
                        <a:rPr lang="en-GB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Design a poster to describe the effects of smoking has on an unborn baby. You need to consider the following ideas: birth weight, brain development and oxygen availability. </a:t>
                      </a:r>
                      <a:endParaRPr lang="en-GB" sz="1600" dirty="0"/>
                    </a:p>
                  </a:txBody>
                  <a:tcPr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dirty="0" smtClean="0"/>
                        <a:t>B4 3c </a:t>
                      </a:r>
                      <a:r>
                        <a:rPr lang="en-GB" sz="1600" b="0" dirty="0" smtClean="0"/>
                        <a:t> Write at least two paragraphs on the safety of vaping.</a:t>
                      </a:r>
                      <a:r>
                        <a:rPr lang="en-GB" sz="1600" b="0" baseline="0" dirty="0" smtClean="0"/>
                        <a:t>  Make sure you reference any online resources you use. Is it better than smoking cigarettes?  </a:t>
                      </a:r>
                      <a:endParaRPr kumimoji="0" lang="en-GB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CC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86924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98542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6571" y="313509"/>
            <a:ext cx="11482252" cy="590931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GB" b="1" dirty="0" smtClean="0"/>
              <a:t>Content</a:t>
            </a:r>
            <a:r>
              <a:rPr lang="en-GB" dirty="0" smtClean="0"/>
              <a:t>: </a:t>
            </a:r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2" name="TextBox 1"/>
          <p:cNvSpPr txBox="1"/>
          <p:nvPr/>
        </p:nvSpPr>
        <p:spPr>
          <a:xfrm>
            <a:off x="1339297" y="410299"/>
            <a:ext cx="103751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 smtClean="0"/>
              <a:t>Drug</a:t>
            </a:r>
            <a:r>
              <a:rPr lang="en-GB" sz="1400" dirty="0" smtClean="0"/>
              <a:t>: A drug is a substance which changes the chemical reactions of the body.  </a:t>
            </a:r>
          </a:p>
          <a:p>
            <a:r>
              <a:rPr lang="en-GB" sz="1400" dirty="0" smtClean="0"/>
              <a:t>Stimulants increase brain activity </a:t>
            </a:r>
            <a:r>
              <a:rPr lang="en-GB" sz="1400" dirty="0" err="1" smtClean="0"/>
              <a:t>eg</a:t>
            </a:r>
            <a:r>
              <a:rPr lang="en-GB" sz="1400" dirty="0" smtClean="0"/>
              <a:t>) caffeine and cocaine.  Depressants slow down the nervous system </a:t>
            </a:r>
            <a:r>
              <a:rPr lang="en-GB" sz="1400" dirty="0" err="1" smtClean="0"/>
              <a:t>eg</a:t>
            </a:r>
            <a:r>
              <a:rPr lang="en-GB" sz="1400" dirty="0" smtClean="0"/>
              <a:t>) alcohol and heroin.</a:t>
            </a:r>
            <a:endParaRPr lang="en-GB" sz="1400" dirty="0"/>
          </a:p>
        </p:txBody>
      </p:sp>
      <p:sp>
        <p:nvSpPr>
          <p:cNvPr id="6" name="TextBox 5"/>
          <p:cNvSpPr txBox="1"/>
          <p:nvPr/>
        </p:nvSpPr>
        <p:spPr>
          <a:xfrm>
            <a:off x="4024768" y="1061741"/>
            <a:ext cx="2539805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 smtClean="0"/>
              <a:t>Addiction</a:t>
            </a:r>
            <a:r>
              <a:rPr lang="en-GB" sz="1400" dirty="0" smtClean="0"/>
              <a:t>: This is when a person’s body craves a drug.  If they try to stop taking the drug, they may have </a:t>
            </a:r>
            <a:r>
              <a:rPr lang="en-GB" sz="1400" b="1" dirty="0" smtClean="0"/>
              <a:t>withdrawal symptoms</a:t>
            </a:r>
            <a:r>
              <a:rPr lang="en-GB" sz="1400" dirty="0" smtClean="0"/>
              <a:t>.</a:t>
            </a:r>
            <a:endParaRPr lang="en-GB" sz="1400" dirty="0"/>
          </a:p>
        </p:txBody>
      </p:sp>
      <p:sp>
        <p:nvSpPr>
          <p:cNvPr id="7" name="TextBox 6"/>
          <p:cNvSpPr txBox="1"/>
          <p:nvPr/>
        </p:nvSpPr>
        <p:spPr>
          <a:xfrm>
            <a:off x="6869669" y="1091837"/>
            <a:ext cx="49391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 smtClean="0"/>
              <a:t>Alcohol </a:t>
            </a:r>
            <a:r>
              <a:rPr lang="en-GB" sz="1400" dirty="0" smtClean="0"/>
              <a:t>is a depressant which can lead to damage to the liver, heart, brain and kidneys as well as causing cancer.</a:t>
            </a:r>
            <a:endParaRPr lang="en-GB" sz="1400" dirty="0"/>
          </a:p>
        </p:txBody>
      </p:sp>
      <p:sp>
        <p:nvSpPr>
          <p:cNvPr id="9" name="TextBox 8"/>
          <p:cNvSpPr txBox="1"/>
          <p:nvPr/>
        </p:nvSpPr>
        <p:spPr>
          <a:xfrm>
            <a:off x="8223837" y="3850801"/>
            <a:ext cx="165367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 smtClean="0"/>
              <a:t>Performance enhancing drugs</a:t>
            </a:r>
            <a:r>
              <a:rPr lang="en-GB" sz="1400" dirty="0" smtClean="0"/>
              <a:t> are drugs taken to make someone better at a sport.  These are banned and athletes get tested for them, but it can be hard to control.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161275" y="4869868"/>
            <a:ext cx="3447358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Tar becomes trapped in the mucus in the lungs and stops the </a:t>
            </a:r>
            <a:r>
              <a:rPr lang="en-GB" sz="1400" b="1" dirty="0" smtClean="0"/>
              <a:t>cilia</a:t>
            </a:r>
            <a:r>
              <a:rPr lang="en-GB" sz="1400" dirty="0" smtClean="0"/>
              <a:t> from working correctly.  This can lead to irritation of the bronchioles and </a:t>
            </a:r>
            <a:r>
              <a:rPr lang="en-GB" sz="1400" b="1" dirty="0" smtClean="0"/>
              <a:t>bronchitis</a:t>
            </a:r>
            <a:r>
              <a:rPr lang="en-GB" sz="1400" dirty="0" smtClean="0"/>
              <a:t>.  Damage to the </a:t>
            </a:r>
            <a:r>
              <a:rPr lang="en-GB" sz="1400" b="1" dirty="0" smtClean="0"/>
              <a:t>alveoli</a:t>
            </a:r>
            <a:r>
              <a:rPr lang="en-GB" sz="1400" dirty="0" smtClean="0"/>
              <a:t> means less oxygen can be taken in.  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024768" y="2296595"/>
            <a:ext cx="2539805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A person can develop </a:t>
            </a:r>
            <a:r>
              <a:rPr lang="en-GB" sz="1400" b="1" dirty="0" smtClean="0"/>
              <a:t>tolerance</a:t>
            </a:r>
            <a:r>
              <a:rPr lang="en-GB" sz="1400" dirty="0" smtClean="0"/>
              <a:t> to a drug which means they have to use higher amounts to get the same effect.  This may lead to overdose.</a:t>
            </a:r>
            <a:endParaRPr lang="en-GB" sz="1400" dirty="0"/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43226" y="4474337"/>
            <a:ext cx="2695575" cy="171450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2185195" y="3799301"/>
            <a:ext cx="404608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The main chemicals in cigarette smoke are </a:t>
            </a:r>
            <a:r>
              <a:rPr lang="en-GB" sz="1400" b="1" dirty="0" smtClean="0"/>
              <a:t>tar</a:t>
            </a:r>
            <a:r>
              <a:rPr lang="en-GB" sz="1400" dirty="0" smtClean="0"/>
              <a:t>, </a:t>
            </a:r>
            <a:r>
              <a:rPr lang="en-GB" sz="1400" b="1" dirty="0" smtClean="0"/>
              <a:t>nicotine</a:t>
            </a:r>
            <a:r>
              <a:rPr lang="en-GB" sz="1400" dirty="0" smtClean="0"/>
              <a:t> and </a:t>
            </a:r>
            <a:r>
              <a:rPr lang="en-GB" sz="1400" b="1" dirty="0" smtClean="0"/>
              <a:t>carbon monoxide</a:t>
            </a:r>
            <a:r>
              <a:rPr lang="en-GB" sz="1400" dirty="0" smtClean="0"/>
              <a:t>.  Nicotine is the drug which causes addiction.  Carbon monoxide lowers the amount of oxygen the red blood cells can carry.  </a:t>
            </a:r>
            <a:endParaRPr lang="en-GB" sz="1400" dirty="0"/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4400" y="4115425"/>
            <a:ext cx="1666875" cy="1552575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911757" y="3863074"/>
            <a:ext cx="1598695" cy="2055465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618686" y="1711846"/>
            <a:ext cx="5095793" cy="1846947"/>
          </a:xfrm>
          <a:prstGeom prst="rect">
            <a:avLst/>
          </a:prstGeom>
        </p:spPr>
      </p:pic>
      <p:sp>
        <p:nvSpPr>
          <p:cNvPr id="24" name="TextBox 23"/>
          <p:cNvSpPr txBox="1"/>
          <p:nvPr/>
        </p:nvSpPr>
        <p:spPr>
          <a:xfrm>
            <a:off x="401924" y="1234386"/>
            <a:ext cx="148468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 smtClean="0"/>
              <a:t>Cannabis </a:t>
            </a:r>
            <a:r>
              <a:rPr lang="en-GB" sz="1400" dirty="0" smtClean="0"/>
              <a:t>is a recreational drug which can cause mental health issues.  However, it can be beneficial as a </a:t>
            </a:r>
            <a:r>
              <a:rPr lang="en-GB" sz="1400" dirty="0" smtClean="0"/>
              <a:t>treatment for epilepsy</a:t>
            </a:r>
            <a:r>
              <a:rPr lang="en-GB" sz="1200" dirty="0" smtClean="0"/>
              <a:t>.</a:t>
            </a:r>
            <a:endParaRPr lang="en-GB" sz="1200" dirty="0"/>
          </a:p>
        </p:txBody>
      </p:sp>
      <p:pic>
        <p:nvPicPr>
          <p:cNvPr id="25" name="Picture 2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961959" y="1194872"/>
            <a:ext cx="1702042" cy="20732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32174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CustomTags xmlns="46913dee-ef8d-4aa4-ba17-999a992f2bc0" xsi:nil="true"/>
    <Year xmlns="46913dee-ef8d-4aa4-ba17-999a992f2bc0" xsi:nil="true"/>
    <CurriculumSubject xmlns="46913dee-ef8d-4aa4-ba17-999a992f2bc0">Science</CurriculumSubject>
    <Lesson xmlns="46913dee-ef8d-4aa4-ba17-999a992f2bc0" xsi:nil="true"/>
    <KS xmlns="46913dee-ef8d-4aa4-ba17-999a992f2bc0" xsi:nil="true"/>
    <PersonalIdentificationData xmlns="46913dee-ef8d-4aa4-ba17-999a992f2bc0" xsi:nil="true"/>
    <g479e3c506fd4b8e8c16c418162bcf56 xmlns="46913dee-ef8d-4aa4-ba17-999a992f2bc0">
      <Terms xmlns="http://schemas.microsoft.com/office/infopath/2007/PartnerControls"/>
    </g479e3c506fd4b8e8c16c418162bcf56>
    <c9898626098c466f906136228536deac xmlns="46913dee-ef8d-4aa4-ba17-999a992f2bc0">
      <Terms xmlns="http://schemas.microsoft.com/office/infopath/2007/PartnerControls"/>
    </c9898626098c466f906136228536deac>
    <kae6c1ed8d174f9697add2306d97343a xmlns="46913dee-ef8d-4aa4-ba17-999a992f2bc0">
      <Terms xmlns="http://schemas.microsoft.com/office/infopath/2007/PartnerControls"/>
    </kae6c1ed8d174f9697add2306d97343a>
    <m8a66f6eefad46e68d85c66b97a6f521 xmlns="46913dee-ef8d-4aa4-ba17-999a992f2bc0">
      <Terms xmlns="http://schemas.microsoft.com/office/infopath/2007/PartnerControls"/>
    </m8a66f6eefad46e68d85c66b97a6f521>
    <if854005f7f846a6b7aad60748f3241c xmlns="46913dee-ef8d-4aa4-ba17-999a992f2bc0">
      <Terms xmlns="http://schemas.microsoft.com/office/infopath/2007/PartnerControls"/>
    </if854005f7f846a6b7aad60748f3241c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4B232DD19833943A9A45F8AFCC38FA2" ma:contentTypeVersion="28" ma:contentTypeDescription="Create a new document." ma:contentTypeScope="" ma:versionID="26b03f97ac503feee0c03eb78f88cee6">
  <xsd:schema xmlns:xsd="http://www.w3.org/2001/XMLSchema" xmlns:xs="http://www.w3.org/2001/XMLSchema" xmlns:p="http://schemas.microsoft.com/office/2006/metadata/properties" xmlns:ns2="46913dee-ef8d-4aa4-ba17-999a992f2bc0" xmlns:ns3="9f606ad3-582d-4e33-866a-87f5eb92eec7" targetNamespace="http://schemas.microsoft.com/office/2006/metadata/properties" ma:root="true" ma:fieldsID="6e78df5383f614006a24ba83fb642be7" ns2:_="" ns3:_="">
    <xsd:import namespace="46913dee-ef8d-4aa4-ba17-999a992f2bc0"/>
    <xsd:import namespace="9f606ad3-582d-4e33-866a-87f5eb92eec7"/>
    <xsd:element name="properties">
      <xsd:complexType>
        <xsd:sequence>
          <xsd:element name="documentManagement">
            <xsd:complexType>
              <xsd:all>
                <xsd:element ref="ns2:c9898626098c466f906136228536deac" minOccurs="0"/>
                <xsd:element ref="ns2:PersonalIdentificationData" minOccurs="0"/>
                <xsd:element ref="ns2:KS" minOccurs="0"/>
                <xsd:element ref="ns2:if854005f7f846a6b7aad60748f3241c" minOccurs="0"/>
                <xsd:element ref="ns2:m8a66f6eefad46e68d85c66b97a6f521" minOccurs="0"/>
                <xsd:element ref="ns2:g479e3c506fd4b8e8c16c418162bcf56" minOccurs="0"/>
                <xsd:element ref="ns2:kae6c1ed8d174f9697add2306d97343a" minOccurs="0"/>
                <xsd:element ref="ns2:Year" minOccurs="0"/>
                <xsd:element ref="ns2:Lesson" minOccurs="0"/>
                <xsd:element ref="ns2:CustomTags" minOccurs="0"/>
                <xsd:element ref="ns2:CurriculumSubject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2:SharedWithUsers" minOccurs="0"/>
                <xsd:element ref="ns2:SharedWithDetails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6913dee-ef8d-4aa4-ba17-999a992f2bc0" elementFormDefault="qualified">
    <xsd:import namespace="http://schemas.microsoft.com/office/2006/documentManagement/types"/>
    <xsd:import namespace="http://schemas.microsoft.com/office/infopath/2007/PartnerControls"/>
    <xsd:element name="c9898626098c466f906136228536deac" ma:index="9" nillable="true" ma:taxonomy="true" ma:internalName="c9898626098c466f906136228536deac" ma:taxonomyFieldName="Staff_x0020_Category" ma:displayName="Staff Category" ma:default="" ma:fieldId="{c9898626-098c-466f-9061-36228536deac}" ma:sspId="2d2d28e8-3cf6-4137-a647-923f4ce26f19" ma:termSetId="8455d36a-816b-4292-81c4-fafcff1a6b99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PersonalIdentificationData" ma:index="10" nillable="true" ma:displayName="Personal Identification Data" ma:default="" ma:internalName="PersonalIdentificationData">
      <xsd:simpleType>
        <xsd:restriction base="dms:Choice">
          <xsd:enumeration value="No"/>
          <xsd:enumeration value="Yes"/>
        </xsd:restriction>
      </xsd:simpleType>
    </xsd:element>
    <xsd:element name="KS" ma:index="11" nillable="true" ma:displayName="Key Stage" ma:default="" ma:internalName="KS">
      <xsd:simpleType>
        <xsd:restriction base="dms:Choice">
          <xsd:enumeration value="Foundation"/>
          <xsd:enumeration value="KS1"/>
          <xsd:enumeration value="KS2"/>
          <xsd:enumeration value="KS3"/>
          <xsd:enumeration value="KS4"/>
          <xsd:enumeration value="KS5"/>
        </xsd:restriction>
      </xsd:simpleType>
    </xsd:element>
    <xsd:element name="if854005f7f846a6b7aad60748f3241c" ma:index="13" nillable="true" ma:taxonomy="true" ma:internalName="if854005f7f846a6b7aad60748f3241c" ma:taxonomyFieldName="Topic" ma:displayName="Topic" ma:default="" ma:fieldId="{2f854005-f7f8-46a6-b7aa-d60748f3241c}" ma:sspId="2d2d28e8-3cf6-4137-a647-923f4ce26f19" ma:termSetId="39c24668-357a-4e67-8e8e-b7c4c5156867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8a66f6eefad46e68d85c66b97a6f521" ma:index="15" nillable="true" ma:taxonomy="true" ma:internalName="m8a66f6eefad46e68d85c66b97a6f521" ma:taxonomyFieldName="ExamBoard" ma:displayName="Exam Board" ma:default="" ma:fieldId="{68a66f6e-efad-46e6-8d85-c66b97a6f521}" ma:sspId="2d2d28e8-3cf6-4137-a647-923f4ce26f19" ma:termSetId="d791acf1-f6c3-48be-a4e8-7e47bb6fd80b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g479e3c506fd4b8e8c16c418162bcf56" ma:index="17" nillable="true" ma:taxonomy="true" ma:internalName="g479e3c506fd4b8e8c16c418162bcf56" ma:taxonomyFieldName="Week" ma:displayName="Week" ma:default="" ma:fieldId="{0479e3c5-06fd-4b8e-8c16-c418162bcf56}" ma:sspId="2d2d28e8-3cf6-4137-a647-923f4ce26f19" ma:termSetId="f693a37a-435f-4967-a8aa-34fc5d1d355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kae6c1ed8d174f9697add2306d97343a" ma:index="19" nillable="true" ma:taxonomy="true" ma:internalName="kae6c1ed8d174f9697add2306d97343a" ma:taxonomyFieldName="Term" ma:displayName="Term" ma:default="" ma:fieldId="{4ae6c1ed-8d17-4f96-97ad-d2306d97343a}" ma:sspId="2d2d28e8-3cf6-4137-a647-923f4ce26f19" ma:termSetId="6c7edd09-3c67-40bb-ba6a-978c841d3819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Year" ma:index="20" nillable="true" ma:displayName="Year" ma:default="" ma:internalName="Year">
      <xsd:simpleType>
        <xsd:restriction base="dms:Choice">
          <xsd:enumeration value="R"/>
          <xsd:enumeration value="1"/>
          <xsd:enumeration value="2"/>
          <xsd:enumeration value="3"/>
          <xsd:enumeration value="4"/>
          <xsd:enumeration value="5"/>
          <xsd:enumeration value="6"/>
          <xsd:enumeration value="7"/>
          <xsd:enumeration value="8"/>
          <xsd:enumeration value="9"/>
          <xsd:enumeration value="10"/>
          <xsd:enumeration value="11"/>
          <xsd:enumeration value="12"/>
          <xsd:enumeration value="13"/>
        </xsd:restriction>
      </xsd:simpleType>
    </xsd:element>
    <xsd:element name="Lesson" ma:index="21" nillable="true" ma:displayName="Lesson" ma:default="" ma:internalName="Lesson">
      <xsd:simpleType>
        <xsd:restriction base="dms:Text"/>
      </xsd:simpleType>
    </xsd:element>
    <xsd:element name="CustomTags" ma:index="22" nillable="true" ma:displayName="Custom Tags" ma:default="" ma:internalName="CustomTags">
      <xsd:simpleType>
        <xsd:restriction base="dms:Text"/>
      </xsd:simpleType>
    </xsd:element>
    <xsd:element name="CurriculumSubject" ma:index="23" nillable="true" ma:displayName="Curriculum Subject" ma:default="Middle Leaders" ma:internalName="CurriculumSubject">
      <xsd:simpleType>
        <xsd:restriction base="dms:Text"/>
      </xsd:simpleType>
    </xsd:element>
    <xsd:element name="SharedWithUsers" ma:index="2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f606ad3-582d-4e33-866a-87f5eb92eec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24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25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2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3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31" nillable="true" ma:displayName="Tags" ma:internalName="MediaServiceAutoTags" ma:readOnly="true">
      <xsd:simpleType>
        <xsd:restriction base="dms:Text"/>
      </xsd:simpleType>
    </xsd:element>
    <xsd:element name="MediaServiceLocation" ma:index="32" nillable="true" ma:displayName="Location" ma:internalName="MediaServiceLocation" ma:readOnly="true">
      <xsd:simpleType>
        <xsd:restriction base="dms:Text"/>
      </xsd:simpleType>
    </xsd:element>
    <xsd:element name="MediaServiceOCR" ma:index="3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3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35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14D6D73-2ADC-47E1-ADFC-89917385090B}">
  <ds:schemaRefs>
    <ds:schemaRef ds:uri="http://purl.org/dc/elements/1.1/"/>
    <ds:schemaRef ds:uri="http://schemas.microsoft.com/office/2006/metadata/properties"/>
    <ds:schemaRef ds:uri="http://purl.org/dc/terms/"/>
    <ds:schemaRef ds:uri="391ef29d-7714-4125-b57e-893d6a1cb671"/>
    <ds:schemaRef ds:uri="http://schemas.microsoft.com/office/2006/documentManagement/types"/>
    <ds:schemaRef ds:uri="http://schemas.openxmlformats.org/package/2006/metadata/core-properties"/>
    <ds:schemaRef ds:uri="3c1de9b3-55a5-406d-a5b0-a8c425c1e4b2"/>
    <ds:schemaRef ds:uri="880b3e2b-90c3-401f-a789-72aef054c0e6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8535B003-44C9-4964-B357-DC17652811B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485DF05-2251-4A46-8223-27A144C9446C}"/>
</file>

<file path=docProps/app.xml><?xml version="1.0" encoding="utf-8"?>
<Properties xmlns="http://schemas.openxmlformats.org/officeDocument/2006/extended-properties" xmlns:vt="http://schemas.openxmlformats.org/officeDocument/2006/docPropsVTypes">
  <TotalTime>284</TotalTime>
  <Words>651</Words>
  <Application>Microsoft Office PowerPoint</Application>
  <PresentationFormat>Widescreen</PresentationFormat>
  <Paragraphs>59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</vt:vector>
  </TitlesOfParts>
  <Company>Montsaye Academy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 Cooper</dc:creator>
  <cp:lastModifiedBy>L Cooper</cp:lastModifiedBy>
  <cp:revision>28</cp:revision>
  <dcterms:created xsi:type="dcterms:W3CDTF">2020-02-14T09:53:43Z</dcterms:created>
  <dcterms:modified xsi:type="dcterms:W3CDTF">2020-02-26T16:21:38Z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0x010100C4B232DD19833943A9A45F8AFCC38FA2</vt:lpwstr>
  </property>
  <property fmtid="{D5CDD505-2E9C-101B-9397-08002B2CF9AE}" pid="3" name="ExamBoard">
    <vt:lpwstr/>
  </property>
  <property fmtid="{D5CDD505-2E9C-101B-9397-08002B2CF9AE}" pid="4" name="Topic">
    <vt:lpwstr/>
  </property>
  <property fmtid="{D5CDD505-2E9C-101B-9397-08002B2CF9AE}" pid="5" name="Term">
    <vt:lpwstr/>
  </property>
  <property fmtid="{D5CDD505-2E9C-101B-9397-08002B2CF9AE}" pid="6" name="Staff Category">
    <vt:lpwstr/>
  </property>
  <property fmtid="{D5CDD505-2E9C-101B-9397-08002B2CF9AE}" pid="7" name="Week">
    <vt:lpwstr/>
  </property>
</Properties>
</file>