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69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63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5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86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1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6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94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94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6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0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99274-A534-44B2-BE3B-D88950E460C4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0D7E6-BA9C-4316-883F-4F44F34EF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6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3360" y="243188"/>
            <a:ext cx="2677886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 smtClean="0">
                <a:solidFill>
                  <a:srgbClr val="0070C0"/>
                </a:solidFill>
              </a:rPr>
              <a:t>Yr</a:t>
            </a:r>
            <a:r>
              <a:rPr lang="en-GB" sz="3200" dirty="0" smtClean="0">
                <a:solidFill>
                  <a:srgbClr val="0070C0"/>
                </a:solidFill>
              </a:rPr>
              <a:t> 8 - Biology 4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0155" y="844387"/>
            <a:ext cx="6724296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Big Idea</a:t>
            </a:r>
            <a:r>
              <a:rPr lang="en-GB" sz="1600" b="1" dirty="0"/>
              <a:t> </a:t>
            </a:r>
            <a:r>
              <a:rPr lang="en-GB" sz="1600" b="1" dirty="0" smtClean="0"/>
              <a:t>5: </a:t>
            </a:r>
            <a:r>
              <a:rPr lang="en-GB" sz="14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  <a:r>
              <a:rPr lang="en-GB" sz="1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organisms are made of cells, and all cells respire</a:t>
            </a:r>
            <a:r>
              <a:rPr lang="en-GB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1600" dirty="0" smtClean="0"/>
              <a:t>                                              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40503" y="282607"/>
            <a:ext cx="3226028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Prior Learning</a:t>
            </a:r>
            <a:r>
              <a:rPr lang="en-GB" sz="1200" dirty="0" smtClean="0"/>
              <a:t>: Biology 1: Balanced diet and respiration, heart rate and exercise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60813" y="1808913"/>
            <a:ext cx="1557016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Keywords</a:t>
            </a:r>
            <a:r>
              <a:rPr lang="en-GB" sz="1400" dirty="0" smtClean="0"/>
              <a:t>:</a:t>
            </a:r>
          </a:p>
          <a:p>
            <a:r>
              <a:rPr lang="en-GB" sz="1400" dirty="0" smtClean="0"/>
              <a:t>Drug</a:t>
            </a:r>
          </a:p>
          <a:p>
            <a:r>
              <a:rPr lang="en-GB" sz="1400" dirty="0" smtClean="0"/>
              <a:t>Stimulant</a:t>
            </a:r>
          </a:p>
          <a:p>
            <a:r>
              <a:rPr lang="en-GB" sz="1400" dirty="0" smtClean="0"/>
              <a:t>Depressant</a:t>
            </a:r>
          </a:p>
          <a:p>
            <a:r>
              <a:rPr lang="en-GB" sz="1400" dirty="0" smtClean="0"/>
              <a:t>Addiction</a:t>
            </a:r>
          </a:p>
          <a:p>
            <a:r>
              <a:rPr lang="en-GB" sz="1400" dirty="0" smtClean="0"/>
              <a:t>Withdrawal</a:t>
            </a:r>
          </a:p>
          <a:p>
            <a:r>
              <a:rPr lang="en-GB" sz="1400" dirty="0" smtClean="0"/>
              <a:t>Tolerance</a:t>
            </a:r>
          </a:p>
          <a:p>
            <a:r>
              <a:rPr lang="en-GB" sz="1400" dirty="0" smtClean="0"/>
              <a:t>Alcohol</a:t>
            </a:r>
          </a:p>
          <a:p>
            <a:r>
              <a:rPr lang="en-GB" sz="1400" dirty="0" smtClean="0"/>
              <a:t>Tar</a:t>
            </a:r>
          </a:p>
          <a:p>
            <a:r>
              <a:rPr lang="en-GB" sz="1400" dirty="0" smtClean="0"/>
              <a:t>Nicotine</a:t>
            </a:r>
          </a:p>
          <a:p>
            <a:r>
              <a:rPr lang="en-GB" sz="1400" dirty="0" smtClean="0"/>
              <a:t>Carbon monoxide</a:t>
            </a:r>
          </a:p>
          <a:p>
            <a:r>
              <a:rPr lang="en-GB" sz="1400" dirty="0" smtClean="0"/>
              <a:t>Bronchitis</a:t>
            </a:r>
          </a:p>
          <a:p>
            <a:r>
              <a:rPr lang="en-GB" sz="1400" dirty="0" smtClean="0"/>
              <a:t>Cancer</a:t>
            </a:r>
          </a:p>
          <a:p>
            <a:r>
              <a:rPr lang="en-GB" sz="1400" dirty="0" smtClean="0"/>
              <a:t>Emphysema</a:t>
            </a:r>
          </a:p>
          <a:p>
            <a:r>
              <a:rPr lang="en-GB" sz="1400" dirty="0" smtClean="0"/>
              <a:t>Cannabis</a:t>
            </a:r>
          </a:p>
          <a:p>
            <a:pPr indent="-457200"/>
            <a:r>
              <a:rPr lang="en-GB" sz="1400" dirty="0" smtClean="0"/>
              <a:t>Heroin</a:t>
            </a:r>
            <a:br>
              <a:rPr lang="en-GB" sz="1400" dirty="0" smtClean="0"/>
            </a:br>
            <a:r>
              <a:rPr lang="en-GB" sz="1400" dirty="0" smtClean="0"/>
              <a:t>Performance  enhancing</a:t>
            </a:r>
            <a:endParaRPr lang="en-GB" sz="1400" dirty="0" smtClean="0"/>
          </a:p>
          <a:p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40503" y="6139913"/>
            <a:ext cx="10003926" cy="2769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Future Content: KS4 Biology Infection and Response, Organisation   </a:t>
            </a:r>
            <a:r>
              <a:rPr lang="en-GB" sz="1200" dirty="0" smtClean="0"/>
              <a:t>Testing drugs, painkillers, antibiotics, effect of lifestyle on non-communicable diseases</a:t>
            </a:r>
            <a:r>
              <a:rPr lang="en-GB" sz="1200" b="1" dirty="0" smtClean="0"/>
              <a:t> </a:t>
            </a:r>
            <a:endParaRPr lang="en-GB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460813" y="929112"/>
            <a:ext cx="1452511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Oracy</a:t>
            </a:r>
            <a:r>
              <a:rPr lang="en-GB" sz="1200" dirty="0" smtClean="0"/>
              <a:t>: All athletes should be allowed to take performance enhancing drugs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39284" y="326310"/>
            <a:ext cx="2974040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Extended project</a:t>
            </a:r>
            <a:r>
              <a:rPr lang="en-GB" sz="1200" dirty="0" smtClean="0"/>
              <a:t>: Research project and presentation on over the counter medicines.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369923"/>
              </p:ext>
            </p:extLst>
          </p:nvPr>
        </p:nvGraphicFramePr>
        <p:xfrm>
          <a:off x="240503" y="1329707"/>
          <a:ext cx="1000392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642">
                  <a:extLst>
                    <a:ext uri="{9D8B030D-6E8A-4147-A177-3AD203B41FA5}">
                      <a16:colId xmlns:a16="http://schemas.microsoft.com/office/drawing/2014/main" val="3193877150"/>
                    </a:ext>
                  </a:extLst>
                </a:gridCol>
                <a:gridCol w="3016724">
                  <a:extLst>
                    <a:ext uri="{9D8B030D-6E8A-4147-A177-3AD203B41FA5}">
                      <a16:colId xmlns:a16="http://schemas.microsoft.com/office/drawing/2014/main" val="789057469"/>
                    </a:ext>
                  </a:extLst>
                </a:gridCol>
                <a:gridCol w="3652560">
                  <a:extLst>
                    <a:ext uri="{9D8B030D-6E8A-4147-A177-3AD203B41FA5}">
                      <a16:colId xmlns:a16="http://schemas.microsoft.com/office/drawing/2014/main" val="1540842159"/>
                    </a:ext>
                  </a:extLst>
                </a:gridCol>
              </a:tblGrid>
              <a:tr h="1296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B4 1a 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Compose a newspaper article explaining the issues that arise due to binge drinking. Discuss the short-term and long-term effects. Add data to support your argument. </a:t>
                      </a:r>
                      <a:endParaRPr lang="en-GB" sz="1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B4 2a 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or type the alphabet down the page. For each letter, identify a word or phrase related to this topic. E.g. Addiction is …………. </a:t>
                      </a: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B4 3a 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Write 3 tweets that would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 encourage young people to avoid the use of (</a:t>
                      </a:r>
                      <a:r>
                        <a:rPr lang="en-GB" sz="1600" b="0" baseline="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) smoking  (ii) alcohol  (iii) cannabis.  Tweets can only be 140 characters.  They must use key words and be informative.</a:t>
                      </a: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8543"/>
                  </a:ext>
                </a:extLst>
              </a:tr>
              <a:tr h="1296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B4 1b  </a:t>
                      </a:r>
                      <a:r>
                        <a:rPr lang="en-GB" sz="1600" b="0" dirty="0" smtClean="0"/>
                        <a:t>Draw a diagram of the brain showing what</a:t>
                      </a:r>
                      <a:r>
                        <a:rPr lang="en-GB" sz="1600" b="0" baseline="0" dirty="0" smtClean="0"/>
                        <a:t> each part does.   Shade the parts of the brain which would be affected by alcohol use.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B4 2b</a:t>
                      </a:r>
                      <a:r>
                        <a:rPr kumimoji="0" lang="en-GB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a poem/song/rap about the negative effects of taking illegal, recreational drugs. </a:t>
                      </a: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B4 3b  </a:t>
                      </a:r>
                      <a:r>
                        <a:rPr lang="en-GB" sz="1600" b="0" dirty="0" smtClean="0"/>
                        <a:t>Find an online reaction timer.  Test your reactions and write</a:t>
                      </a:r>
                      <a:r>
                        <a:rPr lang="en-GB" sz="1600" b="0" baseline="0" dirty="0" smtClean="0"/>
                        <a:t> down your time.  Repeat 9 </a:t>
                      </a:r>
                      <a:r>
                        <a:rPr lang="en-GB" sz="1600" b="0" baseline="0" dirty="0" smtClean="0"/>
                        <a:t>more times </a:t>
                      </a:r>
                      <a:r>
                        <a:rPr lang="en-GB" sz="1600" b="0" baseline="0" dirty="0" smtClean="0"/>
                        <a:t>then work out your average reaction time.  Drink a can of coke (or something else with caffeine) and repeat.   Did you see a difference?  Write a conclusion for your results.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27669"/>
                  </a:ext>
                </a:extLst>
              </a:tr>
              <a:tr h="1296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B4 1c 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Annotate a picture of the human body to show how smoking affects it. You must label the organs and describe the effects.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B4</a:t>
                      </a:r>
                      <a:r>
                        <a:rPr lang="en-GB" sz="1600" b="1" baseline="0" dirty="0" smtClean="0"/>
                        <a:t> 2c  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a poster to describe the effects of smoking has on an unborn baby. You need to consider the following ideas: birth weight, brain development and oxygen availability. </a:t>
                      </a:r>
                      <a:endParaRPr lang="en-GB" sz="1600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B4 3c </a:t>
                      </a:r>
                      <a:r>
                        <a:rPr lang="en-GB" sz="1600" b="0" dirty="0" smtClean="0"/>
                        <a:t> Write at least two paragraphs on the safety of vaping.</a:t>
                      </a:r>
                      <a:r>
                        <a:rPr lang="en-GB" sz="1600" b="0" baseline="0" dirty="0" smtClean="0"/>
                        <a:t>  Make sure you reference any online resources you use. Is it better than smoking cigarettes?  </a:t>
                      </a: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692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1" y="313509"/>
            <a:ext cx="11482252" cy="59093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Content</a:t>
            </a:r>
            <a:r>
              <a:rPr lang="en-GB" dirty="0" smtClean="0"/>
              <a:t>: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339297" y="410299"/>
            <a:ext cx="10375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Drug</a:t>
            </a:r>
            <a:r>
              <a:rPr lang="en-GB" sz="1400" dirty="0" smtClean="0"/>
              <a:t>: A drug is a substance which changes the chemical reactions of the body.  </a:t>
            </a:r>
          </a:p>
          <a:p>
            <a:r>
              <a:rPr lang="en-GB" sz="1400" dirty="0" smtClean="0"/>
              <a:t>Stimulants increase brain activity </a:t>
            </a:r>
            <a:r>
              <a:rPr lang="en-GB" sz="1400" dirty="0" err="1" smtClean="0"/>
              <a:t>eg</a:t>
            </a:r>
            <a:r>
              <a:rPr lang="en-GB" sz="1400" dirty="0" smtClean="0"/>
              <a:t>) caffeine and cocaine.  Depressants slow down the nervous system </a:t>
            </a:r>
            <a:r>
              <a:rPr lang="en-GB" sz="1400" dirty="0" err="1" smtClean="0"/>
              <a:t>eg</a:t>
            </a:r>
            <a:r>
              <a:rPr lang="en-GB" sz="1400" dirty="0" smtClean="0"/>
              <a:t>) alcohol and heroin.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24768" y="1061741"/>
            <a:ext cx="25398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Addiction</a:t>
            </a:r>
            <a:r>
              <a:rPr lang="en-GB" sz="1400" dirty="0" smtClean="0"/>
              <a:t>: This is when a person’s body craves a drug.  If they try to stop taking the drug, they may have </a:t>
            </a:r>
            <a:r>
              <a:rPr lang="en-GB" sz="1400" b="1" dirty="0" smtClean="0"/>
              <a:t>withdrawal symptoms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869669" y="1091837"/>
            <a:ext cx="4939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Alcohol </a:t>
            </a:r>
            <a:r>
              <a:rPr lang="en-GB" sz="1400" dirty="0" smtClean="0"/>
              <a:t>is a depressant which can lead to damage to the liver, heart, brain and kidneys as well as causing cancer.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8223837" y="3850801"/>
            <a:ext cx="16536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Performance enhancing drugs</a:t>
            </a:r>
            <a:r>
              <a:rPr lang="en-GB" sz="1400" dirty="0" smtClean="0"/>
              <a:t> are drugs taken to make someone better at a sport.  These are banned and athletes get tested for them, but it can be hard to control.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61275" y="4869868"/>
            <a:ext cx="34473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Tar becomes trapped in the mucus in the lungs and stops the </a:t>
            </a:r>
            <a:r>
              <a:rPr lang="en-GB" sz="1400" b="1" dirty="0" smtClean="0"/>
              <a:t>cilia</a:t>
            </a:r>
            <a:r>
              <a:rPr lang="en-GB" sz="1400" dirty="0" smtClean="0"/>
              <a:t> from working correctly.  This can lead to irritation of the bronchioles and </a:t>
            </a:r>
            <a:r>
              <a:rPr lang="en-GB" sz="1400" b="1" dirty="0" smtClean="0"/>
              <a:t>bronchitis</a:t>
            </a:r>
            <a:r>
              <a:rPr lang="en-GB" sz="1400" dirty="0" smtClean="0"/>
              <a:t>.  Damage to the </a:t>
            </a:r>
            <a:r>
              <a:rPr lang="en-GB" sz="1400" b="1" dirty="0" smtClean="0"/>
              <a:t>alveoli</a:t>
            </a:r>
            <a:r>
              <a:rPr lang="en-GB" sz="1400" dirty="0" smtClean="0"/>
              <a:t> means less oxygen can be taken in.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24768" y="2296595"/>
            <a:ext cx="25398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 person can develop </a:t>
            </a:r>
            <a:r>
              <a:rPr lang="en-GB" sz="1400" b="1" dirty="0" smtClean="0"/>
              <a:t>tolerance</a:t>
            </a:r>
            <a:r>
              <a:rPr lang="en-GB" sz="1400" dirty="0" smtClean="0"/>
              <a:t> to a drug which means they have to use higher amounts to get the same effect.  This may lead to overdose.</a:t>
            </a:r>
            <a:endParaRPr lang="en-GB" sz="14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3226" y="4474337"/>
            <a:ext cx="2695575" cy="17145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85195" y="3799301"/>
            <a:ext cx="40460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The main chemicals in cigarette smoke are </a:t>
            </a:r>
            <a:r>
              <a:rPr lang="en-GB" sz="1400" b="1" dirty="0" smtClean="0"/>
              <a:t>tar</a:t>
            </a:r>
            <a:r>
              <a:rPr lang="en-GB" sz="1400" dirty="0" smtClean="0"/>
              <a:t>, </a:t>
            </a:r>
            <a:r>
              <a:rPr lang="en-GB" sz="1400" b="1" dirty="0" smtClean="0"/>
              <a:t>nicotine</a:t>
            </a:r>
            <a:r>
              <a:rPr lang="en-GB" sz="1400" dirty="0" smtClean="0"/>
              <a:t> and </a:t>
            </a:r>
            <a:r>
              <a:rPr lang="en-GB" sz="1400" b="1" dirty="0" smtClean="0"/>
              <a:t>carbon monoxide</a:t>
            </a:r>
            <a:r>
              <a:rPr lang="en-GB" sz="1400" dirty="0" smtClean="0"/>
              <a:t>.  Nicotine is the drug which causes addiction.  Carbon monoxide lowers the amount of oxygen the red blood cells can carry.  </a:t>
            </a:r>
            <a:endParaRPr lang="en-GB" sz="14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400" y="4115425"/>
            <a:ext cx="1666875" cy="15525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1757" y="3863074"/>
            <a:ext cx="1598695" cy="205546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8686" y="1711846"/>
            <a:ext cx="5095793" cy="184694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01924" y="1234386"/>
            <a:ext cx="14846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Cannabis </a:t>
            </a:r>
            <a:r>
              <a:rPr lang="en-GB" sz="1400" dirty="0" smtClean="0"/>
              <a:t>is a recreational drug which can cause mental health issues.  However, it can be beneficial as a </a:t>
            </a:r>
            <a:r>
              <a:rPr lang="en-GB" sz="1400" dirty="0" smtClean="0"/>
              <a:t>treatment for epilepsy</a:t>
            </a:r>
            <a:r>
              <a:rPr lang="en-GB" sz="1200" dirty="0" smtClean="0"/>
              <a:t>.</a:t>
            </a:r>
            <a:endParaRPr lang="en-GB" sz="12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1959" y="1194872"/>
            <a:ext cx="1702042" cy="207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17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stomTags xmlns="46913dee-ef8d-4aa4-ba17-999a992f2bc0" xsi:nil="true"/>
    <Year xmlns="46913dee-ef8d-4aa4-ba17-999a992f2bc0" xsi:nil="true"/>
    <CurriculumSubject xmlns="46913dee-ef8d-4aa4-ba17-999a992f2bc0">Science</CurriculumSubject>
    <Lesson xmlns="46913dee-ef8d-4aa4-ba17-999a992f2bc0" xsi:nil="true"/>
    <KS xmlns="46913dee-ef8d-4aa4-ba17-999a992f2bc0" xsi:nil="true"/>
    <PersonalIdentificationData xmlns="46913dee-ef8d-4aa4-ba17-999a992f2bc0" xsi:nil="true"/>
    <g479e3c506fd4b8e8c16c418162bcf56 xmlns="46913dee-ef8d-4aa4-ba17-999a992f2bc0">
      <Terms xmlns="http://schemas.microsoft.com/office/infopath/2007/PartnerControls"/>
    </g479e3c506fd4b8e8c16c418162bcf56>
    <c9898626098c466f906136228536deac xmlns="46913dee-ef8d-4aa4-ba17-999a992f2bc0">
      <Terms xmlns="http://schemas.microsoft.com/office/infopath/2007/PartnerControls"/>
    </c9898626098c466f906136228536deac>
    <kae6c1ed8d174f9697add2306d97343a xmlns="46913dee-ef8d-4aa4-ba17-999a992f2bc0">
      <Terms xmlns="http://schemas.microsoft.com/office/infopath/2007/PartnerControls"/>
    </kae6c1ed8d174f9697add2306d97343a>
    <m8a66f6eefad46e68d85c66b97a6f521 xmlns="46913dee-ef8d-4aa4-ba17-999a992f2bc0">
      <Terms xmlns="http://schemas.microsoft.com/office/infopath/2007/PartnerControls"/>
    </m8a66f6eefad46e68d85c66b97a6f521>
    <if854005f7f846a6b7aad60748f3241c xmlns="46913dee-ef8d-4aa4-ba17-999a992f2bc0">
      <Terms xmlns="http://schemas.microsoft.com/office/infopath/2007/PartnerControls"/>
    </if854005f7f846a6b7aad60748f3241c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232DD19833943A9A45F8AFCC38FA2" ma:contentTypeVersion="28" ma:contentTypeDescription="Create a new document." ma:contentTypeScope="" ma:versionID="26b03f97ac503feee0c03eb78f88cee6">
  <xsd:schema xmlns:xsd="http://www.w3.org/2001/XMLSchema" xmlns:xs="http://www.w3.org/2001/XMLSchema" xmlns:p="http://schemas.microsoft.com/office/2006/metadata/properties" xmlns:ns2="46913dee-ef8d-4aa4-ba17-999a992f2bc0" xmlns:ns3="9f606ad3-582d-4e33-866a-87f5eb92eec7" targetNamespace="http://schemas.microsoft.com/office/2006/metadata/properties" ma:root="true" ma:fieldsID="6e78df5383f614006a24ba83fb642be7" ns2:_="" ns3:_="">
    <xsd:import namespace="46913dee-ef8d-4aa4-ba17-999a992f2bc0"/>
    <xsd:import namespace="9f606ad3-582d-4e33-866a-87f5eb92eec7"/>
    <xsd:element name="properties">
      <xsd:complexType>
        <xsd:sequence>
          <xsd:element name="documentManagement">
            <xsd:complexType>
              <xsd:all>
                <xsd:element ref="ns2:c9898626098c466f906136228536deac" minOccurs="0"/>
                <xsd:element ref="ns2:PersonalIdentificationData" minOccurs="0"/>
                <xsd:element ref="ns2:KS" minOccurs="0"/>
                <xsd:element ref="ns2:if854005f7f846a6b7aad60748f3241c" minOccurs="0"/>
                <xsd:element ref="ns2:m8a66f6eefad46e68d85c66b97a6f521" minOccurs="0"/>
                <xsd:element ref="ns2:g479e3c506fd4b8e8c16c418162bcf56" minOccurs="0"/>
                <xsd:element ref="ns2:kae6c1ed8d174f9697add2306d97343a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13dee-ef8d-4aa4-ba17-999a992f2bc0" elementFormDefault="qualified">
    <xsd:import namespace="http://schemas.microsoft.com/office/2006/documentManagement/types"/>
    <xsd:import namespace="http://schemas.microsoft.com/office/infopath/2007/PartnerControls"/>
    <xsd:element name="c9898626098c466f906136228536deac" ma:index="9" nillable="true" ma:taxonomy="true" ma:internalName="c9898626098c466f906136228536deac" ma:taxonomyFieldName="Staff_x0020_Category" ma:displayName="Staff Category" ma:default="" ma:fieldId="{c9898626-098c-466f-9061-36228536deac}" ma:sspId="2d2d28e8-3cf6-4137-a647-923f4ce26f19" ma:termSetId="8455d36a-816b-4292-81c4-fafcff1a6b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0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11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if854005f7f846a6b7aad60748f3241c" ma:index="13" nillable="true" ma:taxonomy="true" ma:internalName="if854005f7f846a6b7aad60748f3241c" ma:taxonomyFieldName="Topic" ma:displayName="Topic" ma:default="" ma:fieldId="{2f854005-f7f8-46a6-b7aa-d60748f3241c}" ma:sspId="2d2d28e8-3cf6-4137-a647-923f4ce26f19" ma:termSetId="39c24668-357a-4e67-8e8e-b7c4c51568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a66f6eefad46e68d85c66b97a6f521" ma:index="15" nillable="true" ma:taxonomy="true" ma:internalName="m8a66f6eefad46e68d85c66b97a6f521" ma:taxonomyFieldName="ExamBoard" ma:displayName="Exam Board" ma:default="" ma:fieldId="{68a66f6e-efad-46e6-8d85-c66b97a6f521}" ma:sspId="2d2d28e8-3cf6-4137-a647-923f4ce26f19" ma:termSetId="d791acf1-f6c3-48be-a4e8-7e47bb6fd8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79e3c506fd4b8e8c16c418162bcf56" ma:index="17" nillable="true" ma:taxonomy="true" ma:internalName="g479e3c506fd4b8e8c16c418162bcf56" ma:taxonomyFieldName="Week" ma:displayName="Week" ma:default="" ma:fieldId="{0479e3c5-06fd-4b8e-8c16-c418162bcf56}" ma:sspId="2d2d28e8-3cf6-4137-a647-923f4ce26f19" ma:termSetId="f693a37a-435f-4967-a8aa-34fc5d1d35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e6c1ed8d174f9697add2306d97343a" ma:index="19" nillable="true" ma:taxonomy="true" ma:internalName="kae6c1ed8d174f9697add2306d97343a" ma:taxonomyFieldName="Term" ma:displayName="Term" ma:default="" ma:fieldId="{4ae6c1ed-8d17-4f96-97ad-d2306d97343a}" ma:sspId="2d2d28e8-3cf6-4137-a647-923f4ce26f19" ma:termSetId="6c7edd09-3c67-40bb-ba6a-978c841d381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Year" ma:index="2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21" nillable="true" ma:displayName="Lesson" ma:default="" ma:internalName="Lesson">
      <xsd:simpleType>
        <xsd:restriction base="dms:Text"/>
      </xsd:simpleType>
    </xsd:element>
    <xsd:element name="CustomTags" ma:index="22" nillable="true" ma:displayName="Custom Tags" ma:default="" ma:internalName="CustomTags">
      <xsd:simpleType>
        <xsd:restriction base="dms:Text"/>
      </xsd:simpleType>
    </xsd:element>
    <xsd:element name="CurriculumSubject" ma:index="23" nillable="true" ma:displayName="Curriculum Subject" ma:default="Middle Leaders" ma:internalName="CurriculumSubject">
      <xsd:simpleType>
        <xsd:restriction base="dms:Text"/>
      </xsd:simple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06ad3-582d-4e33-866a-87f5eb92e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4D6D73-2ADC-47E1-ADFC-89917385090B}">
  <ds:schemaRefs>
    <ds:schemaRef ds:uri="http://purl.org/dc/elements/1.1/"/>
    <ds:schemaRef ds:uri="http://schemas.microsoft.com/office/2006/metadata/properties"/>
    <ds:schemaRef ds:uri="http://purl.org/dc/terms/"/>
    <ds:schemaRef ds:uri="391ef29d-7714-4125-b57e-893d6a1cb671"/>
    <ds:schemaRef ds:uri="http://schemas.microsoft.com/office/2006/documentManagement/types"/>
    <ds:schemaRef ds:uri="http://schemas.openxmlformats.org/package/2006/metadata/core-properties"/>
    <ds:schemaRef ds:uri="3c1de9b3-55a5-406d-a5b0-a8c425c1e4b2"/>
    <ds:schemaRef ds:uri="880b3e2b-90c3-401f-a789-72aef054c0e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35B003-44C9-4964-B357-DC17652811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85DF05-2251-4A46-8223-27A144C9446C}"/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651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Montsaye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Cooper</dc:creator>
  <cp:lastModifiedBy>L Cooper</cp:lastModifiedBy>
  <cp:revision>28</cp:revision>
  <dcterms:created xsi:type="dcterms:W3CDTF">2020-02-14T09:53:43Z</dcterms:created>
  <dcterms:modified xsi:type="dcterms:W3CDTF">2020-02-26T16:21:38Z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0x010100C4B232DD19833943A9A45F8AFCC38FA2</vt:lpwstr>
  </property>
  <property fmtid="{D5CDD505-2E9C-101B-9397-08002B2CF9AE}" pid="3" name="ExamBoard">
    <vt:lpwstr/>
  </property>
  <property fmtid="{D5CDD505-2E9C-101B-9397-08002B2CF9AE}" pid="4" name="Topic">
    <vt:lpwstr/>
  </property>
  <property fmtid="{D5CDD505-2E9C-101B-9397-08002B2CF9AE}" pid="5" name="Term">
    <vt:lpwstr/>
  </property>
  <property fmtid="{D5CDD505-2E9C-101B-9397-08002B2CF9AE}" pid="6" name="Staff Category">
    <vt:lpwstr/>
  </property>
  <property fmtid="{D5CDD505-2E9C-101B-9397-08002B2CF9AE}" pid="7" name="Week">
    <vt:lpwstr/>
  </property>
</Properties>
</file>