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0725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02869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66263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35485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399274-A534-44B2-BE3B-D88950E460C4}" type="datetimeFigureOut">
              <a:rPr lang="en-GB" smtClean="0"/>
              <a:t>26/02/2020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8878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399274-A534-44B2-BE3B-D88950E460C4}" type="datetimeFigureOut">
              <a:rPr lang="en-GB" smtClean="0"/>
              <a:t>26/02/2020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99141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399274-A534-44B2-BE3B-D88950E460C4}" type="datetimeFigureOut">
              <a:rPr lang="en-GB" smtClean="0"/>
              <a:t>26/02/2020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775562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399274-A534-44B2-BE3B-D88950E460C4}" type="datetimeFigureOut">
              <a:rPr lang="en-GB" smtClean="0"/>
              <a:t>26/02/2020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18694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99274-A534-44B2-BE3B-D88950E460C4}" type="datetimeFigureOut">
              <a:rPr lang="en-GB" smtClean="0"/>
              <a:t>26/02/2020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25594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26/02/2020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936764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26/02/2020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43800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99274-A534-44B2-BE3B-D88950E460C4}" type="datetimeFigureOut">
              <a:rPr lang="en-GB" smtClean="0"/>
              <a:t>26/02/2020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0D7E6-BA9C-4316-883F-4F44F34EF169}" type="slidenum">
              <a:rPr lang="en-GB" smtClean="0"/>
              <a:t>‹#›</a:t>
            </a:fld>
            <a:endParaRPr lang="en-GB"/>
          </a:p>
        </p:txBody>
      </p:sp>
    </p:spTree>
    <p:extLst>
      <p:ext uri="{BB962C8B-B14F-4D97-AF65-F5344CB8AC3E}">
        <p14:creationId xmlns:p14="http://schemas.microsoft.com/office/powerpoint/2010/main" val="269496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23360" y="243188"/>
            <a:ext cx="2677886" cy="584775"/>
          </a:xfrm>
          <a:prstGeom prst="rect">
            <a:avLst/>
          </a:prstGeom>
          <a:noFill/>
          <a:ln>
            <a:solidFill>
              <a:srgbClr val="0070C0"/>
            </a:solidFill>
          </a:ln>
        </p:spPr>
        <p:txBody>
          <a:bodyPr wrap="square" rtlCol="0">
            <a:spAutoFit/>
          </a:bodyPr>
          <a:lstStyle/>
          <a:p>
            <a:pPr algn="ctr"/>
            <a:r>
              <a:rPr lang="en-GB" sz="3200" dirty="0" err="1" smtClean="0">
                <a:solidFill>
                  <a:srgbClr val="0070C0"/>
                </a:solidFill>
              </a:rPr>
              <a:t>Yr</a:t>
            </a:r>
            <a:r>
              <a:rPr lang="en-GB" sz="3200" dirty="0" smtClean="0">
                <a:solidFill>
                  <a:srgbClr val="0070C0"/>
                </a:solidFill>
              </a:rPr>
              <a:t> 8 - Biology 3</a:t>
            </a:r>
            <a:endParaRPr lang="en-GB" sz="3200" dirty="0">
              <a:solidFill>
                <a:srgbClr val="0070C0"/>
              </a:solidFill>
            </a:endParaRPr>
          </a:p>
        </p:txBody>
      </p:sp>
      <p:sp>
        <p:nvSpPr>
          <p:cNvPr id="5" name="TextBox 4"/>
          <p:cNvSpPr txBox="1"/>
          <p:nvPr/>
        </p:nvSpPr>
        <p:spPr>
          <a:xfrm>
            <a:off x="2000155" y="844387"/>
            <a:ext cx="6724296" cy="307777"/>
          </a:xfrm>
          <a:prstGeom prst="rect">
            <a:avLst/>
          </a:prstGeom>
          <a:noFill/>
          <a:ln>
            <a:solidFill>
              <a:srgbClr val="0070C0"/>
            </a:solidFill>
          </a:ln>
        </p:spPr>
        <p:txBody>
          <a:bodyPr wrap="square" rtlCol="0">
            <a:spAutoFit/>
          </a:bodyPr>
          <a:lstStyle/>
          <a:p>
            <a:pPr algn="ctr"/>
            <a:r>
              <a:rPr lang="en-GB" sz="1400" b="1" dirty="0" smtClean="0"/>
              <a:t>Big Idea</a:t>
            </a:r>
            <a:r>
              <a:rPr lang="en-GB" sz="1400" b="1" dirty="0"/>
              <a:t> </a:t>
            </a:r>
            <a:r>
              <a:rPr lang="en-GB" sz="1400" b="1" dirty="0" smtClean="0"/>
              <a:t>6: </a:t>
            </a:r>
            <a:r>
              <a:rPr lang="en-GB" sz="1400" i="1" dirty="0"/>
              <a:t>Genetic information (DNA) is passed down from one generation to another.</a:t>
            </a:r>
            <a:r>
              <a:rPr lang="en-GB" sz="1400" dirty="0" smtClean="0"/>
              <a:t>                                              </a:t>
            </a:r>
            <a:endParaRPr lang="en-GB" sz="1400" dirty="0"/>
          </a:p>
        </p:txBody>
      </p:sp>
      <p:sp>
        <p:nvSpPr>
          <p:cNvPr id="6" name="TextBox 5"/>
          <p:cNvSpPr txBox="1"/>
          <p:nvPr/>
        </p:nvSpPr>
        <p:spPr>
          <a:xfrm>
            <a:off x="240503" y="282607"/>
            <a:ext cx="3226028" cy="461665"/>
          </a:xfrm>
          <a:prstGeom prst="rect">
            <a:avLst/>
          </a:prstGeom>
          <a:noFill/>
          <a:ln>
            <a:solidFill>
              <a:srgbClr val="0070C0"/>
            </a:solidFill>
          </a:ln>
        </p:spPr>
        <p:txBody>
          <a:bodyPr wrap="square" rtlCol="0">
            <a:spAutoFit/>
          </a:bodyPr>
          <a:lstStyle/>
          <a:p>
            <a:r>
              <a:rPr lang="en-GB" sz="1200" b="1" dirty="0" smtClean="0"/>
              <a:t>Prior Learning</a:t>
            </a:r>
            <a:r>
              <a:rPr lang="en-GB" sz="1200" dirty="0" smtClean="0"/>
              <a:t>: Reproduction in animals and flowering plants, photosynthesis, carbon cycle                           </a:t>
            </a:r>
          </a:p>
        </p:txBody>
      </p:sp>
      <p:sp>
        <p:nvSpPr>
          <p:cNvPr id="7" name="TextBox 6"/>
          <p:cNvSpPr txBox="1"/>
          <p:nvPr/>
        </p:nvSpPr>
        <p:spPr>
          <a:xfrm>
            <a:off x="10460813" y="1808913"/>
            <a:ext cx="1452511" cy="4555093"/>
          </a:xfrm>
          <a:prstGeom prst="rect">
            <a:avLst/>
          </a:prstGeom>
          <a:noFill/>
          <a:ln>
            <a:solidFill>
              <a:srgbClr val="0070C0"/>
            </a:solidFill>
          </a:ln>
        </p:spPr>
        <p:txBody>
          <a:bodyPr wrap="square" rtlCol="0">
            <a:spAutoFit/>
          </a:bodyPr>
          <a:lstStyle/>
          <a:p>
            <a:r>
              <a:rPr lang="en-GB" sz="1200" b="1" dirty="0" smtClean="0"/>
              <a:t>Keywords</a:t>
            </a:r>
            <a:r>
              <a:rPr lang="en-GB" sz="1200" dirty="0" smtClean="0"/>
              <a:t>:</a:t>
            </a:r>
          </a:p>
          <a:p>
            <a:r>
              <a:rPr lang="en-GB" sz="1200" dirty="0" smtClean="0"/>
              <a:t>Vertebrate</a:t>
            </a:r>
          </a:p>
          <a:p>
            <a:r>
              <a:rPr lang="en-GB" sz="1200" dirty="0" smtClean="0"/>
              <a:t>Invertebrate</a:t>
            </a:r>
          </a:p>
          <a:p>
            <a:r>
              <a:rPr lang="en-GB" sz="1200" dirty="0" smtClean="0"/>
              <a:t>Organism</a:t>
            </a:r>
          </a:p>
          <a:p>
            <a:r>
              <a:rPr lang="en-GB" sz="1200" dirty="0" smtClean="0"/>
              <a:t>Ecosystem</a:t>
            </a:r>
          </a:p>
          <a:p>
            <a:r>
              <a:rPr lang="en-GB" sz="1200" dirty="0" smtClean="0"/>
              <a:t>Interdependence</a:t>
            </a:r>
          </a:p>
          <a:p>
            <a:r>
              <a:rPr lang="en-GB" sz="1200" dirty="0" smtClean="0"/>
              <a:t>Energy</a:t>
            </a:r>
          </a:p>
          <a:p>
            <a:r>
              <a:rPr lang="en-GB" sz="1200" dirty="0" smtClean="0"/>
              <a:t>Photosynthesis</a:t>
            </a:r>
          </a:p>
          <a:p>
            <a:r>
              <a:rPr lang="en-GB" sz="1200" dirty="0" smtClean="0"/>
              <a:t>Food chain</a:t>
            </a:r>
          </a:p>
          <a:p>
            <a:r>
              <a:rPr lang="en-GB" sz="1200" dirty="0" smtClean="0"/>
              <a:t>Food web</a:t>
            </a:r>
          </a:p>
          <a:p>
            <a:r>
              <a:rPr lang="en-GB" sz="1200" dirty="0" smtClean="0"/>
              <a:t>Producer</a:t>
            </a:r>
          </a:p>
          <a:p>
            <a:r>
              <a:rPr lang="en-GB" sz="1200" dirty="0" smtClean="0"/>
              <a:t>Primary Consumer</a:t>
            </a:r>
          </a:p>
          <a:p>
            <a:r>
              <a:rPr lang="en-GB" sz="1200" dirty="0" smtClean="0"/>
              <a:t>Secondary Consumer</a:t>
            </a:r>
          </a:p>
          <a:p>
            <a:r>
              <a:rPr lang="en-GB" sz="1200" dirty="0" smtClean="0"/>
              <a:t>Tertiary Consumer</a:t>
            </a:r>
            <a:endParaRPr lang="en-GB" sz="1200" dirty="0"/>
          </a:p>
          <a:p>
            <a:r>
              <a:rPr lang="en-GB" sz="1200" dirty="0" smtClean="0"/>
              <a:t>Variation</a:t>
            </a:r>
          </a:p>
          <a:p>
            <a:r>
              <a:rPr lang="en-GB" sz="1200" dirty="0" smtClean="0"/>
              <a:t>Competition</a:t>
            </a:r>
          </a:p>
          <a:p>
            <a:r>
              <a:rPr lang="en-GB" sz="1200" dirty="0" smtClean="0"/>
              <a:t>Species</a:t>
            </a:r>
          </a:p>
          <a:p>
            <a:r>
              <a:rPr lang="en-GB" sz="1200" dirty="0" smtClean="0"/>
              <a:t>Continuous</a:t>
            </a:r>
          </a:p>
          <a:p>
            <a:r>
              <a:rPr lang="en-GB" sz="1200" dirty="0" smtClean="0"/>
              <a:t>Discontinuous</a:t>
            </a:r>
          </a:p>
          <a:p>
            <a:r>
              <a:rPr lang="en-GB" sz="1200" dirty="0" smtClean="0"/>
              <a:t>Natural selection</a:t>
            </a:r>
          </a:p>
          <a:p>
            <a:r>
              <a:rPr lang="en-GB" sz="1200" dirty="0" smtClean="0"/>
              <a:t>Extinction</a:t>
            </a:r>
          </a:p>
          <a:p>
            <a:r>
              <a:rPr lang="en-GB" sz="1200" dirty="0" smtClean="0"/>
              <a:t>Gene banks</a:t>
            </a:r>
          </a:p>
          <a:p>
            <a:r>
              <a:rPr lang="en-GB" sz="1200" dirty="0" smtClean="0"/>
              <a:t>Population</a:t>
            </a:r>
          </a:p>
        </p:txBody>
      </p:sp>
      <p:sp>
        <p:nvSpPr>
          <p:cNvPr id="8" name="TextBox 7"/>
          <p:cNvSpPr txBox="1"/>
          <p:nvPr/>
        </p:nvSpPr>
        <p:spPr>
          <a:xfrm>
            <a:off x="240503" y="6139913"/>
            <a:ext cx="10003926" cy="276999"/>
          </a:xfrm>
          <a:prstGeom prst="rect">
            <a:avLst/>
          </a:prstGeom>
          <a:noFill/>
          <a:ln>
            <a:solidFill>
              <a:srgbClr val="0070C0"/>
            </a:solidFill>
          </a:ln>
        </p:spPr>
        <p:txBody>
          <a:bodyPr wrap="square" rtlCol="0">
            <a:spAutoFit/>
          </a:bodyPr>
          <a:lstStyle/>
          <a:p>
            <a:r>
              <a:rPr lang="en-GB" sz="1200" b="1" dirty="0" smtClean="0"/>
              <a:t>Future Content: KS4 Biology Inheritance and Evolution, Ecology          </a:t>
            </a:r>
            <a:r>
              <a:rPr lang="en-GB" sz="1200" dirty="0" smtClean="0"/>
              <a:t>Classification, adaptation, population models, variation, natural selection and evolution                            </a:t>
            </a:r>
          </a:p>
        </p:txBody>
      </p:sp>
      <p:sp>
        <p:nvSpPr>
          <p:cNvPr id="9" name="TextBox 8"/>
          <p:cNvSpPr txBox="1"/>
          <p:nvPr/>
        </p:nvSpPr>
        <p:spPr>
          <a:xfrm>
            <a:off x="10488076" y="929112"/>
            <a:ext cx="1425248" cy="646331"/>
          </a:xfrm>
          <a:prstGeom prst="rect">
            <a:avLst/>
          </a:prstGeom>
          <a:noFill/>
          <a:ln>
            <a:solidFill>
              <a:srgbClr val="0070C0"/>
            </a:solidFill>
          </a:ln>
        </p:spPr>
        <p:txBody>
          <a:bodyPr wrap="square" rtlCol="0">
            <a:spAutoFit/>
          </a:bodyPr>
          <a:lstStyle/>
          <a:p>
            <a:r>
              <a:rPr lang="en-GB" sz="1200" b="1" dirty="0" err="1" smtClean="0"/>
              <a:t>Oracy</a:t>
            </a:r>
            <a:r>
              <a:rPr lang="en-GB" sz="1200" dirty="0" smtClean="0"/>
              <a:t>: All grey squirrels should be culled.</a:t>
            </a:r>
          </a:p>
        </p:txBody>
      </p:sp>
      <p:sp>
        <p:nvSpPr>
          <p:cNvPr id="10" name="TextBox 9"/>
          <p:cNvSpPr txBox="1"/>
          <p:nvPr/>
        </p:nvSpPr>
        <p:spPr>
          <a:xfrm>
            <a:off x="9144220" y="326310"/>
            <a:ext cx="2769104" cy="369332"/>
          </a:xfrm>
          <a:prstGeom prst="rect">
            <a:avLst/>
          </a:prstGeom>
          <a:noFill/>
          <a:ln>
            <a:solidFill>
              <a:srgbClr val="0070C0"/>
            </a:solidFill>
          </a:ln>
        </p:spPr>
        <p:txBody>
          <a:bodyPr wrap="square" rtlCol="0">
            <a:spAutoFit/>
          </a:bodyPr>
          <a:lstStyle/>
          <a:p>
            <a:r>
              <a:rPr lang="en-GB" sz="1200" b="1" dirty="0" smtClean="0"/>
              <a:t>Extended project</a:t>
            </a:r>
            <a:r>
              <a:rPr lang="en-GB" sz="1200" dirty="0" smtClean="0"/>
              <a:t>: Fieldwork investigation         </a:t>
            </a:r>
            <a:r>
              <a:rPr lang="en-GB" dirty="0" smtClean="0"/>
              <a:t>                                               </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590404356"/>
              </p:ext>
            </p:extLst>
          </p:nvPr>
        </p:nvGraphicFramePr>
        <p:xfrm>
          <a:off x="240502" y="1218378"/>
          <a:ext cx="10118343" cy="4754880"/>
        </p:xfrm>
        <a:graphic>
          <a:graphicData uri="http://schemas.openxmlformats.org/drawingml/2006/table">
            <a:tbl>
              <a:tblPr firstRow="1" bandRow="1">
                <a:tableStyleId>{5C22544A-7EE6-4342-B048-85BDC9FD1C3A}</a:tableStyleId>
              </a:tblPr>
              <a:tblGrid>
                <a:gridCol w="3208092">
                  <a:extLst>
                    <a:ext uri="{9D8B030D-6E8A-4147-A177-3AD203B41FA5}">
                      <a16:colId xmlns:a16="http://schemas.microsoft.com/office/drawing/2014/main" val="3193877150"/>
                    </a:ext>
                  </a:extLst>
                </a:gridCol>
                <a:gridCol w="3537470">
                  <a:extLst>
                    <a:ext uri="{9D8B030D-6E8A-4147-A177-3AD203B41FA5}">
                      <a16:colId xmlns:a16="http://schemas.microsoft.com/office/drawing/2014/main" val="789057469"/>
                    </a:ext>
                  </a:extLst>
                </a:gridCol>
                <a:gridCol w="3372781">
                  <a:extLst>
                    <a:ext uri="{9D8B030D-6E8A-4147-A177-3AD203B41FA5}">
                      <a16:colId xmlns:a16="http://schemas.microsoft.com/office/drawing/2014/main" val="1540842159"/>
                    </a:ext>
                  </a:extLst>
                </a:gridCol>
              </a:tblGrid>
              <a:tr h="1296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chemeClr val="tx1"/>
                          </a:solidFill>
                        </a:rPr>
                        <a:t>B3 1a  </a:t>
                      </a:r>
                      <a:r>
                        <a:rPr lang="en-GB" sz="1200" b="0" dirty="0" smtClean="0">
                          <a:solidFill>
                            <a:schemeClr val="tx1"/>
                          </a:solidFill>
                        </a:rPr>
                        <a:t>There are different theories about what caused the extinction of the dinosaurs. Find out what these theories are and who came up with the ideas, then summarise them in a short leaflet or presentation that could be used to inform visitors to a dinosaur exhibition at the Natural History Museum in London.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chemeClr val="tx1"/>
                        </a:solidFill>
                      </a:endParaRPr>
                    </a:p>
                  </a:txBody>
                  <a:tcPr>
                    <a:solidFill>
                      <a:srgbClr val="FFFF99"/>
                    </a:solidFill>
                  </a:tcPr>
                </a:tc>
                <a:tc>
                  <a:txBody>
                    <a:bodyPr/>
                    <a:lstStyle/>
                    <a:p>
                      <a:pPr>
                        <a:lnSpc>
                          <a:spcPct val="100000"/>
                        </a:lnSpc>
                        <a:spcAft>
                          <a:spcPts val="0"/>
                        </a:spcAft>
                      </a:pPr>
                      <a:r>
                        <a:rPr lang="en-GB" sz="1400" dirty="0" smtClean="0">
                          <a:solidFill>
                            <a:schemeClr val="tx1"/>
                          </a:solidFill>
                        </a:rPr>
                        <a:t>B3 2a </a:t>
                      </a:r>
                      <a:r>
                        <a:rPr lang="en-GB" sz="1200" b="0" u="none" dirty="0" smtClean="0">
                          <a:solidFill>
                            <a:schemeClr val="tx1"/>
                          </a:solidFill>
                          <a:effectLst/>
                        </a:rPr>
                        <a:t>There</a:t>
                      </a:r>
                      <a:r>
                        <a:rPr lang="en-GB" sz="1200" b="0" u="none" baseline="0" dirty="0" smtClean="0">
                          <a:solidFill>
                            <a:schemeClr val="tx1"/>
                          </a:solidFill>
                          <a:effectLst/>
                        </a:rPr>
                        <a:t> are many different species </a:t>
                      </a:r>
                      <a:r>
                        <a:rPr lang="en-GB" sz="1200" b="0" u="none" baseline="0" dirty="0" smtClean="0">
                          <a:solidFill>
                            <a:schemeClr val="tx1"/>
                          </a:solidFill>
                          <a:effectLst/>
                        </a:rPr>
                        <a:t>of </a:t>
                      </a:r>
                      <a:r>
                        <a:rPr lang="en-GB" sz="1200" b="0" u="none" baseline="0" dirty="0" smtClean="0">
                          <a:solidFill>
                            <a:schemeClr val="tx1"/>
                          </a:solidFill>
                          <a:effectLst/>
                        </a:rPr>
                        <a:t>plants, I want you to investigate the difference between 4 different tree species.  Make a note of the tree shape, estimated height, colour.  Collect the leaf from the four different tree species and draw and label the leaf shape.  I want you state what is similar and what is different about the different leaf shapes and or tree shapes.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chemeClr val="tx1"/>
                        </a:solidFill>
                      </a:endParaRPr>
                    </a:p>
                  </a:txBody>
                  <a:tcPr>
                    <a:solidFill>
                      <a:srgbClr val="FFFF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solidFill>
                            <a:schemeClr val="tx1"/>
                          </a:solidFill>
                        </a:rPr>
                        <a:t>B3 3a </a:t>
                      </a:r>
                      <a:r>
                        <a:rPr kumimoji="0" lang="en-GB" sz="1200" b="0" i="0" u="none" strike="noStrike" kern="1200" cap="none" spc="0" normalizeH="0" baseline="0" noProof="0" dirty="0" smtClean="0">
                          <a:ln>
                            <a:noFill/>
                          </a:ln>
                          <a:solidFill>
                            <a:schemeClr val="tx1"/>
                          </a:solidFill>
                          <a:effectLst/>
                          <a:uLnTx/>
                          <a:uFillTx/>
                          <a:latin typeface="+mn-lt"/>
                          <a:ea typeface="+mn-ea"/>
                          <a:cs typeface="+mn-cs"/>
                        </a:rPr>
                        <a:t>You are a campaigner for the prevention of extinction. Write a letter to the Prime Minister stating your case for increasing the number of gene banks in the UK. You must include in your letter: an introduction to what gene banks are, how they can be instrumental in preventing extinction, and two examples of species that are currently under threat of extinction in the UK</a:t>
                      </a:r>
                    </a:p>
                  </a:txBody>
                  <a:tcPr>
                    <a:solidFill>
                      <a:srgbClr val="FFFF99"/>
                    </a:solidFill>
                  </a:tcPr>
                </a:tc>
                <a:extLst>
                  <a:ext uri="{0D108BD9-81ED-4DB2-BD59-A6C34878D82A}">
                    <a16:rowId xmlns:a16="http://schemas.microsoft.com/office/drawing/2014/main" val="209168543"/>
                  </a:ext>
                </a:extLst>
              </a:tr>
              <a:tr h="1296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B3 1b </a:t>
                      </a:r>
                      <a:r>
                        <a:rPr lang="en-GB" sz="1200" dirty="0" smtClean="0">
                          <a:solidFill>
                            <a:schemeClr val="tx1"/>
                          </a:solidFill>
                        </a:rPr>
                        <a:t>Construct a timeline showing the key steps in scientists' understanding of DNA. You should start at 1953 when Watson and Crick first produced the model of DNA, up to the present day. You can include pictures and diagrams to make your timeline interesting to look at, but don't lose sight of the important scientific information.</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B3 2b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Write a poem, song or rap about inheritance and the different types of variation within the human population. You must include at least these key words and what they mean: species, variation, continuous, discontinuous, gene, chromosome.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solidFill>
                          <a:schemeClr val="tx1"/>
                        </a:solidFill>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B3 3b </a:t>
                      </a:r>
                      <a:r>
                        <a:rPr lang="en-GB" sz="1200" dirty="0" smtClean="0">
                          <a:solidFill>
                            <a:schemeClr val="tx1"/>
                          </a:solidFill>
                        </a:rPr>
                        <a:t>Find out about an organism that has become extinct. Write a newspaper article that describes how and why the organism became extinct. You should include a picture of your chosen organism and also explain how its extinction might have been avoided.</a:t>
                      </a:r>
                    </a:p>
                  </a:txBody>
                  <a:tcPr>
                    <a:solidFill>
                      <a:schemeClr val="accent6">
                        <a:lumMod val="40000"/>
                        <a:lumOff val="60000"/>
                      </a:schemeClr>
                    </a:solidFill>
                  </a:tcPr>
                </a:tc>
                <a:extLst>
                  <a:ext uri="{0D108BD9-81ED-4DB2-BD59-A6C34878D82A}">
                    <a16:rowId xmlns:a16="http://schemas.microsoft.com/office/drawing/2014/main" val="2929927669"/>
                  </a:ext>
                </a:extLst>
              </a:tr>
              <a:tr h="12965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B3 1c </a:t>
                      </a:r>
                      <a:r>
                        <a:rPr lang="en-GB" sz="1200" dirty="0" smtClean="0">
                          <a:solidFill>
                            <a:schemeClr val="tx1"/>
                          </a:solidFill>
                        </a:rPr>
                        <a:t>Produce a cartoon strip showing the evolution of an organism of your choice - this could be a real organism or a made-up one. You should include detailed descriptions of each stage of its evolution, and summarise the key factors that led to its evolution (e.g. environmental pressures).</a:t>
                      </a:r>
                    </a:p>
                  </a:txBody>
                  <a:tcPr>
                    <a:solidFill>
                      <a:srgbClr val="CC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B3</a:t>
                      </a:r>
                      <a:r>
                        <a:rPr lang="en-GB" sz="1400" b="1" baseline="0" dirty="0" smtClean="0"/>
                        <a:t> 2c </a:t>
                      </a:r>
                      <a:r>
                        <a:rPr lang="en-GB" sz="1200" baseline="0" dirty="0" smtClean="0"/>
                        <a:t>Make a classification key for small organisms which could be found in a garden.  It should have questions which allow someone who does not know the name of the organism to find out what it is.  Make sure you have some pictures of the organisms.  You could include the binomial names!</a:t>
                      </a:r>
                      <a:endParaRPr lang="en-GB" sz="1200" dirty="0"/>
                    </a:p>
                  </a:txBody>
                  <a:tcPr>
                    <a:solidFill>
                      <a:srgbClr val="CC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t>B3 3c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Find out about the adaptations of a nocturnal animal, which reduce competition with other animals by being active at night. Produce an information poster about your chosen animal, labelling its features with as many scientific terms as you can.</a:t>
                      </a:r>
                    </a:p>
                  </a:txBody>
                  <a:tcPr>
                    <a:solidFill>
                      <a:srgbClr val="CC99FF"/>
                    </a:solidFill>
                  </a:tcPr>
                </a:tc>
                <a:extLst>
                  <a:ext uri="{0D108BD9-81ED-4DB2-BD59-A6C34878D82A}">
                    <a16:rowId xmlns:a16="http://schemas.microsoft.com/office/drawing/2014/main" val="3168692410"/>
                  </a:ext>
                </a:extLst>
              </a:tr>
            </a:tbl>
          </a:graphicData>
        </a:graphic>
      </p:graphicFrame>
    </p:spTree>
    <p:extLst>
      <p:ext uri="{BB962C8B-B14F-4D97-AF65-F5344CB8AC3E}">
        <p14:creationId xmlns:p14="http://schemas.microsoft.com/office/powerpoint/2010/main" val="2098542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6571" y="313509"/>
            <a:ext cx="11482252" cy="5909310"/>
          </a:xfrm>
          <a:prstGeom prst="rect">
            <a:avLst/>
          </a:prstGeom>
          <a:noFill/>
          <a:ln>
            <a:solidFill>
              <a:srgbClr val="0070C0"/>
            </a:solidFill>
          </a:ln>
        </p:spPr>
        <p:txBody>
          <a:bodyPr wrap="square" rtlCol="0">
            <a:spAutoFit/>
          </a:bodyPr>
          <a:lstStyle/>
          <a:p>
            <a:r>
              <a:rPr lang="en-GB" dirty="0" smtClean="0"/>
              <a:t>Content: </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p:txBody>
      </p:sp>
      <p:sp>
        <p:nvSpPr>
          <p:cNvPr id="2" name="TextBox 1"/>
          <p:cNvSpPr txBox="1"/>
          <p:nvPr/>
        </p:nvSpPr>
        <p:spPr>
          <a:xfrm>
            <a:off x="1288343" y="362846"/>
            <a:ext cx="10413904" cy="523220"/>
          </a:xfrm>
          <a:prstGeom prst="rect">
            <a:avLst/>
          </a:prstGeom>
          <a:noFill/>
        </p:spPr>
        <p:txBody>
          <a:bodyPr wrap="square" rtlCol="0">
            <a:spAutoFit/>
          </a:bodyPr>
          <a:lstStyle/>
          <a:p>
            <a:r>
              <a:rPr lang="en-GB" sz="1400" b="1" dirty="0" smtClean="0"/>
              <a:t>Classification</a:t>
            </a:r>
            <a:r>
              <a:rPr lang="en-GB" sz="1400" dirty="0" smtClean="0"/>
              <a:t>: All living things can be classified, this means putting them into groups based on their features.  For example: vertebrates are animals with a backbone, invertebrates have no backbone.</a:t>
            </a:r>
            <a:endParaRPr lang="en-GB" sz="1400" dirty="0"/>
          </a:p>
        </p:txBody>
      </p:sp>
      <p:sp>
        <p:nvSpPr>
          <p:cNvPr id="5" name="TextBox 4"/>
          <p:cNvSpPr txBox="1"/>
          <p:nvPr/>
        </p:nvSpPr>
        <p:spPr>
          <a:xfrm>
            <a:off x="525744" y="2012527"/>
            <a:ext cx="3261815" cy="307777"/>
          </a:xfrm>
          <a:prstGeom prst="rect">
            <a:avLst/>
          </a:prstGeom>
          <a:noFill/>
        </p:spPr>
        <p:txBody>
          <a:bodyPr wrap="square" rtlCol="0">
            <a:spAutoFit/>
          </a:bodyPr>
          <a:lstStyle/>
          <a:p>
            <a:r>
              <a:rPr lang="en-GB" sz="1400" b="1" dirty="0" smtClean="0"/>
              <a:t>Competition</a:t>
            </a:r>
            <a:r>
              <a:rPr lang="en-GB" sz="1400" dirty="0" smtClean="0"/>
              <a:t>:</a:t>
            </a:r>
            <a:endParaRPr lang="en-GB" sz="1400" dirty="0"/>
          </a:p>
        </p:txBody>
      </p:sp>
      <p:sp>
        <p:nvSpPr>
          <p:cNvPr id="6" name="TextBox 5"/>
          <p:cNvSpPr txBox="1"/>
          <p:nvPr/>
        </p:nvSpPr>
        <p:spPr>
          <a:xfrm>
            <a:off x="8260668" y="2550828"/>
            <a:ext cx="3490280" cy="738664"/>
          </a:xfrm>
          <a:prstGeom prst="rect">
            <a:avLst/>
          </a:prstGeom>
          <a:noFill/>
        </p:spPr>
        <p:txBody>
          <a:bodyPr wrap="square" rtlCol="0">
            <a:spAutoFit/>
          </a:bodyPr>
          <a:lstStyle/>
          <a:p>
            <a:r>
              <a:rPr lang="en-GB" sz="1400" b="1" dirty="0" smtClean="0"/>
              <a:t>Food Webs</a:t>
            </a:r>
            <a:r>
              <a:rPr lang="en-GB" sz="1400" dirty="0" smtClean="0"/>
              <a:t>: Contain many interlinked food webs.  If one organism decreases in number, this will affect lots of other organisms.</a:t>
            </a:r>
            <a:endParaRPr lang="en-GB" sz="1400" dirty="0"/>
          </a:p>
        </p:txBody>
      </p:sp>
      <p:sp>
        <p:nvSpPr>
          <p:cNvPr id="7" name="TextBox 6"/>
          <p:cNvSpPr txBox="1"/>
          <p:nvPr/>
        </p:nvSpPr>
        <p:spPr>
          <a:xfrm>
            <a:off x="3548060" y="953906"/>
            <a:ext cx="4555169" cy="954107"/>
          </a:xfrm>
          <a:prstGeom prst="rect">
            <a:avLst/>
          </a:prstGeom>
          <a:noFill/>
        </p:spPr>
        <p:txBody>
          <a:bodyPr wrap="square" rtlCol="0">
            <a:spAutoFit/>
          </a:bodyPr>
          <a:lstStyle/>
          <a:p>
            <a:r>
              <a:rPr lang="en-GB" sz="1400" b="1" dirty="0" smtClean="0"/>
              <a:t>Predator Prey Relationships</a:t>
            </a:r>
            <a:r>
              <a:rPr lang="en-GB" sz="1400" dirty="0" smtClean="0"/>
              <a:t>: Predator and prey organisms have special adaptations. For example, predators have sharp claws and teeth.  Prey organisms have eyes on the side of their heads and strong back legs for running.</a:t>
            </a:r>
            <a:endParaRPr lang="en-GB" sz="1400" dirty="0"/>
          </a:p>
        </p:txBody>
      </p:sp>
      <p:sp>
        <p:nvSpPr>
          <p:cNvPr id="9" name="TextBox 8"/>
          <p:cNvSpPr txBox="1"/>
          <p:nvPr/>
        </p:nvSpPr>
        <p:spPr>
          <a:xfrm>
            <a:off x="475767" y="1022348"/>
            <a:ext cx="2933639" cy="954107"/>
          </a:xfrm>
          <a:prstGeom prst="rect">
            <a:avLst/>
          </a:prstGeom>
          <a:noFill/>
        </p:spPr>
        <p:txBody>
          <a:bodyPr wrap="square" rtlCol="0">
            <a:spAutoFit/>
          </a:bodyPr>
          <a:lstStyle/>
          <a:p>
            <a:r>
              <a:rPr lang="en-GB" sz="1400" b="1" dirty="0" smtClean="0"/>
              <a:t>Variation</a:t>
            </a:r>
            <a:r>
              <a:rPr lang="en-GB" sz="1400" dirty="0" smtClean="0"/>
              <a:t>: Organisms in a species show variation – this means they all look slightly different from each other. </a:t>
            </a:r>
          </a:p>
        </p:txBody>
      </p:sp>
      <p:sp>
        <p:nvSpPr>
          <p:cNvPr id="10" name="TextBox 9"/>
          <p:cNvSpPr txBox="1"/>
          <p:nvPr/>
        </p:nvSpPr>
        <p:spPr>
          <a:xfrm>
            <a:off x="3973000" y="4949174"/>
            <a:ext cx="4287668" cy="1169551"/>
          </a:xfrm>
          <a:prstGeom prst="rect">
            <a:avLst/>
          </a:prstGeom>
          <a:noFill/>
        </p:spPr>
        <p:txBody>
          <a:bodyPr wrap="square" rtlCol="0">
            <a:spAutoFit/>
          </a:bodyPr>
          <a:lstStyle/>
          <a:p>
            <a:r>
              <a:rPr lang="en-GB" sz="1400" b="1" dirty="0" smtClean="0"/>
              <a:t>Natural Selection:</a:t>
            </a:r>
            <a:r>
              <a:rPr lang="en-GB" sz="1400" dirty="0" smtClean="0"/>
              <a:t>  Random mutations in a population can give individuals a survival advantage.  This means they are more likely to breed and they pass on the advantage to the offspring in their genes.  Overtime, the species might change.  This is </a:t>
            </a:r>
            <a:r>
              <a:rPr lang="en-GB" sz="1400" b="1" dirty="0" smtClean="0"/>
              <a:t>evolution</a:t>
            </a:r>
            <a:r>
              <a:rPr lang="en-GB" sz="1400" dirty="0" smtClean="0"/>
              <a:t>.  </a:t>
            </a:r>
            <a:endParaRPr lang="en-GB" sz="1400" dirty="0"/>
          </a:p>
        </p:txBody>
      </p:sp>
      <p:sp>
        <p:nvSpPr>
          <p:cNvPr id="11" name="TextBox 10"/>
          <p:cNvSpPr txBox="1"/>
          <p:nvPr/>
        </p:nvSpPr>
        <p:spPr>
          <a:xfrm>
            <a:off x="4019702" y="3215094"/>
            <a:ext cx="2206134" cy="1600438"/>
          </a:xfrm>
          <a:prstGeom prst="rect">
            <a:avLst/>
          </a:prstGeom>
          <a:noFill/>
        </p:spPr>
        <p:txBody>
          <a:bodyPr wrap="square" rtlCol="0">
            <a:spAutoFit/>
          </a:bodyPr>
          <a:lstStyle/>
          <a:p>
            <a:r>
              <a:rPr lang="en-GB" sz="1400" b="1" dirty="0" smtClean="0"/>
              <a:t>Extinction:</a:t>
            </a:r>
            <a:r>
              <a:rPr lang="en-GB" sz="1400" dirty="0" smtClean="0"/>
              <a:t>  When there are no individuals of a species left, we say they are extinct.  Extinction can be caused by new predators, new disease, competition or a catastrophic event.</a:t>
            </a:r>
            <a:endParaRPr lang="en-GB" sz="1400" dirty="0"/>
          </a:p>
        </p:txBody>
      </p:sp>
      <p:sp>
        <p:nvSpPr>
          <p:cNvPr id="12" name="TextBox 11"/>
          <p:cNvSpPr txBox="1"/>
          <p:nvPr/>
        </p:nvSpPr>
        <p:spPr>
          <a:xfrm>
            <a:off x="2652723" y="4617555"/>
            <a:ext cx="1186527" cy="1384995"/>
          </a:xfrm>
          <a:prstGeom prst="rect">
            <a:avLst/>
          </a:prstGeom>
          <a:noFill/>
        </p:spPr>
        <p:txBody>
          <a:bodyPr wrap="square" rtlCol="0">
            <a:spAutoFit/>
          </a:bodyPr>
          <a:lstStyle/>
          <a:p>
            <a:r>
              <a:rPr lang="en-GB" sz="1400" b="1" dirty="0" smtClean="0"/>
              <a:t>Biodiversity</a:t>
            </a:r>
            <a:r>
              <a:rPr lang="en-GB" sz="1400" dirty="0" smtClean="0"/>
              <a:t>: The variety of different species in an area or on the Earth!</a:t>
            </a:r>
            <a:endParaRPr lang="en-GB" sz="1400" dirty="0"/>
          </a:p>
        </p:txBody>
      </p:sp>
      <p:sp>
        <p:nvSpPr>
          <p:cNvPr id="13" name="TextBox 12"/>
          <p:cNvSpPr txBox="1"/>
          <p:nvPr/>
        </p:nvSpPr>
        <p:spPr>
          <a:xfrm>
            <a:off x="443685" y="3906264"/>
            <a:ext cx="3261815" cy="738664"/>
          </a:xfrm>
          <a:prstGeom prst="rect">
            <a:avLst/>
          </a:prstGeom>
          <a:noFill/>
        </p:spPr>
        <p:txBody>
          <a:bodyPr wrap="square" rtlCol="0">
            <a:spAutoFit/>
          </a:bodyPr>
          <a:lstStyle/>
          <a:p>
            <a:r>
              <a:rPr lang="en-GB" sz="1400" b="1" dirty="0" smtClean="0"/>
              <a:t>Gene banks</a:t>
            </a:r>
            <a:r>
              <a:rPr lang="en-GB" sz="1400" dirty="0" smtClean="0"/>
              <a:t>: these are a store of the genes of different species </a:t>
            </a:r>
            <a:r>
              <a:rPr lang="en-GB" sz="1400" dirty="0" err="1" smtClean="0"/>
              <a:t>eg</a:t>
            </a:r>
            <a:r>
              <a:rPr lang="en-GB" sz="1400" dirty="0" smtClean="0"/>
              <a:t>) the Global gene bank in Norway.</a:t>
            </a:r>
            <a:endParaRPr lang="en-GB" sz="1400" dirty="0"/>
          </a:p>
        </p:txBody>
      </p:sp>
      <p:pic>
        <p:nvPicPr>
          <p:cNvPr id="14" name="Picture 13"/>
          <p:cNvPicPr>
            <a:picLocks noChangeAspect="1"/>
          </p:cNvPicPr>
          <p:nvPr/>
        </p:nvPicPr>
        <p:blipFill>
          <a:blip r:embed="rId2"/>
          <a:stretch>
            <a:fillRect/>
          </a:stretch>
        </p:blipFill>
        <p:spPr>
          <a:xfrm>
            <a:off x="8282772" y="1562100"/>
            <a:ext cx="3419475" cy="933450"/>
          </a:xfrm>
          <a:prstGeom prst="rect">
            <a:avLst/>
          </a:prstGeom>
        </p:spPr>
      </p:pic>
      <p:sp>
        <p:nvSpPr>
          <p:cNvPr id="16" name="Rectangle 15"/>
          <p:cNvSpPr/>
          <p:nvPr/>
        </p:nvSpPr>
        <p:spPr>
          <a:xfrm>
            <a:off x="8367993" y="1006700"/>
            <a:ext cx="3419475" cy="523220"/>
          </a:xfrm>
          <a:prstGeom prst="rect">
            <a:avLst/>
          </a:prstGeom>
        </p:spPr>
        <p:txBody>
          <a:bodyPr wrap="square">
            <a:spAutoFit/>
          </a:bodyPr>
          <a:lstStyle/>
          <a:p>
            <a:pPr lvl="0"/>
            <a:r>
              <a:rPr lang="en-GB" sz="1400" b="1" dirty="0">
                <a:solidFill>
                  <a:prstClr val="black"/>
                </a:solidFill>
              </a:rPr>
              <a:t>Food Chains</a:t>
            </a:r>
            <a:r>
              <a:rPr lang="en-GB" sz="1400" dirty="0">
                <a:solidFill>
                  <a:prstClr val="black"/>
                </a:solidFill>
              </a:rPr>
              <a:t>: Food chains show the flow of energy from one feeding level to the next.</a:t>
            </a:r>
          </a:p>
        </p:txBody>
      </p:sp>
      <p:pic>
        <p:nvPicPr>
          <p:cNvPr id="17" name="Picture 16"/>
          <p:cNvPicPr>
            <a:picLocks noChangeAspect="1"/>
          </p:cNvPicPr>
          <p:nvPr/>
        </p:nvPicPr>
        <p:blipFill>
          <a:blip r:embed="rId3"/>
          <a:stretch>
            <a:fillRect/>
          </a:stretch>
        </p:blipFill>
        <p:spPr>
          <a:xfrm>
            <a:off x="8109328" y="3269550"/>
            <a:ext cx="3604378" cy="2849175"/>
          </a:xfrm>
          <a:prstGeom prst="rect">
            <a:avLst/>
          </a:prstGeom>
        </p:spPr>
      </p:pic>
      <p:pic>
        <p:nvPicPr>
          <p:cNvPr id="18" name="Picture 17"/>
          <p:cNvPicPr>
            <a:picLocks noChangeAspect="1"/>
          </p:cNvPicPr>
          <p:nvPr/>
        </p:nvPicPr>
        <p:blipFill>
          <a:blip r:embed="rId4"/>
          <a:stretch>
            <a:fillRect/>
          </a:stretch>
        </p:blipFill>
        <p:spPr>
          <a:xfrm>
            <a:off x="4128691" y="1930008"/>
            <a:ext cx="1057163" cy="1043160"/>
          </a:xfrm>
          <a:prstGeom prst="rect">
            <a:avLst/>
          </a:prstGeom>
        </p:spPr>
      </p:pic>
      <p:pic>
        <p:nvPicPr>
          <p:cNvPr id="19" name="Picture 18"/>
          <p:cNvPicPr>
            <a:picLocks noChangeAspect="1"/>
          </p:cNvPicPr>
          <p:nvPr/>
        </p:nvPicPr>
        <p:blipFill>
          <a:blip r:embed="rId5"/>
          <a:stretch>
            <a:fillRect/>
          </a:stretch>
        </p:blipFill>
        <p:spPr>
          <a:xfrm>
            <a:off x="5564007" y="1917924"/>
            <a:ext cx="1895318" cy="1077195"/>
          </a:xfrm>
          <a:prstGeom prst="rect">
            <a:avLst/>
          </a:prstGeom>
        </p:spPr>
      </p:pic>
      <p:pic>
        <p:nvPicPr>
          <p:cNvPr id="3" name="Picture 2"/>
          <p:cNvPicPr>
            <a:picLocks noChangeAspect="1"/>
          </p:cNvPicPr>
          <p:nvPr/>
        </p:nvPicPr>
        <p:blipFill>
          <a:blip r:embed="rId6"/>
          <a:stretch>
            <a:fillRect/>
          </a:stretch>
        </p:blipFill>
        <p:spPr>
          <a:xfrm>
            <a:off x="525744" y="2402147"/>
            <a:ext cx="1266192" cy="1389031"/>
          </a:xfrm>
          <a:prstGeom prst="rect">
            <a:avLst/>
          </a:prstGeom>
        </p:spPr>
      </p:pic>
      <p:pic>
        <p:nvPicPr>
          <p:cNvPr id="8" name="Picture 7"/>
          <p:cNvPicPr>
            <a:picLocks noChangeAspect="1"/>
          </p:cNvPicPr>
          <p:nvPr/>
        </p:nvPicPr>
        <p:blipFill>
          <a:blip r:embed="rId7"/>
          <a:stretch>
            <a:fillRect/>
          </a:stretch>
        </p:blipFill>
        <p:spPr>
          <a:xfrm>
            <a:off x="525744" y="4617555"/>
            <a:ext cx="2124075" cy="1476375"/>
          </a:xfrm>
          <a:prstGeom prst="rect">
            <a:avLst/>
          </a:prstGeom>
        </p:spPr>
      </p:pic>
      <p:sp>
        <p:nvSpPr>
          <p:cNvPr id="15" name="Rectangle 14"/>
          <p:cNvSpPr/>
          <p:nvPr/>
        </p:nvSpPr>
        <p:spPr>
          <a:xfrm>
            <a:off x="1866915" y="2062250"/>
            <a:ext cx="1447852" cy="1600438"/>
          </a:xfrm>
          <a:prstGeom prst="rect">
            <a:avLst/>
          </a:prstGeom>
        </p:spPr>
        <p:txBody>
          <a:bodyPr wrap="square">
            <a:spAutoFit/>
          </a:bodyPr>
          <a:lstStyle/>
          <a:p>
            <a:pPr lvl="0"/>
            <a:r>
              <a:rPr lang="en-GB" sz="1400" dirty="0">
                <a:solidFill>
                  <a:prstClr val="black"/>
                </a:solidFill>
              </a:rPr>
              <a:t>Animals compete for food, territory and mates.  Plants compete for light, space and water.</a:t>
            </a:r>
          </a:p>
        </p:txBody>
      </p:sp>
      <p:pic>
        <p:nvPicPr>
          <p:cNvPr id="20" name="Picture 19"/>
          <p:cNvPicPr>
            <a:picLocks noChangeAspect="1"/>
          </p:cNvPicPr>
          <p:nvPr/>
        </p:nvPicPr>
        <p:blipFill>
          <a:blip r:embed="rId8"/>
          <a:stretch>
            <a:fillRect/>
          </a:stretch>
        </p:blipFill>
        <p:spPr>
          <a:xfrm>
            <a:off x="6242191" y="3310050"/>
            <a:ext cx="1667964" cy="1479874"/>
          </a:xfrm>
          <a:prstGeom prst="rect">
            <a:avLst/>
          </a:prstGeom>
        </p:spPr>
      </p:pic>
    </p:spTree>
    <p:extLst>
      <p:ext uri="{BB962C8B-B14F-4D97-AF65-F5344CB8AC3E}">
        <p14:creationId xmlns:p14="http://schemas.microsoft.com/office/powerpoint/2010/main" val="4193217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ustomTags xmlns="46913dee-ef8d-4aa4-ba17-999a992f2bc0" xsi:nil="true"/>
    <Year xmlns="46913dee-ef8d-4aa4-ba17-999a992f2bc0" xsi:nil="true"/>
    <CurriculumSubject xmlns="46913dee-ef8d-4aa4-ba17-999a992f2bc0">Science</CurriculumSubject>
    <Lesson xmlns="46913dee-ef8d-4aa4-ba17-999a992f2bc0" xsi:nil="true"/>
    <KS xmlns="46913dee-ef8d-4aa4-ba17-999a992f2bc0" xsi:nil="true"/>
    <PersonalIdentificationData xmlns="46913dee-ef8d-4aa4-ba17-999a992f2bc0" xsi:nil="true"/>
    <g479e3c506fd4b8e8c16c418162bcf56 xmlns="46913dee-ef8d-4aa4-ba17-999a992f2bc0">
      <Terms xmlns="http://schemas.microsoft.com/office/infopath/2007/PartnerControls"/>
    </g479e3c506fd4b8e8c16c418162bcf56>
    <c9898626098c466f906136228536deac xmlns="46913dee-ef8d-4aa4-ba17-999a992f2bc0">
      <Terms xmlns="http://schemas.microsoft.com/office/infopath/2007/PartnerControls"/>
    </c9898626098c466f906136228536deac>
    <kae6c1ed8d174f9697add2306d97343a xmlns="46913dee-ef8d-4aa4-ba17-999a992f2bc0">
      <Terms xmlns="http://schemas.microsoft.com/office/infopath/2007/PartnerControls"/>
    </kae6c1ed8d174f9697add2306d97343a>
    <m8a66f6eefad46e68d85c66b97a6f521 xmlns="46913dee-ef8d-4aa4-ba17-999a992f2bc0">
      <Terms xmlns="http://schemas.microsoft.com/office/infopath/2007/PartnerControls"/>
    </m8a66f6eefad46e68d85c66b97a6f521>
    <if854005f7f846a6b7aad60748f3241c xmlns="46913dee-ef8d-4aa4-ba17-999a992f2bc0">
      <Terms xmlns="http://schemas.microsoft.com/office/infopath/2007/PartnerControls"/>
    </if854005f7f846a6b7aad60748f3241c>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4B232DD19833943A9A45F8AFCC38FA2" ma:contentTypeVersion="28" ma:contentTypeDescription="Create a new document." ma:contentTypeScope="" ma:versionID="26b03f97ac503feee0c03eb78f88cee6">
  <xsd:schema xmlns:xsd="http://www.w3.org/2001/XMLSchema" xmlns:xs="http://www.w3.org/2001/XMLSchema" xmlns:p="http://schemas.microsoft.com/office/2006/metadata/properties" xmlns:ns2="46913dee-ef8d-4aa4-ba17-999a992f2bc0" xmlns:ns3="9f606ad3-582d-4e33-866a-87f5eb92eec7" targetNamespace="http://schemas.microsoft.com/office/2006/metadata/properties" ma:root="true" ma:fieldsID="6e78df5383f614006a24ba83fb642be7" ns2:_="" ns3:_="">
    <xsd:import namespace="46913dee-ef8d-4aa4-ba17-999a992f2bc0"/>
    <xsd:import namespace="9f606ad3-582d-4e33-866a-87f5eb92eec7"/>
    <xsd:element name="properties">
      <xsd:complexType>
        <xsd:sequence>
          <xsd:element name="documentManagement">
            <xsd:complexType>
              <xsd:all>
                <xsd:element ref="ns2:c9898626098c466f906136228536deac" minOccurs="0"/>
                <xsd:element ref="ns2:PersonalIdentificationData" minOccurs="0"/>
                <xsd:element ref="ns2:KS" minOccurs="0"/>
                <xsd:element ref="ns2:if854005f7f846a6b7aad60748f3241c" minOccurs="0"/>
                <xsd:element ref="ns2:m8a66f6eefad46e68d85c66b97a6f521" minOccurs="0"/>
                <xsd:element ref="ns2:g479e3c506fd4b8e8c16c418162bcf56" minOccurs="0"/>
                <xsd:element ref="ns2:kae6c1ed8d174f9697add2306d97343a"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913dee-ef8d-4aa4-ba17-999a992f2bc0" elementFormDefault="qualified">
    <xsd:import namespace="http://schemas.microsoft.com/office/2006/documentManagement/types"/>
    <xsd:import namespace="http://schemas.microsoft.com/office/infopath/2007/PartnerControls"/>
    <xsd:element name="c9898626098c466f906136228536deac" ma:index="9" nillable="true" ma:taxonomy="true" ma:internalName="c9898626098c466f906136228536deac" ma:taxonomyFieldName="Staff_x0020_Category" ma:displayName="Staff Category" ma:default="" ma:fieldId="{c9898626-098c-466f-9061-36228536deac}" ma:sspId="2d2d28e8-3cf6-4137-a647-923f4ce26f19" ma:termSetId="8455d36a-816b-4292-81c4-fafcff1a6b99" ma:anchorId="00000000-0000-0000-0000-000000000000" ma:open="false" ma:isKeyword="false">
      <xsd:complexType>
        <xsd:sequence>
          <xsd:element ref="pc:Terms" minOccurs="0" maxOccurs="1"/>
        </xsd:sequence>
      </xsd:complexType>
    </xsd:element>
    <xsd:element name="PersonalIdentificationData" ma:index="10" nillable="true" ma:displayName="Personal Identification Data" ma:default="" ma:internalName="PersonalIdentificationData">
      <xsd:simpleType>
        <xsd:restriction base="dms:Choice">
          <xsd:enumeration value="No"/>
          <xsd:enumeration value="Yes"/>
        </xsd:restriction>
      </xsd:simpleType>
    </xsd:element>
    <xsd:element name="KS" ma:index="11" nillable="true" ma:displayName="Key Stage" ma:default="" ma:internalName="KS">
      <xsd:simpleType>
        <xsd:restriction base="dms:Choice">
          <xsd:enumeration value="Foundation"/>
          <xsd:enumeration value="KS1"/>
          <xsd:enumeration value="KS2"/>
          <xsd:enumeration value="KS3"/>
          <xsd:enumeration value="KS4"/>
          <xsd:enumeration value="KS5"/>
        </xsd:restriction>
      </xsd:simpleType>
    </xsd:element>
    <xsd:element name="if854005f7f846a6b7aad60748f3241c" ma:index="13" nillable="true" ma:taxonomy="true" ma:internalName="if854005f7f846a6b7aad60748f3241c" ma:taxonomyFieldName="Topic" ma:displayName="Topic" ma:default="" ma:fieldId="{2f854005-f7f8-46a6-b7aa-d60748f3241c}" ma:sspId="2d2d28e8-3cf6-4137-a647-923f4ce26f19" ma:termSetId="39c24668-357a-4e67-8e8e-b7c4c5156867" ma:anchorId="00000000-0000-0000-0000-000000000000" ma:open="false" ma:isKeyword="false">
      <xsd:complexType>
        <xsd:sequence>
          <xsd:element ref="pc:Terms" minOccurs="0" maxOccurs="1"/>
        </xsd:sequence>
      </xsd:complexType>
    </xsd:element>
    <xsd:element name="m8a66f6eefad46e68d85c66b97a6f521" ma:index="15" nillable="true" ma:taxonomy="true" ma:internalName="m8a66f6eefad46e68d85c66b97a6f521" ma:taxonomyFieldName="ExamBoard" ma:displayName="Exam Board" ma:default="" ma:fieldId="{68a66f6e-efad-46e6-8d85-c66b97a6f521}" ma:sspId="2d2d28e8-3cf6-4137-a647-923f4ce26f19" ma:termSetId="d791acf1-f6c3-48be-a4e8-7e47bb6fd80b" ma:anchorId="00000000-0000-0000-0000-000000000000" ma:open="false" ma:isKeyword="false">
      <xsd:complexType>
        <xsd:sequence>
          <xsd:element ref="pc:Terms" minOccurs="0" maxOccurs="1"/>
        </xsd:sequence>
      </xsd:complexType>
    </xsd:element>
    <xsd:element name="g479e3c506fd4b8e8c16c418162bcf56" ma:index="17" nillable="true" ma:taxonomy="true" ma:internalName="g479e3c506fd4b8e8c16c418162bcf56" ma:taxonomyFieldName="Week" ma:displayName="Week" ma:default="" ma:fieldId="{0479e3c5-06fd-4b8e-8c16-c418162bcf56}" ma:sspId="2d2d28e8-3cf6-4137-a647-923f4ce26f19" ma:termSetId="f693a37a-435f-4967-a8aa-34fc5d1d3555" ma:anchorId="00000000-0000-0000-0000-000000000000" ma:open="false" ma:isKeyword="false">
      <xsd:complexType>
        <xsd:sequence>
          <xsd:element ref="pc:Terms" minOccurs="0" maxOccurs="1"/>
        </xsd:sequence>
      </xsd:complexType>
    </xsd:element>
    <xsd:element name="kae6c1ed8d174f9697add2306d97343a" ma:index="19" nillable="true" ma:taxonomy="true" ma:internalName="kae6c1ed8d174f9697add2306d97343a" ma:taxonomyFieldName="Term" ma:displayName="Term" ma:default="" ma:fieldId="{4ae6c1ed-8d17-4f96-97ad-d2306d97343a}" ma:sspId="2d2d28e8-3cf6-4137-a647-923f4ce26f19" ma:termSetId="6c7edd09-3c67-40bb-ba6a-978c841d3819" ma:anchorId="00000000-0000-0000-0000-000000000000" ma:open="false" ma:isKeyword="false">
      <xsd:complexType>
        <xsd:sequence>
          <xsd:element ref="pc:Terms" minOccurs="0" maxOccurs="1"/>
        </xsd:sequence>
      </xsd:complexType>
    </xsd:element>
    <xsd:element name="Year" ma:index="20" nillable="true" ma:displayName="Year" ma:default="" ma:internalName="Year">
      <xsd:simpleType>
        <xsd:restriction base="dms:Choice">
          <xsd:enumeration value="R"/>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restriction>
      </xsd:simpleType>
    </xsd:element>
    <xsd:element name="Lesson" ma:index="21" nillable="true" ma:displayName="Lesson" ma:default="" ma:internalName="Lesson">
      <xsd:simpleType>
        <xsd:restriction base="dms:Text"/>
      </xsd:simpleType>
    </xsd:element>
    <xsd:element name="CustomTags" ma:index="22" nillable="true" ma:displayName="Custom Tags" ma:default="" ma:internalName="CustomTags">
      <xsd:simpleType>
        <xsd:restriction base="dms:Text"/>
      </xsd:simpleType>
    </xsd:element>
    <xsd:element name="CurriculumSubject" ma:index="23" nillable="true" ma:displayName="Curriculum Subject" ma:default="Middle Leaders" ma:internalName="CurriculumSubject">
      <xsd:simpleType>
        <xsd:restriction base="dms:Text"/>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606ad3-582d-4e33-866a-87f5eb92eec7"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Location" ma:index="32" nillable="true" ma:displayName="Location" ma:internalName="MediaServiceLocation"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4D6D73-2ADC-47E1-ADFC-89917385090B}">
  <ds:schemaRefs>
    <ds:schemaRef ds:uri="http://schemas.microsoft.com/office/2006/metadata/properties"/>
    <ds:schemaRef ds:uri="http://schemas.microsoft.com/office/2006/documentManagement/types"/>
    <ds:schemaRef ds:uri="http://purl.org/dc/elements/1.1/"/>
    <ds:schemaRef ds:uri="3c1de9b3-55a5-406d-a5b0-a8c425c1e4b2"/>
    <ds:schemaRef ds:uri="http://purl.org/dc/terms/"/>
    <ds:schemaRef ds:uri="http://schemas.microsoft.com/office/infopath/2007/PartnerControls"/>
    <ds:schemaRef ds:uri="http://purl.org/dc/dcmitype/"/>
    <ds:schemaRef ds:uri="http://schemas.openxmlformats.org/package/2006/metadata/core-properties"/>
    <ds:schemaRef ds:uri="880b3e2b-90c3-401f-a789-72aef054c0e6"/>
    <ds:schemaRef ds:uri="391ef29d-7714-4125-b57e-893d6a1cb671"/>
    <ds:schemaRef ds:uri="http://www.w3.org/XML/1998/namespace"/>
  </ds:schemaRefs>
</ds:datastoreItem>
</file>

<file path=customXml/itemProps2.xml><?xml version="1.0" encoding="utf-8"?>
<ds:datastoreItem xmlns:ds="http://schemas.openxmlformats.org/officeDocument/2006/customXml" ds:itemID="{4BF403A4-C1F1-469F-96D5-66828640F482}"/>
</file>

<file path=customXml/itemProps3.xml><?xml version="1.0" encoding="utf-8"?>
<ds:datastoreItem xmlns:ds="http://schemas.openxmlformats.org/officeDocument/2006/customXml" ds:itemID="{8535B003-44C9-4964-B357-DC17652811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176</TotalTime>
  <Words>898</Words>
  <Application>Microsoft Office PowerPoint</Application>
  <PresentationFormat>Widescreen</PresentationFormat>
  <Paragraphs>68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Montsaye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 Cooper</dc:creator>
  <cp:lastModifiedBy>L Cooper</cp:lastModifiedBy>
  <cp:revision>20</cp:revision>
  <dcterms:created xsi:type="dcterms:W3CDTF">2020-02-14T09:53:43Z</dcterms:created>
  <dcterms:modified xsi:type="dcterms:W3CDTF">2020-02-26T16:15:53Z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0x010100C4B232DD19833943A9A45F8AFCC38FA2</vt:lpwstr>
  </property>
  <property fmtid="{D5CDD505-2E9C-101B-9397-08002B2CF9AE}" pid="3" name="ExamBoard">
    <vt:lpwstr/>
  </property>
  <property fmtid="{D5CDD505-2E9C-101B-9397-08002B2CF9AE}" pid="4" name="Topic">
    <vt:lpwstr/>
  </property>
  <property fmtid="{D5CDD505-2E9C-101B-9397-08002B2CF9AE}" pid="5" name="Term">
    <vt:lpwstr/>
  </property>
  <property fmtid="{D5CDD505-2E9C-101B-9397-08002B2CF9AE}" pid="6" name="Staff Category">
    <vt:lpwstr/>
  </property>
  <property fmtid="{D5CDD505-2E9C-101B-9397-08002B2CF9AE}" pid="7" name="Week">
    <vt:lpwstr/>
  </property>
</Properties>
</file>