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407EB"/>
    <a:srgbClr val="DAFFCC"/>
    <a:srgbClr val="00B0F0"/>
    <a:srgbClr val="C771E9"/>
    <a:srgbClr val="FAEBE1"/>
    <a:srgbClr val="E97D7A"/>
    <a:srgbClr val="FFC000"/>
    <a:srgbClr val="8D81B9"/>
    <a:srgbClr val="BB8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0725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02869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66263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35485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399274-A534-44B2-BE3B-D88950E460C4}" type="datetimeFigureOut">
              <a:rPr lang="en-GB" smtClean="0"/>
              <a:t>16/03/2020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8878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399274-A534-44B2-BE3B-D88950E460C4}"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99141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399274-A534-44B2-BE3B-D88950E460C4}" type="datetimeFigureOut">
              <a:rPr lang="en-GB" smtClean="0"/>
              <a:t>16/03/2020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77556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399274-A534-44B2-BE3B-D88950E460C4}" type="datetimeFigureOut">
              <a:rPr lang="en-GB" smtClean="0"/>
              <a:t>16/03/2020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18694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99274-A534-44B2-BE3B-D88950E460C4}" type="datetimeFigureOut">
              <a:rPr lang="en-GB" smtClean="0"/>
              <a:t>16/03/2020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25594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936764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16/03/2020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43800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99274-A534-44B2-BE3B-D88950E460C4}" type="datetimeFigureOut">
              <a:rPr lang="en-GB" smtClean="0"/>
              <a:t>16/03/2020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0D7E6-BA9C-4316-883F-4F44F34EF169}" type="slidenum">
              <a:rPr lang="en-GB" smtClean="0"/>
              <a:t>‹#›</a:t>
            </a:fld>
            <a:endParaRPr lang="en-GB"/>
          </a:p>
        </p:txBody>
      </p:sp>
    </p:spTree>
    <p:extLst>
      <p:ext uri="{BB962C8B-B14F-4D97-AF65-F5344CB8AC3E}">
        <p14:creationId xmlns:p14="http://schemas.microsoft.com/office/powerpoint/2010/main" val="269496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15733" y="63126"/>
            <a:ext cx="3742267" cy="584775"/>
          </a:xfrm>
          <a:prstGeom prst="rect">
            <a:avLst/>
          </a:prstGeom>
          <a:noFill/>
          <a:ln>
            <a:solidFill>
              <a:srgbClr val="0070C0"/>
            </a:solidFill>
          </a:ln>
        </p:spPr>
        <p:txBody>
          <a:bodyPr wrap="square" rtlCol="0">
            <a:spAutoFit/>
          </a:bodyPr>
          <a:lstStyle/>
          <a:p>
            <a:r>
              <a:rPr lang="en-GB" sz="3200" dirty="0" smtClean="0">
                <a:solidFill>
                  <a:srgbClr val="0070C0"/>
                </a:solidFill>
              </a:rPr>
              <a:t>YEAR 7 – Biology 2.1</a:t>
            </a:r>
            <a:endParaRPr lang="en-GB" sz="3200" dirty="0">
              <a:solidFill>
                <a:srgbClr val="0070C0"/>
              </a:solidFill>
            </a:endParaRPr>
          </a:p>
        </p:txBody>
      </p:sp>
      <p:sp>
        <p:nvSpPr>
          <p:cNvPr id="5" name="TextBox 4"/>
          <p:cNvSpPr txBox="1"/>
          <p:nvPr/>
        </p:nvSpPr>
        <p:spPr>
          <a:xfrm>
            <a:off x="2596799" y="736262"/>
            <a:ext cx="5002126" cy="769441"/>
          </a:xfrm>
          <a:prstGeom prst="rect">
            <a:avLst/>
          </a:prstGeom>
          <a:noFill/>
          <a:ln>
            <a:solidFill>
              <a:srgbClr val="0070C0"/>
            </a:solidFill>
          </a:ln>
        </p:spPr>
        <p:txBody>
          <a:bodyPr wrap="square" rtlCol="0">
            <a:spAutoFit/>
          </a:bodyPr>
          <a:lstStyle/>
          <a:p>
            <a:pPr algn="ctr"/>
            <a:r>
              <a:rPr lang="en-GB" sz="1600" b="1" u="sng" dirty="0" smtClean="0"/>
              <a:t>Big Idea: </a:t>
            </a:r>
          </a:p>
          <a:p>
            <a:pPr algn="ctr"/>
            <a:r>
              <a:rPr lang="en-GB" sz="1400" dirty="0" smtClean="0"/>
              <a:t>Number 6 – Genetic information (DNA) is passed down from one generation to another (lessons 1 – 6).</a:t>
            </a:r>
            <a:endParaRPr lang="en-GB" sz="1400" dirty="0"/>
          </a:p>
        </p:txBody>
      </p:sp>
      <p:sp>
        <p:nvSpPr>
          <p:cNvPr id="6" name="TextBox 5"/>
          <p:cNvSpPr txBox="1"/>
          <p:nvPr/>
        </p:nvSpPr>
        <p:spPr>
          <a:xfrm>
            <a:off x="192460" y="145218"/>
            <a:ext cx="2296254" cy="923330"/>
          </a:xfrm>
          <a:prstGeom prst="rect">
            <a:avLst/>
          </a:prstGeom>
          <a:noFill/>
          <a:ln>
            <a:solidFill>
              <a:srgbClr val="0070C0"/>
            </a:solidFill>
          </a:ln>
        </p:spPr>
        <p:txBody>
          <a:bodyPr wrap="square" rtlCol="0">
            <a:spAutoFit/>
          </a:bodyPr>
          <a:lstStyle/>
          <a:p>
            <a:r>
              <a:rPr lang="en-GB" dirty="0" smtClean="0"/>
              <a:t>Prior Learning: </a:t>
            </a:r>
          </a:p>
          <a:p>
            <a:r>
              <a:rPr lang="en-GB" dirty="0" smtClean="0"/>
              <a:t>- Fundamentals of Biology .</a:t>
            </a:r>
          </a:p>
        </p:txBody>
      </p:sp>
      <p:sp>
        <p:nvSpPr>
          <p:cNvPr id="7" name="TextBox 6"/>
          <p:cNvSpPr txBox="1"/>
          <p:nvPr/>
        </p:nvSpPr>
        <p:spPr>
          <a:xfrm>
            <a:off x="9906410" y="14588"/>
            <a:ext cx="2285590" cy="6801862"/>
          </a:xfrm>
          <a:prstGeom prst="rect">
            <a:avLst/>
          </a:prstGeom>
          <a:noFill/>
          <a:ln>
            <a:solidFill>
              <a:srgbClr val="0070C0"/>
            </a:solidFill>
          </a:ln>
        </p:spPr>
        <p:txBody>
          <a:bodyPr wrap="square" rtlCol="0">
            <a:spAutoFit/>
          </a:bodyPr>
          <a:lstStyle/>
          <a:p>
            <a:r>
              <a:rPr lang="en-GB" sz="1600" dirty="0" smtClean="0"/>
              <a:t>Keywords:</a:t>
            </a:r>
            <a:endParaRPr lang="en-GB" dirty="0"/>
          </a:p>
          <a:p>
            <a:r>
              <a:rPr lang="en-GB" sz="1200" dirty="0"/>
              <a:t>Adolescent </a:t>
            </a:r>
          </a:p>
          <a:p>
            <a:r>
              <a:rPr lang="en-GB" sz="1200" dirty="0" smtClean="0"/>
              <a:t>Adult</a:t>
            </a:r>
          </a:p>
          <a:p>
            <a:r>
              <a:rPr lang="en-GB" sz="1200" dirty="0" smtClean="0"/>
              <a:t>Amnion</a:t>
            </a:r>
            <a:endParaRPr lang="en-GB" sz="1200" dirty="0"/>
          </a:p>
          <a:p>
            <a:r>
              <a:rPr lang="en-GB" sz="1200" dirty="0"/>
              <a:t>Anther</a:t>
            </a:r>
          </a:p>
          <a:p>
            <a:r>
              <a:rPr lang="en-GB" sz="1200" dirty="0"/>
              <a:t>Baby</a:t>
            </a:r>
          </a:p>
          <a:p>
            <a:r>
              <a:rPr lang="en-GB" sz="1200" dirty="0"/>
              <a:t>Birth </a:t>
            </a:r>
          </a:p>
          <a:p>
            <a:r>
              <a:rPr lang="en-GB" sz="1200" dirty="0"/>
              <a:t>Conception </a:t>
            </a:r>
          </a:p>
          <a:p>
            <a:r>
              <a:rPr lang="en-GB" sz="1200" dirty="0"/>
              <a:t>Egg</a:t>
            </a:r>
          </a:p>
          <a:p>
            <a:r>
              <a:rPr lang="en-GB" sz="1200" dirty="0"/>
              <a:t>External fertilisation</a:t>
            </a:r>
          </a:p>
          <a:p>
            <a:r>
              <a:rPr lang="en-GB" sz="1200" dirty="0"/>
              <a:t>Female </a:t>
            </a:r>
          </a:p>
          <a:p>
            <a:r>
              <a:rPr lang="en-GB" sz="1200" dirty="0"/>
              <a:t>Filament </a:t>
            </a:r>
          </a:p>
          <a:p>
            <a:r>
              <a:rPr lang="en-GB" sz="1200" dirty="0"/>
              <a:t>Foetus </a:t>
            </a:r>
          </a:p>
          <a:p>
            <a:r>
              <a:rPr lang="en-GB" sz="1200" dirty="0"/>
              <a:t>Gamete </a:t>
            </a:r>
          </a:p>
          <a:p>
            <a:r>
              <a:rPr lang="en-GB" sz="1200" dirty="0"/>
              <a:t>Gestation </a:t>
            </a:r>
          </a:p>
          <a:p>
            <a:r>
              <a:rPr lang="en-GB" sz="1200" dirty="0"/>
              <a:t>Growth spurt</a:t>
            </a:r>
          </a:p>
          <a:p>
            <a:r>
              <a:rPr lang="en-GB" sz="1200" dirty="0"/>
              <a:t>Internal fertilisation </a:t>
            </a:r>
          </a:p>
          <a:p>
            <a:r>
              <a:rPr lang="en-GB" sz="1200" dirty="0"/>
              <a:t>Male </a:t>
            </a:r>
          </a:p>
          <a:p>
            <a:r>
              <a:rPr lang="en-GB" sz="1200" dirty="0"/>
              <a:t>Menstrual Cycle </a:t>
            </a:r>
          </a:p>
          <a:p>
            <a:r>
              <a:rPr lang="en-GB" sz="1200" dirty="0"/>
              <a:t>Ovary </a:t>
            </a:r>
          </a:p>
          <a:p>
            <a:r>
              <a:rPr lang="en-GB" sz="1200" dirty="0"/>
              <a:t>Oviduct </a:t>
            </a:r>
          </a:p>
          <a:p>
            <a:r>
              <a:rPr lang="en-GB" sz="1200" dirty="0"/>
              <a:t>Ovule </a:t>
            </a:r>
          </a:p>
          <a:p>
            <a:r>
              <a:rPr lang="en-GB" sz="1200" dirty="0"/>
              <a:t>Pistil</a:t>
            </a:r>
          </a:p>
          <a:p>
            <a:r>
              <a:rPr lang="en-GB" sz="1200" dirty="0"/>
              <a:t>Placenta </a:t>
            </a:r>
          </a:p>
          <a:p>
            <a:r>
              <a:rPr lang="en-GB" sz="1200" dirty="0"/>
              <a:t>pollen</a:t>
            </a:r>
          </a:p>
          <a:p>
            <a:r>
              <a:rPr lang="en-GB" sz="1200" dirty="0"/>
              <a:t>Pollination </a:t>
            </a:r>
          </a:p>
          <a:p>
            <a:r>
              <a:rPr lang="en-GB" sz="1200" dirty="0"/>
              <a:t>Puberty </a:t>
            </a:r>
          </a:p>
          <a:p>
            <a:r>
              <a:rPr lang="en-GB" sz="1200" dirty="0"/>
              <a:t>Sexual reproduction.</a:t>
            </a:r>
          </a:p>
          <a:p>
            <a:r>
              <a:rPr lang="en-GB" sz="1200" dirty="0"/>
              <a:t>Sperm </a:t>
            </a:r>
          </a:p>
          <a:p>
            <a:r>
              <a:rPr lang="en-GB" sz="1200" dirty="0"/>
              <a:t>Sperm duct </a:t>
            </a:r>
          </a:p>
          <a:p>
            <a:r>
              <a:rPr lang="en-GB" sz="1200" dirty="0"/>
              <a:t>Stamen </a:t>
            </a:r>
          </a:p>
          <a:p>
            <a:r>
              <a:rPr lang="en-GB" sz="1200" dirty="0"/>
              <a:t>Stigma</a:t>
            </a:r>
          </a:p>
          <a:p>
            <a:r>
              <a:rPr lang="en-GB" sz="1200" dirty="0"/>
              <a:t>Style</a:t>
            </a:r>
          </a:p>
          <a:p>
            <a:r>
              <a:rPr lang="en-GB" sz="1200" dirty="0"/>
              <a:t>Teenager </a:t>
            </a:r>
          </a:p>
          <a:p>
            <a:r>
              <a:rPr lang="en-GB" sz="1200" dirty="0"/>
              <a:t>Testes</a:t>
            </a:r>
          </a:p>
          <a:p>
            <a:r>
              <a:rPr lang="en-GB" sz="1200" smtClean="0"/>
              <a:t>Toddler</a:t>
            </a:r>
            <a:endParaRPr lang="en-GB" sz="1200" dirty="0" smtClean="0"/>
          </a:p>
        </p:txBody>
      </p:sp>
      <p:sp>
        <p:nvSpPr>
          <p:cNvPr id="8" name="TextBox 7"/>
          <p:cNvSpPr txBox="1"/>
          <p:nvPr/>
        </p:nvSpPr>
        <p:spPr>
          <a:xfrm>
            <a:off x="250869" y="6192118"/>
            <a:ext cx="4691860" cy="369332"/>
          </a:xfrm>
          <a:prstGeom prst="rect">
            <a:avLst/>
          </a:prstGeom>
          <a:noFill/>
          <a:ln>
            <a:solidFill>
              <a:srgbClr val="0070C0"/>
            </a:solidFill>
          </a:ln>
        </p:spPr>
        <p:txBody>
          <a:bodyPr wrap="square" rtlCol="0">
            <a:spAutoFit/>
          </a:bodyPr>
          <a:lstStyle/>
          <a:p>
            <a:r>
              <a:rPr lang="en-GB" dirty="0" smtClean="0"/>
              <a:t>Future Content: KS4</a:t>
            </a:r>
            <a:endParaRPr lang="en-GB" dirty="0"/>
          </a:p>
        </p:txBody>
      </p:sp>
      <p:sp>
        <p:nvSpPr>
          <p:cNvPr id="9" name="TextBox 8"/>
          <p:cNvSpPr txBox="1"/>
          <p:nvPr/>
        </p:nvSpPr>
        <p:spPr>
          <a:xfrm>
            <a:off x="7707011" y="145218"/>
            <a:ext cx="1985554" cy="1200329"/>
          </a:xfrm>
          <a:prstGeom prst="rect">
            <a:avLst/>
          </a:prstGeom>
          <a:noFill/>
          <a:ln>
            <a:solidFill>
              <a:srgbClr val="0070C0"/>
            </a:solidFill>
          </a:ln>
        </p:spPr>
        <p:txBody>
          <a:bodyPr wrap="square" rtlCol="0">
            <a:spAutoFit/>
          </a:bodyPr>
          <a:lstStyle/>
          <a:p>
            <a:r>
              <a:rPr lang="en-GB" dirty="0" err="1" smtClean="0"/>
              <a:t>Oracy</a:t>
            </a:r>
            <a:r>
              <a:rPr lang="en-GB" dirty="0" smtClean="0"/>
              <a:t>: Life begins at conception</a:t>
            </a:r>
            <a:endParaRPr lang="en-GB" dirty="0"/>
          </a:p>
          <a:p>
            <a:endParaRPr lang="en-GB" dirty="0" smtClean="0"/>
          </a:p>
          <a:p>
            <a:endParaRPr lang="en-GB" dirty="0"/>
          </a:p>
        </p:txBody>
      </p:sp>
      <p:sp>
        <p:nvSpPr>
          <p:cNvPr id="10" name="TextBox 9"/>
          <p:cNvSpPr txBox="1"/>
          <p:nvPr/>
        </p:nvSpPr>
        <p:spPr>
          <a:xfrm>
            <a:off x="5146208" y="6192118"/>
            <a:ext cx="4546357" cy="369332"/>
          </a:xfrm>
          <a:prstGeom prst="rect">
            <a:avLst/>
          </a:prstGeom>
          <a:noFill/>
          <a:ln>
            <a:solidFill>
              <a:srgbClr val="0070C0"/>
            </a:solidFill>
          </a:ln>
        </p:spPr>
        <p:txBody>
          <a:bodyPr wrap="square" rtlCol="0">
            <a:spAutoFit/>
          </a:bodyPr>
          <a:lstStyle/>
          <a:p>
            <a:r>
              <a:rPr lang="en-GB" dirty="0" smtClean="0"/>
              <a:t>Extended project –                                  </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63265560"/>
              </p:ext>
            </p:extLst>
          </p:nvPr>
        </p:nvGraphicFramePr>
        <p:xfrm>
          <a:off x="240503" y="1788970"/>
          <a:ext cx="9452061" cy="4348021"/>
        </p:xfrm>
        <a:graphic>
          <a:graphicData uri="http://schemas.openxmlformats.org/drawingml/2006/table">
            <a:tbl>
              <a:tblPr firstRow="1" bandRow="1">
                <a:tableStyleId>{5940675A-B579-460E-94D1-54222C63F5DA}</a:tableStyleId>
              </a:tblPr>
              <a:tblGrid>
                <a:gridCol w="3150687">
                  <a:extLst>
                    <a:ext uri="{9D8B030D-6E8A-4147-A177-3AD203B41FA5}">
                      <a16:colId xmlns:a16="http://schemas.microsoft.com/office/drawing/2014/main" val="142138735"/>
                    </a:ext>
                  </a:extLst>
                </a:gridCol>
                <a:gridCol w="3150687">
                  <a:extLst>
                    <a:ext uri="{9D8B030D-6E8A-4147-A177-3AD203B41FA5}">
                      <a16:colId xmlns:a16="http://schemas.microsoft.com/office/drawing/2014/main" val="571759507"/>
                    </a:ext>
                  </a:extLst>
                </a:gridCol>
                <a:gridCol w="3150687">
                  <a:extLst>
                    <a:ext uri="{9D8B030D-6E8A-4147-A177-3AD203B41FA5}">
                      <a16:colId xmlns:a16="http://schemas.microsoft.com/office/drawing/2014/main" val="2557775022"/>
                    </a:ext>
                  </a:extLst>
                </a:gridCol>
              </a:tblGrid>
              <a:tr h="1367943">
                <a:tc>
                  <a:txBody>
                    <a:bodyPr/>
                    <a:lstStyle/>
                    <a:p>
                      <a:r>
                        <a:rPr lang="en-GB" sz="1200" b="1" u="none" baseline="0" dirty="0" smtClean="0"/>
                        <a:t>Bio 2.1 – The Egg and The Sperm.</a:t>
                      </a:r>
                    </a:p>
                    <a:p>
                      <a:r>
                        <a:rPr lang="en-GB" sz="1200" b="0" u="none" baseline="0" dirty="0" smtClean="0"/>
                        <a:t>Draw and label simple diagrams of both the egg and the sperm cells, state where each are produced.</a:t>
                      </a:r>
                    </a:p>
                    <a:p>
                      <a:r>
                        <a:rPr lang="en-GB" sz="1200" b="0" u="none" baseline="0" dirty="0" smtClean="0"/>
                        <a:t>Then explain where the genetic information is stored in each. (links to Biology 2 lesson 1 and Fundamentals of Biology)</a:t>
                      </a:r>
                      <a:endParaRPr lang="en-GB" sz="1100" b="0" u="none" baseline="0" dirty="0" smtClean="0"/>
                    </a:p>
                  </a:txBody>
                  <a:tcPr/>
                </a:tc>
                <a:tc>
                  <a:txBody>
                    <a:bodyPr/>
                    <a:lstStyle/>
                    <a:p>
                      <a:r>
                        <a:rPr lang="en-GB" sz="1200" b="1" dirty="0" smtClean="0"/>
                        <a:t>Bio</a:t>
                      </a:r>
                      <a:r>
                        <a:rPr lang="en-GB" sz="1200" b="1" baseline="0" dirty="0" smtClean="0"/>
                        <a:t> 2.</a:t>
                      </a:r>
                      <a:r>
                        <a:rPr lang="en-GB" sz="1200" b="1" dirty="0" smtClean="0"/>
                        <a:t>2 – Puberty.</a:t>
                      </a:r>
                    </a:p>
                    <a:p>
                      <a:r>
                        <a:rPr lang="en-GB" sz="1200" b="0" dirty="0" smtClean="0"/>
                        <a:t>Everyone goes through puberty at different times and speeds.</a:t>
                      </a:r>
                    </a:p>
                    <a:p>
                      <a:r>
                        <a:rPr lang="en-GB" sz="1200" b="0" dirty="0" smtClean="0"/>
                        <a:t>Write a letter to somebody</a:t>
                      </a:r>
                      <a:r>
                        <a:rPr lang="en-GB" sz="1200" b="0" baseline="0" dirty="0" smtClean="0"/>
                        <a:t> from a different part of the country that may be going through puberty explaining to them what to expect and why they should not to be worried. (links to lesson 2)</a:t>
                      </a:r>
                      <a:endParaRPr lang="en-GB" sz="1400" b="0" dirty="0"/>
                    </a:p>
                  </a:txBody>
                  <a:tcPr/>
                </a:tc>
                <a:tc>
                  <a:txBody>
                    <a:bodyPr/>
                    <a:lstStyle/>
                    <a:p>
                      <a:r>
                        <a:rPr lang="en-GB" sz="1200" b="1" baseline="0" dirty="0" smtClean="0"/>
                        <a:t>Bio 2.3 –</a:t>
                      </a:r>
                      <a:r>
                        <a:rPr lang="en-GB" sz="1200" b="1" u="none" baseline="0" dirty="0" smtClean="0"/>
                        <a:t> A Baby!!</a:t>
                      </a:r>
                    </a:p>
                    <a:p>
                      <a:r>
                        <a:rPr lang="en-GB" sz="1200" b="0" u="none" baseline="0" dirty="0" smtClean="0"/>
                        <a:t>We all started our development after the same process called fertilisation.</a:t>
                      </a:r>
                    </a:p>
                    <a:p>
                      <a:r>
                        <a:rPr lang="en-GB" sz="1200" b="0" u="none" baseline="0" dirty="0" smtClean="0"/>
                        <a:t>Research the main stages of a foetus’ development and pregnancy.</a:t>
                      </a:r>
                    </a:p>
                    <a:p>
                      <a:r>
                        <a:rPr lang="en-GB" sz="1200" b="0" u="none" baseline="0" dirty="0" smtClean="0"/>
                        <a:t>Present your work in any way that can be handed to your teacher. (links to lesson 3)</a:t>
                      </a:r>
                      <a:endParaRPr lang="en-GB" sz="1200" b="0" u="none" dirty="0"/>
                    </a:p>
                  </a:txBody>
                  <a:tcPr/>
                </a:tc>
                <a:extLst>
                  <a:ext uri="{0D108BD9-81ED-4DB2-BD59-A6C34878D82A}">
                    <a16:rowId xmlns:a16="http://schemas.microsoft.com/office/drawing/2014/main" val="236328706"/>
                  </a:ext>
                </a:extLst>
              </a:tr>
              <a:tr h="1313945">
                <a:tc>
                  <a:txBody>
                    <a:bodyPr/>
                    <a:lstStyle/>
                    <a:p>
                      <a:r>
                        <a:rPr lang="en-GB" sz="1200" b="1" dirty="0" smtClean="0"/>
                        <a:t>Bio</a:t>
                      </a:r>
                      <a:r>
                        <a:rPr lang="en-GB" sz="1200" b="1" baseline="0" dirty="0" smtClean="0"/>
                        <a:t> 2.</a:t>
                      </a:r>
                      <a:r>
                        <a:rPr lang="en-GB" sz="1200" b="1" dirty="0" smtClean="0"/>
                        <a:t>4 – Boy or a Girl?</a:t>
                      </a:r>
                    </a:p>
                    <a:p>
                      <a:r>
                        <a:rPr lang="en-GB" sz="1200" b="0" dirty="0" smtClean="0"/>
                        <a:t>State</a:t>
                      </a:r>
                      <a:r>
                        <a:rPr lang="en-GB" sz="1200" b="0" baseline="0" dirty="0" smtClean="0"/>
                        <a:t> the most common way that a baby is checked on while still inside the mother. </a:t>
                      </a:r>
                    </a:p>
                    <a:p>
                      <a:r>
                        <a:rPr lang="en-GB" sz="1200" b="0" baseline="0" dirty="0" smtClean="0"/>
                        <a:t>Explain why this way is used the most (include positives, negatives and any other common ways you might find during your research). (links to lesson 4)</a:t>
                      </a:r>
                      <a:endParaRPr lang="en-GB" sz="1200" b="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Bio</a:t>
                      </a:r>
                      <a:r>
                        <a:rPr lang="en-GB" sz="1200" b="1" baseline="0" dirty="0" smtClean="0"/>
                        <a:t> 2.</a:t>
                      </a:r>
                      <a:r>
                        <a:rPr lang="en-GB" sz="1200" b="1" dirty="0" smtClean="0"/>
                        <a:t>5 –  A baby was born…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smtClean="0"/>
                        <a:t>Draw a flow diagram that clearly tells us the stages of giving birth.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baseline="0" dirty="0" smtClean="0"/>
                        <a:t>Optional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smtClean="0"/>
                        <a:t>You may want to also state why a mother may need help.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smtClean="0"/>
                        <a:t>(links to lesson 4)</a:t>
                      </a:r>
                      <a:endParaRPr lang="en-GB" sz="1100" b="0" baseline="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Bio</a:t>
                      </a:r>
                      <a:r>
                        <a:rPr lang="en-GB" sz="1200" b="1" baseline="0" dirty="0" smtClean="0"/>
                        <a:t> 2.</a:t>
                      </a:r>
                      <a:r>
                        <a:rPr lang="en-GB" sz="1200" b="1" dirty="0" smtClean="0"/>
                        <a:t>6 –</a:t>
                      </a:r>
                      <a:r>
                        <a:rPr lang="en-GB" sz="1200" b="1" baseline="0" dirty="0" smtClean="0"/>
                        <a:t> Plants go though reproduction?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smtClean="0"/>
                        <a:t>State the male and female gametes of a plant.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smtClean="0"/>
                        <a:t>Using pictures (or words if you don’t like drawing) show some ways that plants may become pollinated.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smtClean="0"/>
                        <a:t>(links to lesson 5)</a:t>
                      </a:r>
                      <a:endParaRPr lang="en-GB" sz="1100" b="1" baseline="0" dirty="0" smtClean="0"/>
                    </a:p>
                  </a:txBody>
                  <a:tcPr/>
                </a:tc>
                <a:extLst>
                  <a:ext uri="{0D108BD9-81ED-4DB2-BD59-A6C34878D82A}">
                    <a16:rowId xmlns:a16="http://schemas.microsoft.com/office/drawing/2014/main" val="306988621"/>
                  </a:ext>
                </a:extLst>
              </a:tr>
              <a:tr h="1421941">
                <a:tc>
                  <a:txBody>
                    <a:bodyPr/>
                    <a:lstStyle/>
                    <a:p>
                      <a:r>
                        <a:rPr lang="en-GB" sz="1200" b="1" baseline="0" dirty="0" smtClean="0"/>
                        <a:t>Bio 2.7 – The perfect seed.</a:t>
                      </a:r>
                    </a:p>
                    <a:p>
                      <a:r>
                        <a:rPr lang="en-GB" sz="1200" b="0" baseline="0" dirty="0" smtClean="0"/>
                        <a:t>Design with explained drawings a perfect seed that would ensure that it has the best chance of growing into a beautiful plant.</a:t>
                      </a:r>
                    </a:p>
                    <a:p>
                      <a:endParaRPr lang="en-GB" sz="1200" b="0" baseline="0" dirty="0" smtClean="0"/>
                    </a:p>
                    <a:p>
                      <a:r>
                        <a:rPr lang="en-GB" sz="1200" b="0" baseline="0" dirty="0" smtClean="0"/>
                        <a:t>(links to lesson 6)</a:t>
                      </a:r>
                    </a:p>
                  </a:txBody>
                  <a:tcPr/>
                </a:tc>
                <a:tc>
                  <a:txBody>
                    <a:bodyPr/>
                    <a:lstStyle/>
                    <a:p>
                      <a:r>
                        <a:rPr lang="en-GB" sz="1200" b="1" dirty="0" smtClean="0"/>
                        <a:t>Bio</a:t>
                      </a:r>
                      <a:r>
                        <a:rPr lang="en-GB" sz="1200" b="1" baseline="0" dirty="0" smtClean="0"/>
                        <a:t> 2.</a:t>
                      </a:r>
                      <a:r>
                        <a:rPr lang="en-GB" sz="1200" b="1" dirty="0" smtClean="0"/>
                        <a:t>8</a:t>
                      </a:r>
                      <a:r>
                        <a:rPr lang="en-GB" sz="1200" b="1" baseline="0" dirty="0" smtClean="0"/>
                        <a:t> – The story of a plant.</a:t>
                      </a:r>
                    </a:p>
                    <a:p>
                      <a:r>
                        <a:rPr lang="en-GB" sz="1200" b="0" baseline="0" dirty="0" smtClean="0"/>
                        <a:t>Create an illustrated story of the plant life cycle from fertilisation </a:t>
                      </a:r>
                      <a:r>
                        <a:rPr lang="en-GB" sz="1200" b="0" baseline="0" dirty="0" smtClean="0">
                          <a:sym typeface="Wingdings" panose="05000000000000000000" pitchFamily="2" charset="2"/>
                        </a:rPr>
                        <a:t></a:t>
                      </a:r>
                      <a:r>
                        <a:rPr lang="en-GB" sz="1200" b="0" baseline="0" dirty="0" smtClean="0"/>
                        <a:t> seed </a:t>
                      </a:r>
                      <a:r>
                        <a:rPr lang="en-GB" sz="1200" b="0" baseline="0" dirty="0" smtClean="0">
                          <a:sym typeface="Wingdings" panose="05000000000000000000" pitchFamily="2" charset="2"/>
                        </a:rPr>
                        <a:t>growth (young plant to adult plant) and back to fertilisation.</a:t>
                      </a:r>
                    </a:p>
                    <a:p>
                      <a:endParaRPr lang="en-GB" sz="1200" b="0" baseline="0" dirty="0" smtClean="0">
                        <a:sym typeface="Wingdings" panose="05000000000000000000" pitchFamily="2" charset="2"/>
                      </a:endParaRPr>
                    </a:p>
                    <a:p>
                      <a:r>
                        <a:rPr lang="en-GB" sz="1200" b="0" baseline="0" dirty="0" smtClean="0">
                          <a:sym typeface="Wingdings" panose="05000000000000000000" pitchFamily="2" charset="2"/>
                        </a:rPr>
                        <a:t>(links to lessons 5 and 6)</a:t>
                      </a:r>
                      <a:endParaRPr lang="en-GB" sz="1200" b="0" baseline="0" dirty="0" smtClean="0"/>
                    </a:p>
                  </a:txBody>
                  <a:tcPr/>
                </a:tc>
                <a:tc>
                  <a:txBody>
                    <a:bodyPr/>
                    <a:lstStyle/>
                    <a:p>
                      <a:r>
                        <a:rPr lang="en-GB" sz="1200" b="1" dirty="0" smtClean="0"/>
                        <a:t>Bio 2.9 - Is it real?</a:t>
                      </a:r>
                    </a:p>
                    <a:p>
                      <a:r>
                        <a:rPr lang="en-GB" sz="1200" b="0" baseline="0" dirty="0" smtClean="0"/>
                        <a:t>Create a plant – you can make this out of any materials you are allowed to use at home. </a:t>
                      </a:r>
                    </a:p>
                    <a:p>
                      <a:r>
                        <a:rPr lang="en-GB" sz="1200" b="0" baseline="0" dirty="0" smtClean="0"/>
                        <a:t>You should be able to explain the parts of your plant using some of the key words so you might want to write a notes sheet for your creation as well. (links to lessons 5 and 6)</a:t>
                      </a:r>
                    </a:p>
                  </a:txBody>
                  <a:tcPr/>
                </a:tc>
                <a:extLst>
                  <a:ext uri="{0D108BD9-81ED-4DB2-BD59-A6C34878D82A}">
                    <a16:rowId xmlns:a16="http://schemas.microsoft.com/office/drawing/2014/main" val="3947168754"/>
                  </a:ext>
                </a:extLst>
              </a:tr>
            </a:tbl>
          </a:graphicData>
        </a:graphic>
      </p:graphicFrame>
      <p:sp>
        <p:nvSpPr>
          <p:cNvPr id="2" name="TextBox 1"/>
          <p:cNvSpPr txBox="1"/>
          <p:nvPr/>
        </p:nvSpPr>
        <p:spPr>
          <a:xfrm>
            <a:off x="153955" y="1452656"/>
            <a:ext cx="1736343" cy="372369"/>
          </a:xfrm>
          <a:prstGeom prst="rect">
            <a:avLst/>
          </a:prstGeom>
          <a:noFill/>
        </p:spPr>
        <p:txBody>
          <a:bodyPr wrap="square" rtlCol="0">
            <a:spAutoFit/>
          </a:bodyPr>
          <a:lstStyle/>
          <a:p>
            <a:r>
              <a:rPr lang="en-GB" b="1" u="sng" dirty="0" smtClean="0"/>
              <a:t>Home Learning </a:t>
            </a:r>
            <a:endParaRPr lang="en-GB" b="1" u="sng" dirty="0"/>
          </a:p>
        </p:txBody>
      </p:sp>
    </p:spTree>
    <p:extLst>
      <p:ext uri="{BB962C8B-B14F-4D97-AF65-F5344CB8AC3E}">
        <p14:creationId xmlns:p14="http://schemas.microsoft.com/office/powerpoint/2010/main" val="2098542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Down Arrow 190"/>
          <p:cNvSpPr/>
          <p:nvPr/>
        </p:nvSpPr>
        <p:spPr>
          <a:xfrm>
            <a:off x="6649880" y="5245110"/>
            <a:ext cx="296333" cy="302923"/>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8" name="Down Arrow 187"/>
          <p:cNvSpPr/>
          <p:nvPr/>
        </p:nvSpPr>
        <p:spPr>
          <a:xfrm>
            <a:off x="6651623" y="4304088"/>
            <a:ext cx="296333" cy="302923"/>
          </a:xfrm>
          <a:prstGeom prst="downArrow">
            <a:avLst/>
          </a:prstGeom>
          <a:solidFill>
            <a:srgbClr val="F407E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46" name="Group 1045"/>
          <p:cNvGrpSpPr/>
          <p:nvPr/>
        </p:nvGrpSpPr>
        <p:grpSpPr>
          <a:xfrm>
            <a:off x="3558327" y="30480"/>
            <a:ext cx="3241463" cy="3675858"/>
            <a:chOff x="129540" y="53340"/>
            <a:chExt cx="3241463" cy="3675858"/>
          </a:xfrm>
        </p:grpSpPr>
        <p:sp>
          <p:nvSpPr>
            <p:cNvPr id="2" name="Rounded Rectangle 1"/>
            <p:cNvSpPr/>
            <p:nvPr/>
          </p:nvSpPr>
          <p:spPr>
            <a:xfrm>
              <a:off x="129540" y="53340"/>
              <a:ext cx="3241463" cy="182880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Human Male Reproductive system:</a:t>
              </a:r>
            </a:p>
            <a:p>
              <a:pPr algn="ctr"/>
              <a:r>
                <a:rPr lang="en-GB" sz="1100" dirty="0" smtClean="0"/>
                <a:t>- Testes</a:t>
              </a:r>
              <a:r>
                <a:rPr lang="en-GB" sz="1100" dirty="0"/>
                <a:t>: Produces males </a:t>
              </a:r>
              <a:r>
                <a:rPr lang="en-GB" sz="1100" dirty="0" smtClean="0"/>
                <a:t>gametes (sperm cell) </a:t>
              </a:r>
              <a:r>
                <a:rPr lang="en-GB" sz="1100" dirty="0"/>
                <a:t>and hormones</a:t>
              </a:r>
              <a:r>
                <a:rPr lang="en-GB" sz="1100" dirty="0" smtClean="0"/>
                <a:t>.</a:t>
              </a:r>
            </a:p>
            <a:p>
              <a:pPr marL="171450" indent="-171450" algn="ctr">
                <a:buFontTx/>
                <a:buChar char="-"/>
              </a:pPr>
              <a:r>
                <a:rPr lang="en-GB" sz="1100" dirty="0" smtClean="0"/>
                <a:t>Glands: Produces nutrient rich fluids for sperm.</a:t>
              </a:r>
            </a:p>
            <a:p>
              <a:pPr marL="171450" indent="-171450" algn="ctr">
                <a:buFontTx/>
                <a:buChar char="-"/>
              </a:pPr>
              <a:r>
                <a:rPr lang="en-GB" sz="1100" dirty="0" smtClean="0"/>
                <a:t>Sperm Ducts: Carries sperm to be mixed with nutrient rich fluids from the glands – semen is created.</a:t>
              </a:r>
            </a:p>
            <a:p>
              <a:pPr marL="171450" indent="-171450" algn="ctr">
                <a:buFontTx/>
                <a:buChar char="-"/>
              </a:pPr>
              <a:r>
                <a:rPr lang="en-GB" sz="1100" dirty="0" smtClean="0"/>
                <a:t>Penis: (contains urethra) Passes urine and semen out of the male body.</a:t>
              </a:r>
            </a:p>
            <a:p>
              <a:pPr marL="171450" indent="-171450" algn="ctr">
                <a:buFontTx/>
                <a:buChar char="-"/>
              </a:pPr>
              <a:r>
                <a:rPr lang="en-GB" sz="1100" dirty="0"/>
                <a:t>Urethra: Tube that urine and semen pass through</a:t>
              </a:r>
              <a:r>
                <a:rPr lang="en-GB" sz="1100" dirty="0" smtClean="0"/>
                <a:t>.</a:t>
              </a:r>
            </a:p>
          </p:txBody>
        </p:sp>
        <p:pic>
          <p:nvPicPr>
            <p:cNvPr id="59" name="Picture 58"/>
            <p:cNvPicPr>
              <a:picLocks noChangeAspect="1"/>
            </p:cNvPicPr>
            <p:nvPr/>
          </p:nvPicPr>
          <p:blipFill rotWithShape="1">
            <a:blip r:embed="rId2"/>
            <a:srcRect l="45606"/>
            <a:stretch/>
          </p:blipFill>
          <p:spPr>
            <a:xfrm>
              <a:off x="265007" y="1882140"/>
              <a:ext cx="2452793" cy="1847058"/>
            </a:xfrm>
            <a:prstGeom prst="rect">
              <a:avLst/>
            </a:prstGeom>
          </p:spPr>
        </p:pic>
      </p:grpSp>
      <p:grpSp>
        <p:nvGrpSpPr>
          <p:cNvPr id="1045" name="Group 1044"/>
          <p:cNvGrpSpPr/>
          <p:nvPr/>
        </p:nvGrpSpPr>
        <p:grpSpPr>
          <a:xfrm>
            <a:off x="104140" y="30480"/>
            <a:ext cx="3398520" cy="3532991"/>
            <a:chOff x="3787140" y="99060"/>
            <a:chExt cx="3398520" cy="3532991"/>
          </a:xfrm>
        </p:grpSpPr>
        <p:sp>
          <p:nvSpPr>
            <p:cNvPr id="58" name="Rounded Rectangle 57"/>
            <p:cNvSpPr/>
            <p:nvPr/>
          </p:nvSpPr>
          <p:spPr>
            <a:xfrm>
              <a:off x="3787140" y="99060"/>
              <a:ext cx="3398520" cy="178308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Human Female Reproductive system:</a:t>
              </a:r>
            </a:p>
            <a:p>
              <a:pPr marL="171450" indent="-171450" algn="ctr">
                <a:buFontTx/>
                <a:buChar char="-"/>
              </a:pPr>
              <a:r>
                <a:rPr lang="en-GB" sz="1100" dirty="0"/>
                <a:t>Ovaries: Contains undeveloped female gametes (egg cell).</a:t>
              </a:r>
            </a:p>
            <a:p>
              <a:pPr marL="171450" indent="-171450" algn="ctr">
                <a:buFontTx/>
                <a:buChar char="-"/>
              </a:pPr>
              <a:r>
                <a:rPr lang="en-GB" sz="1100" dirty="0" smtClean="0"/>
                <a:t>Oviducts: Connects Ovaries to the uterus.</a:t>
              </a:r>
            </a:p>
            <a:p>
              <a:pPr marL="171450" indent="-171450" algn="ctr">
                <a:buFontTx/>
                <a:buChar char="-"/>
              </a:pPr>
              <a:r>
                <a:rPr lang="en-GB" sz="1100" dirty="0" smtClean="0"/>
                <a:t>Uterus: Also known as the womb, where a baby develops until birth.</a:t>
              </a:r>
            </a:p>
            <a:p>
              <a:pPr marL="171450" indent="-171450" algn="ctr">
                <a:buFontTx/>
                <a:buChar char="-"/>
              </a:pPr>
              <a:r>
                <a:rPr lang="en-GB" sz="1100" dirty="0" smtClean="0"/>
                <a:t>Cervix: Muscle in the uterus, helps keep the baby in place during pregnancy.</a:t>
              </a:r>
            </a:p>
            <a:p>
              <a:pPr marL="171450" indent="-171450" algn="ctr">
                <a:buFontTx/>
                <a:buChar char="-"/>
              </a:pPr>
              <a:r>
                <a:rPr lang="en-GB" sz="1100" dirty="0" smtClean="0"/>
                <a:t>Vagina: Muscular tube that goes from the outside of the female body to the cervix.</a:t>
              </a:r>
            </a:p>
          </p:txBody>
        </p:sp>
        <p:pic>
          <p:nvPicPr>
            <p:cNvPr id="60" name="Picture 59"/>
            <p:cNvPicPr>
              <a:picLocks noChangeAspect="1"/>
            </p:cNvPicPr>
            <p:nvPr/>
          </p:nvPicPr>
          <p:blipFill rotWithShape="1">
            <a:blip r:embed="rId3"/>
            <a:srcRect l="3618" t="5357" r="38506"/>
            <a:stretch/>
          </p:blipFill>
          <p:spPr>
            <a:xfrm>
              <a:off x="4631267" y="1882140"/>
              <a:ext cx="2455333" cy="1749911"/>
            </a:xfrm>
            <a:prstGeom prst="rect">
              <a:avLst/>
            </a:prstGeom>
          </p:spPr>
        </p:pic>
      </p:grpSp>
      <p:sp>
        <p:nvSpPr>
          <p:cNvPr id="1041" name="Rectangle 1040"/>
          <p:cNvSpPr/>
          <p:nvPr/>
        </p:nvSpPr>
        <p:spPr>
          <a:xfrm>
            <a:off x="7104803" y="30480"/>
            <a:ext cx="4837007" cy="324273"/>
          </a:xfrm>
          <a:prstGeom prst="rect">
            <a:avLst/>
          </a:prstGeom>
          <a:solidFill>
            <a:srgbClr val="FAEB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Puberty – Time in which sexual maturity </a:t>
            </a:r>
            <a:r>
              <a:rPr lang="en-GB" sz="1200" dirty="0" smtClean="0">
                <a:solidFill>
                  <a:schemeClr val="tx1"/>
                </a:solidFill>
              </a:rPr>
              <a:t>happens.</a:t>
            </a:r>
            <a:endParaRPr lang="en-GB" sz="1200" dirty="0">
              <a:solidFill>
                <a:schemeClr val="tx1"/>
              </a:solidFill>
            </a:endParaRPr>
          </a:p>
        </p:txBody>
      </p:sp>
      <p:sp>
        <p:nvSpPr>
          <p:cNvPr id="1043" name="Down Arrow Callout 1042"/>
          <p:cNvSpPr/>
          <p:nvPr/>
        </p:nvSpPr>
        <p:spPr>
          <a:xfrm>
            <a:off x="7104803" y="354753"/>
            <a:ext cx="1399540" cy="339514"/>
          </a:xfrm>
          <a:prstGeom prst="down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Male</a:t>
            </a:r>
            <a:endParaRPr lang="en-GB" sz="1200" dirty="0"/>
          </a:p>
        </p:txBody>
      </p:sp>
      <p:sp>
        <p:nvSpPr>
          <p:cNvPr id="66" name="Down Arrow Callout 65"/>
          <p:cNvSpPr/>
          <p:nvPr/>
        </p:nvSpPr>
        <p:spPr>
          <a:xfrm>
            <a:off x="10542270" y="354753"/>
            <a:ext cx="1399540" cy="339512"/>
          </a:xfrm>
          <a:prstGeom prst="down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Female</a:t>
            </a:r>
            <a:endParaRPr lang="en-GB" sz="1200" dirty="0"/>
          </a:p>
        </p:txBody>
      </p:sp>
      <p:sp>
        <p:nvSpPr>
          <p:cNvPr id="1044" name="Rectangle 1043"/>
          <p:cNvSpPr/>
          <p:nvPr/>
        </p:nvSpPr>
        <p:spPr>
          <a:xfrm>
            <a:off x="6855458" y="694267"/>
            <a:ext cx="1917702" cy="1165013"/>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en-GB" sz="1100" dirty="0" smtClean="0">
                <a:solidFill>
                  <a:schemeClr val="tx1"/>
                </a:solidFill>
              </a:rPr>
              <a:t>Voice breaks (gets deeper).</a:t>
            </a:r>
          </a:p>
          <a:p>
            <a:pPr marL="285750" indent="-285750" algn="ctr">
              <a:buFontTx/>
              <a:buChar char="-"/>
            </a:pPr>
            <a:r>
              <a:rPr lang="en-GB" sz="1100" dirty="0" smtClean="0">
                <a:solidFill>
                  <a:schemeClr val="tx1"/>
                </a:solidFill>
              </a:rPr>
              <a:t>Testes and penis get bigger.</a:t>
            </a:r>
          </a:p>
          <a:p>
            <a:pPr marL="285750" indent="-285750" algn="ctr">
              <a:buFontTx/>
              <a:buChar char="-"/>
            </a:pPr>
            <a:r>
              <a:rPr lang="en-GB" sz="1100" dirty="0" smtClean="0">
                <a:solidFill>
                  <a:schemeClr val="tx1"/>
                </a:solidFill>
              </a:rPr>
              <a:t>Shoulders get wider.</a:t>
            </a:r>
          </a:p>
          <a:p>
            <a:pPr marL="285750" indent="-285750" algn="ctr">
              <a:buFontTx/>
              <a:buChar char="-"/>
            </a:pPr>
            <a:r>
              <a:rPr lang="en-GB" sz="1100" dirty="0" smtClean="0">
                <a:solidFill>
                  <a:schemeClr val="tx1"/>
                </a:solidFill>
              </a:rPr>
              <a:t>Hair grows from face and chest.</a:t>
            </a:r>
            <a:endParaRPr lang="en-GB" sz="1100" dirty="0">
              <a:solidFill>
                <a:schemeClr val="tx1"/>
              </a:solidFill>
            </a:endParaRPr>
          </a:p>
        </p:txBody>
      </p:sp>
      <p:sp>
        <p:nvSpPr>
          <p:cNvPr id="68" name="Rectangle 67"/>
          <p:cNvSpPr/>
          <p:nvPr/>
        </p:nvSpPr>
        <p:spPr>
          <a:xfrm>
            <a:off x="10568517" y="694265"/>
            <a:ext cx="1570144" cy="1165014"/>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en-GB" sz="1100" dirty="0" smtClean="0">
                <a:solidFill>
                  <a:schemeClr val="tx1"/>
                </a:solidFill>
              </a:rPr>
              <a:t>Breasts develop.</a:t>
            </a:r>
          </a:p>
          <a:p>
            <a:pPr marL="285750" indent="-285750" algn="ctr">
              <a:buFontTx/>
              <a:buChar char="-"/>
            </a:pPr>
            <a:r>
              <a:rPr lang="en-GB" sz="1100" dirty="0" smtClean="0">
                <a:solidFill>
                  <a:schemeClr val="tx1"/>
                </a:solidFill>
              </a:rPr>
              <a:t>Ovaries start to release egg cells (menstrual cycle starts.</a:t>
            </a:r>
          </a:p>
          <a:p>
            <a:pPr marL="285750" indent="-285750" algn="ctr">
              <a:buFontTx/>
              <a:buChar char="-"/>
            </a:pPr>
            <a:r>
              <a:rPr lang="en-GB" sz="1100" dirty="0" smtClean="0">
                <a:solidFill>
                  <a:schemeClr val="tx1"/>
                </a:solidFill>
              </a:rPr>
              <a:t>Hips get wider.</a:t>
            </a:r>
            <a:endParaRPr lang="en-GB" sz="1100" dirty="0">
              <a:solidFill>
                <a:schemeClr val="tx1"/>
              </a:solidFill>
            </a:endParaRPr>
          </a:p>
        </p:txBody>
      </p:sp>
      <p:sp>
        <p:nvSpPr>
          <p:cNvPr id="69" name="Down Arrow Callout 68"/>
          <p:cNvSpPr/>
          <p:nvPr/>
        </p:nvSpPr>
        <p:spPr>
          <a:xfrm>
            <a:off x="8757073" y="354753"/>
            <a:ext cx="1399540" cy="339514"/>
          </a:xfrm>
          <a:prstGeom prst="downArrow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t>Male and Female</a:t>
            </a:r>
            <a:endParaRPr lang="en-GB" sz="1200" dirty="0"/>
          </a:p>
        </p:txBody>
      </p:sp>
      <p:sp>
        <p:nvSpPr>
          <p:cNvPr id="70" name="Rectangle 69"/>
          <p:cNvSpPr/>
          <p:nvPr/>
        </p:nvSpPr>
        <p:spPr>
          <a:xfrm>
            <a:off x="8792210" y="694266"/>
            <a:ext cx="1757257" cy="1165013"/>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gn="ctr">
              <a:buFontTx/>
              <a:buChar char="-"/>
            </a:pPr>
            <a:r>
              <a:rPr lang="en-GB" sz="1100" dirty="0" smtClean="0">
                <a:solidFill>
                  <a:schemeClr val="tx1"/>
                </a:solidFill>
              </a:rPr>
              <a:t>Underarm hair growth. </a:t>
            </a:r>
          </a:p>
          <a:p>
            <a:pPr marL="171450" indent="-171450" algn="ctr">
              <a:buFontTx/>
              <a:buChar char="-"/>
            </a:pPr>
            <a:r>
              <a:rPr lang="en-GB" sz="1100" dirty="0" smtClean="0">
                <a:solidFill>
                  <a:schemeClr val="tx1"/>
                </a:solidFill>
              </a:rPr>
              <a:t>Pubic hair growth.</a:t>
            </a:r>
          </a:p>
          <a:p>
            <a:pPr marL="171450" indent="-171450" algn="ctr">
              <a:buFontTx/>
              <a:buChar char="-"/>
            </a:pPr>
            <a:r>
              <a:rPr lang="en-GB" sz="1100" dirty="0" smtClean="0">
                <a:solidFill>
                  <a:schemeClr val="tx1"/>
                </a:solidFill>
              </a:rPr>
              <a:t>Body smell get stronger.</a:t>
            </a:r>
          </a:p>
          <a:p>
            <a:pPr marL="171450" indent="-171450" algn="ctr">
              <a:buFontTx/>
              <a:buChar char="-"/>
            </a:pPr>
            <a:r>
              <a:rPr lang="en-GB" sz="1100" dirty="0" smtClean="0">
                <a:solidFill>
                  <a:schemeClr val="tx1"/>
                </a:solidFill>
              </a:rPr>
              <a:t>Emotional changes.</a:t>
            </a:r>
          </a:p>
          <a:p>
            <a:pPr marL="171450" indent="-171450" algn="ctr">
              <a:buFontTx/>
              <a:buChar char="-"/>
            </a:pPr>
            <a:r>
              <a:rPr lang="en-GB" sz="1100" dirty="0" smtClean="0">
                <a:solidFill>
                  <a:schemeClr val="tx1"/>
                </a:solidFill>
              </a:rPr>
              <a:t>Growth rate increase.</a:t>
            </a:r>
            <a:endParaRPr lang="en-GB" sz="1100" dirty="0">
              <a:solidFill>
                <a:schemeClr val="tx1"/>
              </a:solidFill>
            </a:endParaRPr>
          </a:p>
        </p:txBody>
      </p:sp>
      <p:pic>
        <p:nvPicPr>
          <p:cNvPr id="1049" name="Picture 1048"/>
          <p:cNvPicPr>
            <a:picLocks noChangeAspect="1"/>
          </p:cNvPicPr>
          <p:nvPr/>
        </p:nvPicPr>
        <p:blipFill>
          <a:blip r:embed="rId4"/>
          <a:stretch>
            <a:fillRect/>
          </a:stretch>
        </p:blipFill>
        <p:spPr>
          <a:xfrm>
            <a:off x="104140" y="3706338"/>
            <a:ext cx="2590800" cy="2999262"/>
          </a:xfrm>
          <a:prstGeom prst="rect">
            <a:avLst/>
          </a:prstGeom>
        </p:spPr>
      </p:pic>
      <p:cxnSp>
        <p:nvCxnSpPr>
          <p:cNvPr id="1051" name="Straight Arrow Connector 1050"/>
          <p:cNvCxnSpPr/>
          <p:nvPr/>
        </p:nvCxnSpPr>
        <p:spPr>
          <a:xfrm flipH="1" flipV="1">
            <a:off x="2142068" y="4766734"/>
            <a:ext cx="552872" cy="219868"/>
          </a:xfrm>
          <a:prstGeom prst="straightConnector1">
            <a:avLst/>
          </a:prstGeom>
          <a:ln w="57150">
            <a:solidFill>
              <a:srgbClr val="C771E9"/>
            </a:solidFill>
            <a:tailEnd type="triangle"/>
          </a:ln>
        </p:spPr>
        <p:style>
          <a:lnRef idx="1">
            <a:schemeClr val="accent1"/>
          </a:lnRef>
          <a:fillRef idx="0">
            <a:schemeClr val="accent1"/>
          </a:fillRef>
          <a:effectRef idx="0">
            <a:schemeClr val="accent1"/>
          </a:effectRef>
          <a:fontRef idx="minor">
            <a:schemeClr val="tx1"/>
          </a:fontRef>
        </p:style>
      </p:cxnSp>
      <p:sp>
        <p:nvSpPr>
          <p:cNvPr id="1053" name="TextBox 1052"/>
          <p:cNvSpPr txBox="1"/>
          <p:nvPr/>
        </p:nvSpPr>
        <p:spPr>
          <a:xfrm>
            <a:off x="2694940" y="4955942"/>
            <a:ext cx="2723940" cy="600164"/>
          </a:xfrm>
          <a:prstGeom prst="rect">
            <a:avLst/>
          </a:prstGeom>
          <a:noFill/>
          <a:ln w="57150">
            <a:solidFill>
              <a:srgbClr val="C771E9"/>
            </a:solidFill>
          </a:ln>
        </p:spPr>
        <p:txBody>
          <a:bodyPr wrap="square" rtlCol="0">
            <a:spAutoFit/>
          </a:bodyPr>
          <a:lstStyle/>
          <a:p>
            <a:r>
              <a:rPr lang="en-GB" sz="1100" dirty="0" smtClean="0"/>
              <a:t>Day 1 – 7: Menstruation/having a period can take 5 to 7 days. Caused by loss of uterus lining.</a:t>
            </a:r>
            <a:endParaRPr lang="en-GB" sz="1100" dirty="0"/>
          </a:p>
        </p:txBody>
      </p:sp>
      <p:cxnSp>
        <p:nvCxnSpPr>
          <p:cNvPr id="84" name="Straight Arrow Connector 83"/>
          <p:cNvCxnSpPr/>
          <p:nvPr/>
        </p:nvCxnSpPr>
        <p:spPr>
          <a:xfrm flipH="1" flipV="1">
            <a:off x="2175933" y="5752697"/>
            <a:ext cx="519007" cy="233236"/>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102" idx="1"/>
          </p:cNvCxnSpPr>
          <p:nvPr/>
        </p:nvCxnSpPr>
        <p:spPr>
          <a:xfrm flipH="1">
            <a:off x="1068072" y="4281896"/>
            <a:ext cx="1626868" cy="247771"/>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2694940" y="5660648"/>
            <a:ext cx="2723940" cy="1107996"/>
          </a:xfrm>
          <a:prstGeom prst="rect">
            <a:avLst/>
          </a:prstGeom>
          <a:noFill/>
          <a:ln w="57150">
            <a:solidFill>
              <a:srgbClr val="FFC000"/>
            </a:solidFill>
          </a:ln>
        </p:spPr>
        <p:txBody>
          <a:bodyPr wrap="square" rtlCol="0">
            <a:spAutoFit/>
          </a:bodyPr>
          <a:lstStyle/>
          <a:p>
            <a:r>
              <a:rPr lang="en-GB" sz="1100" dirty="0" smtClean="0"/>
              <a:t>Day 8 – 16: Lining of uterus begins to regrow and egg cell starts to mature in one of the ovaries. </a:t>
            </a:r>
          </a:p>
          <a:p>
            <a:r>
              <a:rPr lang="en-GB" sz="1100" dirty="0" smtClean="0"/>
              <a:t>Once the egg has matured it is released, traveling through the oviduct towards the uterus.</a:t>
            </a:r>
            <a:endParaRPr lang="en-GB" sz="1100" dirty="0"/>
          </a:p>
        </p:txBody>
      </p:sp>
      <p:sp>
        <p:nvSpPr>
          <p:cNvPr id="102" name="TextBox 101"/>
          <p:cNvSpPr txBox="1"/>
          <p:nvPr/>
        </p:nvSpPr>
        <p:spPr>
          <a:xfrm>
            <a:off x="2694940" y="3727898"/>
            <a:ext cx="2723940" cy="1107996"/>
          </a:xfrm>
          <a:prstGeom prst="rect">
            <a:avLst/>
          </a:prstGeom>
          <a:noFill/>
          <a:ln w="57150">
            <a:solidFill>
              <a:srgbClr val="00B0F0"/>
            </a:solidFill>
          </a:ln>
        </p:spPr>
        <p:txBody>
          <a:bodyPr wrap="square" rtlCol="0">
            <a:spAutoFit/>
          </a:bodyPr>
          <a:lstStyle/>
          <a:p>
            <a:r>
              <a:rPr lang="en-GB" sz="1100" dirty="0" smtClean="0"/>
              <a:t>Day 17-28: If the egg is not met and fertilised by a sperm and the uterus lining continues to thicken until the cycle restarts. </a:t>
            </a:r>
          </a:p>
          <a:p>
            <a:r>
              <a:rPr lang="en-GB" sz="1100" dirty="0" smtClean="0"/>
              <a:t>If fertilisation takes place, the egg attaches to the lining, the woman becomes pregnant and menstruation does not happen. </a:t>
            </a:r>
            <a:endParaRPr lang="en-GB" sz="1100" dirty="0"/>
          </a:p>
        </p:txBody>
      </p:sp>
      <p:pic>
        <p:nvPicPr>
          <p:cNvPr id="63" name="Picture 62"/>
          <p:cNvPicPr>
            <a:picLocks noChangeAspect="1"/>
          </p:cNvPicPr>
          <p:nvPr/>
        </p:nvPicPr>
        <p:blipFill>
          <a:blip r:embed="rId5"/>
          <a:stretch>
            <a:fillRect/>
          </a:stretch>
        </p:blipFill>
        <p:spPr>
          <a:xfrm>
            <a:off x="8032910" y="3732701"/>
            <a:ext cx="4105751" cy="3046646"/>
          </a:xfrm>
          <a:prstGeom prst="rect">
            <a:avLst/>
          </a:prstGeom>
        </p:spPr>
      </p:pic>
      <p:sp>
        <p:nvSpPr>
          <p:cNvPr id="177" name="Down Arrow 176"/>
          <p:cNvSpPr/>
          <p:nvPr/>
        </p:nvSpPr>
        <p:spPr>
          <a:xfrm>
            <a:off x="6651623" y="2688515"/>
            <a:ext cx="296333" cy="300218"/>
          </a:xfrm>
          <a:prstGeom prst="downArrow">
            <a:avLst/>
          </a:prstGeom>
          <a:solidFill>
            <a:srgbClr val="DAFFC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Rounded Rectangle 66"/>
          <p:cNvSpPr/>
          <p:nvPr/>
        </p:nvSpPr>
        <p:spPr>
          <a:xfrm>
            <a:off x="6267025" y="2048933"/>
            <a:ext cx="1176866" cy="677333"/>
          </a:xfrm>
          <a:prstGeom prst="roundRect">
            <a:avLst/>
          </a:prstGeom>
          <a:solidFill>
            <a:srgbClr val="DAFFCC"/>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smtClean="0">
                <a:solidFill>
                  <a:schemeClr val="tx1"/>
                </a:solidFill>
              </a:rPr>
              <a:t>Reproduction of plants.</a:t>
            </a:r>
            <a:endParaRPr lang="en-GB" sz="1200" dirty="0">
              <a:solidFill>
                <a:schemeClr val="tx1"/>
              </a:solidFill>
            </a:endParaRPr>
          </a:p>
        </p:txBody>
      </p:sp>
      <p:sp>
        <p:nvSpPr>
          <p:cNvPr id="72" name="TextBox 71"/>
          <p:cNvSpPr txBox="1"/>
          <p:nvPr/>
        </p:nvSpPr>
        <p:spPr>
          <a:xfrm>
            <a:off x="10655934" y="5568315"/>
            <a:ext cx="1383665" cy="338554"/>
          </a:xfrm>
          <a:prstGeom prst="rect">
            <a:avLst/>
          </a:prstGeom>
          <a:noFill/>
        </p:spPr>
        <p:txBody>
          <a:bodyPr wrap="square" rtlCol="0">
            <a:spAutoFit/>
          </a:bodyPr>
          <a:lstStyle/>
          <a:p>
            <a:r>
              <a:rPr lang="en-GB" sz="800" b="1" dirty="0" smtClean="0">
                <a:latin typeface="Berlin Sans FB Demi" panose="020E0802020502020306" pitchFamily="34" charset="0"/>
              </a:rPr>
              <a:t>(May be bright to attract insects.)</a:t>
            </a:r>
            <a:endParaRPr lang="en-GB" sz="800" b="1" dirty="0">
              <a:latin typeface="Berlin Sans FB Demi" panose="020E0802020502020306" pitchFamily="34" charset="0"/>
            </a:endParaRPr>
          </a:p>
        </p:txBody>
      </p:sp>
      <p:grpSp>
        <p:nvGrpSpPr>
          <p:cNvPr id="74" name="Group 73"/>
          <p:cNvGrpSpPr/>
          <p:nvPr/>
        </p:nvGrpSpPr>
        <p:grpSpPr>
          <a:xfrm>
            <a:off x="5928992" y="3004803"/>
            <a:ext cx="2037928" cy="816872"/>
            <a:chOff x="7687729" y="1926826"/>
            <a:chExt cx="2037928" cy="816872"/>
          </a:xfrm>
        </p:grpSpPr>
        <p:sp>
          <p:nvSpPr>
            <p:cNvPr id="180" name="Down Arrow 179"/>
            <p:cNvSpPr/>
            <p:nvPr/>
          </p:nvSpPr>
          <p:spPr>
            <a:xfrm>
              <a:off x="8410360" y="2440775"/>
              <a:ext cx="296333" cy="302923"/>
            </a:xfrm>
            <a:prstGeom prst="downArrow">
              <a:avLst/>
            </a:prstGeom>
            <a:solidFill>
              <a:srgbClr val="F407E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ounded Rectangle 72"/>
            <p:cNvSpPr/>
            <p:nvPr/>
          </p:nvSpPr>
          <p:spPr>
            <a:xfrm>
              <a:off x="7687729" y="1926826"/>
              <a:ext cx="2037928" cy="561170"/>
            </a:xfrm>
            <a:prstGeom prst="roundRect">
              <a:avLst/>
            </a:prstGeom>
            <a:solidFill>
              <a:srgbClr val="F407E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Step 1 – pollen is transported from one plant to the stigma of another (pollination).</a:t>
              </a:r>
              <a:endParaRPr lang="en-GB" sz="1100" dirty="0">
                <a:solidFill>
                  <a:schemeClr val="tx1"/>
                </a:solidFill>
              </a:endParaRPr>
            </a:p>
          </p:txBody>
        </p:sp>
      </p:grpSp>
      <p:sp>
        <p:nvSpPr>
          <p:cNvPr id="184" name="Rounded Rectangle 183"/>
          <p:cNvSpPr/>
          <p:nvPr/>
        </p:nvSpPr>
        <p:spPr>
          <a:xfrm>
            <a:off x="5491263" y="3843499"/>
            <a:ext cx="2489413" cy="485986"/>
          </a:xfrm>
          <a:prstGeom prst="roundRect">
            <a:avLst/>
          </a:prstGeom>
          <a:solidFill>
            <a:srgbClr val="F407E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Pollination can happen by either insects or the wind depending on the type of plant.</a:t>
            </a:r>
            <a:endParaRPr lang="en-GB" sz="1100" dirty="0">
              <a:solidFill>
                <a:schemeClr val="tx1"/>
              </a:solidFill>
            </a:endParaRPr>
          </a:p>
        </p:txBody>
      </p:sp>
      <p:sp>
        <p:nvSpPr>
          <p:cNvPr id="187" name="Rounded Rectangle 186"/>
          <p:cNvSpPr/>
          <p:nvPr/>
        </p:nvSpPr>
        <p:spPr>
          <a:xfrm>
            <a:off x="5517380" y="4608868"/>
            <a:ext cx="2489413" cy="674332"/>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Step 2 – For fertilisation to take place the pollen from a plant needs to land on the stigma of another plant of the same species.</a:t>
            </a:r>
            <a:endParaRPr lang="en-GB" sz="1100" dirty="0">
              <a:solidFill>
                <a:schemeClr val="tx1"/>
              </a:solidFill>
            </a:endParaRPr>
          </a:p>
        </p:txBody>
      </p:sp>
      <p:sp>
        <p:nvSpPr>
          <p:cNvPr id="190" name="Rounded Rectangle 189"/>
          <p:cNvSpPr/>
          <p:nvPr/>
        </p:nvSpPr>
        <p:spPr>
          <a:xfrm>
            <a:off x="5517379" y="5562583"/>
            <a:ext cx="2489413" cy="100868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A pollen tube grows through the flower until it reaches the ovary. The nucleus of the pollen grain (male plant gamete) then joins with the nucleus of an ovule (female plant gamete).</a:t>
            </a:r>
            <a:endParaRPr lang="en-GB" sz="1100" dirty="0">
              <a:solidFill>
                <a:schemeClr val="tx1"/>
              </a:solidFill>
            </a:endParaRPr>
          </a:p>
        </p:txBody>
      </p:sp>
      <p:sp>
        <p:nvSpPr>
          <p:cNvPr id="77" name="Rounded Rectangle 76"/>
          <p:cNvSpPr/>
          <p:nvPr/>
        </p:nvSpPr>
        <p:spPr>
          <a:xfrm>
            <a:off x="7948927" y="1996440"/>
            <a:ext cx="4189734" cy="158222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After fertilisation the female parts of a plant develop into that plants fruit.</a:t>
            </a:r>
          </a:p>
          <a:p>
            <a:pPr algn="ctr"/>
            <a:r>
              <a:rPr lang="en-GB" sz="1100" dirty="0" smtClean="0">
                <a:solidFill>
                  <a:schemeClr val="tx1"/>
                </a:solidFill>
              </a:rPr>
              <a:t>This fruit will carry the seeds. Seeds are made up for three main parts to allow for plant growth:</a:t>
            </a:r>
          </a:p>
          <a:p>
            <a:pPr marL="342900" indent="-342900" algn="ctr">
              <a:buAutoNum type="arabicPeriod"/>
            </a:pPr>
            <a:r>
              <a:rPr lang="en-GB" sz="1100" dirty="0" smtClean="0">
                <a:solidFill>
                  <a:schemeClr val="tx1"/>
                </a:solidFill>
              </a:rPr>
              <a:t>The Embryo – the young root and shoot that will develop into the adult plant.</a:t>
            </a:r>
          </a:p>
          <a:p>
            <a:pPr marL="342900" indent="-342900" algn="ctr">
              <a:buAutoNum type="arabicPeriod"/>
            </a:pPr>
            <a:r>
              <a:rPr lang="en-GB" sz="1100" dirty="0" smtClean="0">
                <a:solidFill>
                  <a:schemeClr val="tx1"/>
                </a:solidFill>
              </a:rPr>
              <a:t>A food store – made up of starch so that the seed has energy until it can perform photosynthesis. </a:t>
            </a:r>
          </a:p>
          <a:p>
            <a:pPr marL="342900" indent="-342900" algn="ctr">
              <a:buAutoNum type="arabicPeriod"/>
            </a:pPr>
            <a:r>
              <a:rPr lang="en-GB" sz="1100" dirty="0" smtClean="0">
                <a:solidFill>
                  <a:schemeClr val="tx1"/>
                </a:solidFill>
              </a:rPr>
              <a:t>Seed coating – protects the seed with a tough outer coat.</a:t>
            </a:r>
            <a:endParaRPr lang="en-GB" sz="1100" dirty="0">
              <a:solidFill>
                <a:schemeClr val="tx1"/>
              </a:solidFill>
            </a:endParaRPr>
          </a:p>
        </p:txBody>
      </p:sp>
    </p:spTree>
    <p:extLst>
      <p:ext uri="{BB962C8B-B14F-4D97-AF65-F5344CB8AC3E}">
        <p14:creationId xmlns:p14="http://schemas.microsoft.com/office/powerpoint/2010/main" val="4193217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ustomTags xmlns="46913dee-ef8d-4aa4-ba17-999a992f2bc0" xsi:nil="true"/>
    <Year xmlns="46913dee-ef8d-4aa4-ba17-999a992f2bc0" xsi:nil="true"/>
    <CurriculumSubject xmlns="46913dee-ef8d-4aa4-ba17-999a992f2bc0">Science</CurriculumSubject>
    <Lesson xmlns="46913dee-ef8d-4aa4-ba17-999a992f2bc0" xsi:nil="true"/>
    <KS xmlns="46913dee-ef8d-4aa4-ba17-999a992f2bc0" xsi:nil="true"/>
    <PersonalIdentificationData xmlns="46913dee-ef8d-4aa4-ba17-999a992f2bc0" xsi:nil="true"/>
    <g479e3c506fd4b8e8c16c418162bcf56 xmlns="46913dee-ef8d-4aa4-ba17-999a992f2bc0">
      <Terms xmlns="http://schemas.microsoft.com/office/infopath/2007/PartnerControls"/>
    </g479e3c506fd4b8e8c16c418162bcf56>
    <c9898626098c466f906136228536deac xmlns="46913dee-ef8d-4aa4-ba17-999a992f2bc0">
      <Terms xmlns="http://schemas.microsoft.com/office/infopath/2007/PartnerControls"/>
    </c9898626098c466f906136228536deac>
    <kae6c1ed8d174f9697add2306d97343a xmlns="46913dee-ef8d-4aa4-ba17-999a992f2bc0">
      <Terms xmlns="http://schemas.microsoft.com/office/infopath/2007/PartnerControls"/>
    </kae6c1ed8d174f9697add2306d97343a>
    <m8a66f6eefad46e68d85c66b97a6f521 xmlns="46913dee-ef8d-4aa4-ba17-999a992f2bc0">
      <Terms xmlns="http://schemas.microsoft.com/office/infopath/2007/PartnerControls"/>
    </m8a66f6eefad46e68d85c66b97a6f521>
    <if854005f7f846a6b7aad60748f3241c xmlns="46913dee-ef8d-4aa4-ba17-999a992f2bc0">
      <Terms xmlns="http://schemas.microsoft.com/office/infopath/2007/PartnerControls"/>
    </if854005f7f846a6b7aad60748f3241c>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B232DD19833943A9A45F8AFCC38FA2" ma:contentTypeVersion="28" ma:contentTypeDescription="Create a new document." ma:contentTypeScope="" ma:versionID="26b03f97ac503feee0c03eb78f88cee6">
  <xsd:schema xmlns:xsd="http://www.w3.org/2001/XMLSchema" xmlns:xs="http://www.w3.org/2001/XMLSchema" xmlns:p="http://schemas.microsoft.com/office/2006/metadata/properties" xmlns:ns2="46913dee-ef8d-4aa4-ba17-999a992f2bc0" xmlns:ns3="9f606ad3-582d-4e33-866a-87f5eb92eec7" targetNamespace="http://schemas.microsoft.com/office/2006/metadata/properties" ma:root="true" ma:fieldsID="6e78df5383f614006a24ba83fb642be7" ns2:_="" ns3:_="">
    <xsd:import namespace="46913dee-ef8d-4aa4-ba17-999a992f2bc0"/>
    <xsd:import namespace="9f606ad3-582d-4e33-866a-87f5eb92eec7"/>
    <xsd:element name="properties">
      <xsd:complexType>
        <xsd:sequence>
          <xsd:element name="documentManagement">
            <xsd:complexType>
              <xsd:all>
                <xsd:element ref="ns2:c9898626098c466f906136228536deac" minOccurs="0"/>
                <xsd:element ref="ns2:PersonalIdentificationData" minOccurs="0"/>
                <xsd:element ref="ns2:KS" minOccurs="0"/>
                <xsd:element ref="ns2:if854005f7f846a6b7aad60748f3241c" minOccurs="0"/>
                <xsd:element ref="ns2:m8a66f6eefad46e68d85c66b97a6f521" minOccurs="0"/>
                <xsd:element ref="ns2:g479e3c506fd4b8e8c16c418162bcf56" minOccurs="0"/>
                <xsd:element ref="ns2:kae6c1ed8d174f9697add2306d97343a"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13dee-ef8d-4aa4-ba17-999a992f2bc0" elementFormDefault="qualified">
    <xsd:import namespace="http://schemas.microsoft.com/office/2006/documentManagement/types"/>
    <xsd:import namespace="http://schemas.microsoft.com/office/infopath/2007/PartnerControls"/>
    <xsd:element name="c9898626098c466f906136228536deac" ma:index="9" nillable="true" ma:taxonomy="true" ma:internalName="c9898626098c466f906136228536deac" ma:taxonomyFieldName="Staff_x0020_Category" ma:displayName="Staff Category" ma:default="" ma:fieldId="{c9898626-098c-466f-9061-36228536deac}" ma:sspId="2d2d28e8-3cf6-4137-a647-923f4ce26f19" ma:termSetId="8455d36a-816b-4292-81c4-fafcff1a6b99" ma:anchorId="00000000-0000-0000-0000-000000000000" ma:open="false" ma:isKeyword="false">
      <xsd:complexType>
        <xsd:sequence>
          <xsd:element ref="pc:Terms" minOccurs="0" maxOccurs="1"/>
        </xsd:sequence>
      </xsd:complexType>
    </xsd:element>
    <xsd:element name="PersonalIdentificationData" ma:index="10" nillable="true" ma:displayName="Personal Identification Data" ma:default="" ma:internalName="PersonalIdentificationData">
      <xsd:simpleType>
        <xsd:restriction base="dms:Choice">
          <xsd:enumeration value="No"/>
          <xsd:enumeration value="Yes"/>
        </xsd:restriction>
      </xsd:simpleType>
    </xsd:element>
    <xsd:element name="KS" ma:index="11"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if854005f7f846a6b7aad60748f3241c" ma:index="13" nillable="true" ma:taxonomy="true" ma:internalName="if854005f7f846a6b7aad60748f3241c" ma:taxonomyFieldName="Topic" ma:displayName="Topic" ma:default="" ma:fieldId="{2f854005-f7f8-46a6-b7aa-d60748f3241c}" ma:sspId="2d2d28e8-3cf6-4137-a647-923f4ce26f19" ma:termSetId="39c24668-357a-4e67-8e8e-b7c4c5156867" ma:anchorId="00000000-0000-0000-0000-000000000000" ma:open="false" ma:isKeyword="false">
      <xsd:complexType>
        <xsd:sequence>
          <xsd:element ref="pc:Terms" minOccurs="0" maxOccurs="1"/>
        </xsd:sequence>
      </xsd:complexType>
    </xsd:element>
    <xsd:element name="m8a66f6eefad46e68d85c66b97a6f521" ma:index="15" nillable="true" ma:taxonomy="true" ma:internalName="m8a66f6eefad46e68d85c66b97a6f521" ma:taxonomyFieldName="ExamBoard" ma:displayName="Exam Board" ma:default="" ma:fieldId="{68a66f6e-efad-46e6-8d85-c66b97a6f521}" ma:sspId="2d2d28e8-3cf6-4137-a647-923f4ce26f19" ma:termSetId="d791acf1-f6c3-48be-a4e8-7e47bb6fd80b" ma:anchorId="00000000-0000-0000-0000-000000000000" ma:open="false" ma:isKeyword="false">
      <xsd:complexType>
        <xsd:sequence>
          <xsd:element ref="pc:Terms" minOccurs="0" maxOccurs="1"/>
        </xsd:sequence>
      </xsd:complexType>
    </xsd:element>
    <xsd:element name="g479e3c506fd4b8e8c16c418162bcf56" ma:index="17" nillable="true" ma:taxonomy="true" ma:internalName="g479e3c506fd4b8e8c16c418162bcf56" ma:taxonomyFieldName="Week" ma:displayName="Week" ma:default="" ma:fieldId="{0479e3c5-06fd-4b8e-8c16-c418162bcf56}" ma:sspId="2d2d28e8-3cf6-4137-a647-923f4ce26f19" ma:termSetId="f693a37a-435f-4967-a8aa-34fc5d1d3555" ma:anchorId="00000000-0000-0000-0000-000000000000" ma:open="false" ma:isKeyword="false">
      <xsd:complexType>
        <xsd:sequence>
          <xsd:element ref="pc:Terms" minOccurs="0" maxOccurs="1"/>
        </xsd:sequence>
      </xsd:complexType>
    </xsd:element>
    <xsd:element name="kae6c1ed8d174f9697add2306d97343a" ma:index="19" nillable="true" ma:taxonomy="true" ma:internalName="kae6c1ed8d174f9697add2306d97343a" ma:taxonomyFieldName="Term" ma:displayName="Term" ma:default="" ma:fieldId="{4ae6c1ed-8d17-4f96-97ad-d2306d97343a}" ma:sspId="2d2d28e8-3cf6-4137-a647-923f4ce26f19" ma:termSetId="6c7edd09-3c67-40bb-ba6a-978c841d3819" ma:anchorId="00000000-0000-0000-0000-000000000000" ma:open="false" ma:isKeyword="false">
      <xsd:complexType>
        <xsd:sequence>
          <xsd:element ref="pc:Terms" minOccurs="0" maxOccurs="1"/>
        </xsd:sequence>
      </xsd:complexType>
    </xsd:element>
    <xsd:element name="Year" ma:index="2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21" nillable="true" ma:displayName="Lesson" ma:default="" ma:internalName="Lesson">
      <xsd:simpleType>
        <xsd:restriction base="dms:Text"/>
      </xsd:simpleType>
    </xsd:element>
    <xsd:element name="CustomTags" ma:index="22" nillable="true" ma:displayName="Custom Tags" ma:default="" ma:internalName="CustomTags">
      <xsd:simpleType>
        <xsd:restriction base="dms:Text"/>
      </xsd:simpleType>
    </xsd:element>
    <xsd:element name="CurriculumSubject" ma:index="23" nillable="true" ma:displayName="Curriculum Subject" ma:default="Middle Leaders" ma:internalName="CurriculumSubject">
      <xsd:simpleType>
        <xsd:restriction base="dms:Text"/>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606ad3-582d-4e33-866a-87f5eb92eec7"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Location" ma:index="32" nillable="true" ma:displayName="Location" ma:internalName="MediaServiceLocation"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35B003-44C9-4964-B357-DC17652811BE}">
  <ds:schemaRefs>
    <ds:schemaRef ds:uri="http://schemas.microsoft.com/sharepoint/v3/contenttype/forms"/>
  </ds:schemaRefs>
</ds:datastoreItem>
</file>

<file path=customXml/itemProps2.xml><?xml version="1.0" encoding="utf-8"?>
<ds:datastoreItem xmlns:ds="http://schemas.openxmlformats.org/officeDocument/2006/customXml" ds:itemID="{314D6D73-2ADC-47E1-ADFC-89917385090B}">
  <ds:schemaRefs>
    <ds:schemaRef ds:uri="http://purl.org/dc/terms/"/>
    <ds:schemaRef ds:uri="http://schemas.microsoft.com/office/2006/documentManagement/types"/>
    <ds:schemaRef ds:uri="391ef29d-7714-4125-b57e-893d6a1cb671"/>
    <ds:schemaRef ds:uri="http://purl.org/dc/elements/1.1/"/>
    <ds:schemaRef ds:uri="http://schemas.openxmlformats.org/package/2006/metadata/core-properties"/>
    <ds:schemaRef ds:uri="3c1de9b3-55a5-406d-a5b0-a8c425c1e4b2"/>
    <ds:schemaRef ds:uri="http://www.w3.org/XML/1998/namespace"/>
    <ds:schemaRef ds:uri="http://schemas.microsoft.com/office/infopath/2007/PartnerControls"/>
    <ds:schemaRef ds:uri="880b3e2b-90c3-401f-a789-72aef054c0e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D706E5F9-DF54-47EF-B740-EA49422C0F77}"/>
</file>

<file path=docProps/app.xml><?xml version="1.0" encoding="utf-8"?>
<Properties xmlns="http://schemas.openxmlformats.org/officeDocument/2006/extended-properties" xmlns:vt="http://schemas.openxmlformats.org/officeDocument/2006/docPropsVTypes">
  <TotalTime>12263</TotalTime>
  <Words>1064</Words>
  <Application>Microsoft Office PowerPoint</Application>
  <PresentationFormat>Widescreen</PresentationFormat>
  <Paragraphs>123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Berlin Sans FB Demi</vt:lpstr>
      <vt:lpstr>Calibri</vt:lpstr>
      <vt:lpstr>Calibri Light</vt:lpstr>
      <vt:lpstr>Wingdings</vt:lpstr>
      <vt:lpstr>Office Theme</vt:lpstr>
      <vt:lpstr>PowerPoint Presentation</vt:lpstr>
      <vt:lpstr>PowerPoint Presentation</vt:lpstr>
    </vt:vector>
  </TitlesOfParts>
  <Company>Montsaye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 Cooper</dc:creator>
  <cp:lastModifiedBy>L Cooper</cp:lastModifiedBy>
  <cp:revision>52</cp:revision>
  <dcterms:created xsi:type="dcterms:W3CDTF">2020-02-14T09:53:43Z</dcterms:created>
  <dcterms:modified xsi:type="dcterms:W3CDTF">2020-03-16T18:10:50Z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0x010100C4B232DD19833943A9A45F8AFCC38FA2</vt:lpwstr>
  </property>
  <property fmtid="{D5CDD505-2E9C-101B-9397-08002B2CF9AE}" pid="3" name="ExamBoard">
    <vt:lpwstr/>
  </property>
  <property fmtid="{D5CDD505-2E9C-101B-9397-08002B2CF9AE}" pid="4" name="Topic">
    <vt:lpwstr/>
  </property>
  <property fmtid="{D5CDD505-2E9C-101B-9397-08002B2CF9AE}" pid="5" name="Term">
    <vt:lpwstr/>
  </property>
  <property fmtid="{D5CDD505-2E9C-101B-9397-08002B2CF9AE}" pid="6" name="Staff Category">
    <vt:lpwstr/>
  </property>
  <property fmtid="{D5CDD505-2E9C-101B-9397-08002B2CF9AE}" pid="7" name="Week">
    <vt:lpwstr/>
  </property>
</Properties>
</file>