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8D81B9"/>
    <a:srgbClr val="E97D7A"/>
    <a:srgbClr val="2E75B6"/>
    <a:srgbClr val="70AD47"/>
    <a:srgbClr val="A9D18E"/>
    <a:srgbClr val="FAEBE1"/>
    <a:srgbClr val="FFC000"/>
    <a:srgbClr val="C771E9"/>
    <a:srgbClr val="BB8D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66" d="100"/>
          <a:sy n="166" d="100"/>
        </p:scale>
        <p:origin x="2342"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B399274-A534-44B2-BE3B-D88950E460C4}" type="datetimeFigureOut">
              <a:rPr lang="en-GB" smtClean="0"/>
              <a:t>01/04/2020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307254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399274-A534-44B2-BE3B-D88950E460C4}" type="datetimeFigureOut">
              <a:rPr lang="en-GB" smtClean="0"/>
              <a:t>01/04/2020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1028692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399274-A534-44B2-BE3B-D88950E460C4}" type="datetimeFigureOut">
              <a:rPr lang="en-GB" smtClean="0"/>
              <a:t>01/04/2020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3662639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399274-A534-44B2-BE3B-D88950E460C4}" type="datetimeFigureOut">
              <a:rPr lang="en-GB" smtClean="0"/>
              <a:t>01/04/2020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1354852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B399274-A534-44B2-BE3B-D88950E460C4}" type="datetimeFigureOut">
              <a:rPr lang="en-GB" smtClean="0"/>
              <a:t>01/04/2020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1887867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B399274-A534-44B2-BE3B-D88950E460C4}" type="datetimeFigureOut">
              <a:rPr lang="en-GB" smtClean="0"/>
              <a:t>01/04/2020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991419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B399274-A534-44B2-BE3B-D88950E460C4}" type="datetimeFigureOut">
              <a:rPr lang="en-GB" smtClean="0"/>
              <a:t>01/04/2020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2775562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B399274-A534-44B2-BE3B-D88950E460C4}" type="datetimeFigureOut">
              <a:rPr lang="en-GB" smtClean="0"/>
              <a:t>01/04/2020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2186948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399274-A534-44B2-BE3B-D88950E460C4}" type="datetimeFigureOut">
              <a:rPr lang="en-GB" smtClean="0"/>
              <a:t>01/04/2020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2255949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B399274-A534-44B2-BE3B-D88950E460C4}" type="datetimeFigureOut">
              <a:rPr lang="en-GB" smtClean="0"/>
              <a:t>01/04/2020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2936764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B399274-A534-44B2-BE3B-D88950E460C4}" type="datetimeFigureOut">
              <a:rPr lang="en-GB" smtClean="0"/>
              <a:t>01/04/2020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3438001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99274-A534-44B2-BE3B-D88950E460C4}" type="datetimeFigureOut">
              <a:rPr lang="en-GB" smtClean="0"/>
              <a:t>01/04/2020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0D7E6-BA9C-4316-883F-4F44F34EF169}" type="slidenum">
              <a:rPr lang="en-GB" smtClean="0"/>
              <a:t>‹#›</a:t>
            </a:fld>
            <a:endParaRPr lang="en-GB"/>
          </a:p>
        </p:txBody>
      </p:sp>
    </p:spTree>
    <p:extLst>
      <p:ext uri="{BB962C8B-B14F-4D97-AF65-F5344CB8AC3E}">
        <p14:creationId xmlns:p14="http://schemas.microsoft.com/office/powerpoint/2010/main" val="2694965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00614" y="63126"/>
            <a:ext cx="3357386" cy="584775"/>
          </a:xfrm>
          <a:prstGeom prst="rect">
            <a:avLst/>
          </a:prstGeom>
          <a:noFill/>
          <a:ln>
            <a:solidFill>
              <a:srgbClr val="0070C0"/>
            </a:solidFill>
          </a:ln>
        </p:spPr>
        <p:txBody>
          <a:bodyPr wrap="square" rtlCol="0">
            <a:spAutoFit/>
          </a:bodyPr>
          <a:lstStyle/>
          <a:p>
            <a:r>
              <a:rPr lang="en-GB" sz="3200" dirty="0" smtClean="0">
                <a:solidFill>
                  <a:srgbClr val="0070C0"/>
                </a:solidFill>
              </a:rPr>
              <a:t>YEAR 7 – Biology 1</a:t>
            </a:r>
            <a:endParaRPr lang="en-GB" sz="3200" dirty="0">
              <a:solidFill>
                <a:srgbClr val="0070C0"/>
              </a:solidFill>
            </a:endParaRPr>
          </a:p>
        </p:txBody>
      </p:sp>
      <p:sp>
        <p:nvSpPr>
          <p:cNvPr id="5" name="TextBox 4"/>
          <p:cNvSpPr txBox="1"/>
          <p:nvPr/>
        </p:nvSpPr>
        <p:spPr>
          <a:xfrm>
            <a:off x="2596799" y="736262"/>
            <a:ext cx="5002126" cy="553998"/>
          </a:xfrm>
          <a:prstGeom prst="rect">
            <a:avLst/>
          </a:prstGeom>
          <a:noFill/>
          <a:ln>
            <a:solidFill>
              <a:srgbClr val="0070C0"/>
            </a:solidFill>
          </a:ln>
        </p:spPr>
        <p:txBody>
          <a:bodyPr wrap="square" rtlCol="0">
            <a:spAutoFit/>
          </a:bodyPr>
          <a:lstStyle/>
          <a:p>
            <a:pPr algn="ctr"/>
            <a:r>
              <a:rPr lang="en-GB" sz="1600" b="1" u="sng" dirty="0" smtClean="0"/>
              <a:t>Big Idea: </a:t>
            </a:r>
          </a:p>
          <a:p>
            <a:pPr algn="ctr"/>
            <a:r>
              <a:rPr lang="en-GB" sz="1400" dirty="0" smtClean="0"/>
              <a:t>Number 5 – All organisms are made of cells, all cells respire.</a:t>
            </a:r>
            <a:endParaRPr lang="en-GB" sz="1400" dirty="0"/>
          </a:p>
        </p:txBody>
      </p:sp>
      <p:sp>
        <p:nvSpPr>
          <p:cNvPr id="6" name="TextBox 5"/>
          <p:cNvSpPr txBox="1"/>
          <p:nvPr/>
        </p:nvSpPr>
        <p:spPr>
          <a:xfrm>
            <a:off x="192460" y="145218"/>
            <a:ext cx="2296254" cy="1200329"/>
          </a:xfrm>
          <a:prstGeom prst="rect">
            <a:avLst/>
          </a:prstGeom>
          <a:noFill/>
          <a:ln>
            <a:solidFill>
              <a:srgbClr val="0070C0"/>
            </a:solidFill>
          </a:ln>
        </p:spPr>
        <p:txBody>
          <a:bodyPr wrap="square" rtlCol="0">
            <a:spAutoFit/>
          </a:bodyPr>
          <a:lstStyle/>
          <a:p>
            <a:r>
              <a:rPr lang="en-GB" dirty="0" smtClean="0"/>
              <a:t>Prior Learning: </a:t>
            </a:r>
          </a:p>
          <a:p>
            <a:pPr marL="285750" indent="-285750">
              <a:buFontTx/>
              <a:buChar char="-"/>
            </a:pPr>
            <a:r>
              <a:rPr lang="en-GB" dirty="0" smtClean="0"/>
              <a:t>Key stage 2.</a:t>
            </a:r>
            <a:endParaRPr lang="en-GB" dirty="0"/>
          </a:p>
          <a:p>
            <a:endParaRPr lang="en-GB" dirty="0" smtClean="0"/>
          </a:p>
          <a:p>
            <a:endParaRPr lang="en-GB" dirty="0" smtClean="0"/>
          </a:p>
        </p:txBody>
      </p:sp>
      <p:sp>
        <p:nvSpPr>
          <p:cNvPr id="7" name="TextBox 6"/>
          <p:cNvSpPr txBox="1"/>
          <p:nvPr/>
        </p:nvSpPr>
        <p:spPr>
          <a:xfrm>
            <a:off x="9906410" y="14588"/>
            <a:ext cx="2285590" cy="6740307"/>
          </a:xfrm>
          <a:prstGeom prst="rect">
            <a:avLst/>
          </a:prstGeom>
          <a:noFill/>
          <a:ln>
            <a:solidFill>
              <a:srgbClr val="0070C0"/>
            </a:solidFill>
          </a:ln>
        </p:spPr>
        <p:txBody>
          <a:bodyPr wrap="square" rtlCol="0">
            <a:spAutoFit/>
          </a:bodyPr>
          <a:lstStyle/>
          <a:p>
            <a:r>
              <a:rPr lang="en-GB" sz="1600" dirty="0" smtClean="0"/>
              <a:t>Keywords:</a:t>
            </a:r>
          </a:p>
          <a:p>
            <a:r>
              <a:rPr lang="en-GB" sz="1600" dirty="0"/>
              <a:t>Adaptation </a:t>
            </a:r>
          </a:p>
          <a:p>
            <a:r>
              <a:rPr lang="en-GB" sz="1600" dirty="0"/>
              <a:t>Aerobic respiration </a:t>
            </a:r>
          </a:p>
          <a:p>
            <a:r>
              <a:rPr lang="en-GB" sz="1600" dirty="0"/>
              <a:t>Amylase </a:t>
            </a:r>
          </a:p>
          <a:p>
            <a:r>
              <a:rPr lang="en-GB" sz="1600" dirty="0"/>
              <a:t>Anaerobic respiration </a:t>
            </a:r>
          </a:p>
          <a:p>
            <a:r>
              <a:rPr lang="en-GB" sz="1600" dirty="0"/>
              <a:t>Carbohydrates </a:t>
            </a:r>
          </a:p>
          <a:p>
            <a:r>
              <a:rPr lang="en-GB" sz="1600" dirty="0"/>
              <a:t>Diet </a:t>
            </a:r>
          </a:p>
          <a:p>
            <a:r>
              <a:rPr lang="en-GB" sz="1600" dirty="0"/>
              <a:t>Digestion </a:t>
            </a:r>
          </a:p>
          <a:p>
            <a:r>
              <a:rPr lang="en-GB" sz="1600" dirty="0"/>
              <a:t>Enzymes </a:t>
            </a:r>
          </a:p>
          <a:p>
            <a:r>
              <a:rPr lang="en-GB" sz="1600" dirty="0"/>
              <a:t>Fat </a:t>
            </a:r>
          </a:p>
          <a:p>
            <a:r>
              <a:rPr lang="en-GB" sz="1600" dirty="0"/>
              <a:t>Feature </a:t>
            </a:r>
          </a:p>
          <a:p>
            <a:r>
              <a:rPr lang="en-GB" sz="1600" dirty="0"/>
              <a:t>Fibre </a:t>
            </a:r>
          </a:p>
          <a:p>
            <a:r>
              <a:rPr lang="en-GB" sz="1600" dirty="0"/>
              <a:t>Food group </a:t>
            </a:r>
          </a:p>
          <a:p>
            <a:r>
              <a:rPr lang="en-GB" sz="1600" dirty="0"/>
              <a:t>Food type</a:t>
            </a:r>
          </a:p>
          <a:p>
            <a:r>
              <a:rPr lang="en-GB" sz="1600" dirty="0"/>
              <a:t>Function </a:t>
            </a:r>
            <a:endParaRPr lang="en-GB" sz="1600" dirty="0" smtClean="0"/>
          </a:p>
          <a:p>
            <a:r>
              <a:rPr lang="en-GB" sz="1600" dirty="0" smtClean="0"/>
              <a:t>Gas exchange</a:t>
            </a:r>
            <a:endParaRPr lang="en-GB" sz="1600" dirty="0"/>
          </a:p>
          <a:p>
            <a:r>
              <a:rPr lang="en-GB" sz="1600" dirty="0"/>
              <a:t>Heart rate</a:t>
            </a:r>
          </a:p>
          <a:p>
            <a:r>
              <a:rPr lang="en-GB" sz="1600" dirty="0"/>
              <a:t>Lipase </a:t>
            </a:r>
            <a:endParaRPr lang="en-GB" sz="1600" dirty="0" smtClean="0"/>
          </a:p>
          <a:p>
            <a:r>
              <a:rPr lang="en-GB" sz="1600" dirty="0" smtClean="0"/>
              <a:t>Metabolism</a:t>
            </a:r>
            <a:endParaRPr lang="en-GB" sz="1600" dirty="0"/>
          </a:p>
          <a:p>
            <a:r>
              <a:rPr lang="en-GB" sz="1600" dirty="0"/>
              <a:t>Minerals</a:t>
            </a:r>
          </a:p>
          <a:p>
            <a:r>
              <a:rPr lang="en-GB" sz="1600" dirty="0"/>
              <a:t>Protease </a:t>
            </a:r>
          </a:p>
          <a:p>
            <a:r>
              <a:rPr lang="en-GB" sz="1600" dirty="0"/>
              <a:t>Protein </a:t>
            </a:r>
          </a:p>
          <a:p>
            <a:r>
              <a:rPr lang="en-GB" sz="1600" dirty="0"/>
              <a:t>Starch </a:t>
            </a:r>
          </a:p>
          <a:p>
            <a:r>
              <a:rPr lang="en-GB" sz="1600" dirty="0"/>
              <a:t>Sugar </a:t>
            </a:r>
            <a:endParaRPr lang="en-GB" sz="1600" dirty="0" smtClean="0"/>
          </a:p>
          <a:p>
            <a:r>
              <a:rPr lang="en-GB" sz="1600" dirty="0" smtClean="0"/>
              <a:t>Ventilation</a:t>
            </a:r>
            <a:endParaRPr lang="en-GB" sz="1600" dirty="0"/>
          </a:p>
          <a:p>
            <a:r>
              <a:rPr lang="en-GB" sz="1600" dirty="0"/>
              <a:t>Vitamins </a:t>
            </a:r>
          </a:p>
          <a:p>
            <a:r>
              <a:rPr lang="en-GB" sz="1600" dirty="0" smtClean="0"/>
              <a:t>Water</a:t>
            </a:r>
          </a:p>
        </p:txBody>
      </p:sp>
      <p:sp>
        <p:nvSpPr>
          <p:cNvPr id="8" name="TextBox 7"/>
          <p:cNvSpPr txBox="1"/>
          <p:nvPr/>
        </p:nvSpPr>
        <p:spPr>
          <a:xfrm>
            <a:off x="250869" y="6192118"/>
            <a:ext cx="4691860" cy="369332"/>
          </a:xfrm>
          <a:prstGeom prst="rect">
            <a:avLst/>
          </a:prstGeom>
          <a:noFill/>
          <a:ln>
            <a:solidFill>
              <a:srgbClr val="0070C0"/>
            </a:solidFill>
          </a:ln>
        </p:spPr>
        <p:txBody>
          <a:bodyPr wrap="square" rtlCol="0">
            <a:spAutoFit/>
          </a:bodyPr>
          <a:lstStyle/>
          <a:p>
            <a:r>
              <a:rPr lang="en-GB" dirty="0" smtClean="0"/>
              <a:t>Future Content: Food tests required practical.</a:t>
            </a:r>
            <a:endParaRPr lang="en-GB" dirty="0"/>
          </a:p>
        </p:txBody>
      </p:sp>
      <p:sp>
        <p:nvSpPr>
          <p:cNvPr id="9" name="TextBox 8"/>
          <p:cNvSpPr txBox="1"/>
          <p:nvPr/>
        </p:nvSpPr>
        <p:spPr>
          <a:xfrm>
            <a:off x="7707010" y="145218"/>
            <a:ext cx="1985554" cy="1354217"/>
          </a:xfrm>
          <a:prstGeom prst="rect">
            <a:avLst/>
          </a:prstGeom>
          <a:noFill/>
          <a:ln>
            <a:solidFill>
              <a:srgbClr val="0070C0"/>
            </a:solidFill>
          </a:ln>
        </p:spPr>
        <p:txBody>
          <a:bodyPr wrap="square" rtlCol="0">
            <a:spAutoFit/>
          </a:bodyPr>
          <a:lstStyle/>
          <a:p>
            <a:r>
              <a:rPr lang="en-GB" dirty="0" err="1" smtClean="0"/>
              <a:t>Oracy</a:t>
            </a:r>
            <a:r>
              <a:rPr lang="en-GB" dirty="0" smtClean="0"/>
              <a:t>: </a:t>
            </a:r>
            <a:r>
              <a:rPr lang="en-GB" altLang="en-US" sz="1600" dirty="0">
                <a:latin typeface="Arial" panose="020B0604020202020204" pitchFamily="34" charset="0"/>
              </a:rPr>
              <a:t>Due to rising obesity in children, Montsaye will introduce a “lunch check” policy</a:t>
            </a:r>
            <a:r>
              <a:rPr lang="en-GB" altLang="en-US" sz="1600" dirty="0" smtClean="0">
                <a:latin typeface="Arial" panose="020B0604020202020204" pitchFamily="34" charset="0"/>
              </a:rPr>
              <a:t>.</a:t>
            </a:r>
            <a:endParaRPr lang="en-GB" altLang="en-US" dirty="0">
              <a:latin typeface="Arial" panose="020B0604020202020204" pitchFamily="34" charset="0"/>
            </a:endParaRPr>
          </a:p>
        </p:txBody>
      </p:sp>
      <p:sp>
        <p:nvSpPr>
          <p:cNvPr id="10" name="TextBox 9"/>
          <p:cNvSpPr txBox="1"/>
          <p:nvPr/>
        </p:nvSpPr>
        <p:spPr>
          <a:xfrm>
            <a:off x="5146208" y="6192118"/>
            <a:ext cx="4546357" cy="369332"/>
          </a:xfrm>
          <a:prstGeom prst="rect">
            <a:avLst/>
          </a:prstGeom>
          <a:noFill/>
          <a:ln>
            <a:solidFill>
              <a:srgbClr val="0070C0"/>
            </a:solidFill>
          </a:ln>
        </p:spPr>
        <p:txBody>
          <a:bodyPr wrap="square" rtlCol="0">
            <a:spAutoFit/>
          </a:bodyPr>
          <a:lstStyle/>
          <a:p>
            <a:r>
              <a:rPr lang="en-GB" dirty="0" smtClean="0"/>
              <a:t>Extended project – Year 7 Digestion Project.                                 </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875642664"/>
              </p:ext>
            </p:extLst>
          </p:nvPr>
        </p:nvGraphicFramePr>
        <p:xfrm>
          <a:off x="240503" y="1788970"/>
          <a:ext cx="9452061" cy="4103829"/>
        </p:xfrm>
        <a:graphic>
          <a:graphicData uri="http://schemas.openxmlformats.org/drawingml/2006/table">
            <a:tbl>
              <a:tblPr firstRow="1" bandRow="1">
                <a:tableStyleId>{5940675A-B579-460E-94D1-54222C63F5DA}</a:tableStyleId>
              </a:tblPr>
              <a:tblGrid>
                <a:gridCol w="3150687">
                  <a:extLst>
                    <a:ext uri="{9D8B030D-6E8A-4147-A177-3AD203B41FA5}">
                      <a16:colId xmlns:a16="http://schemas.microsoft.com/office/drawing/2014/main" val="142138735"/>
                    </a:ext>
                  </a:extLst>
                </a:gridCol>
                <a:gridCol w="3150687">
                  <a:extLst>
                    <a:ext uri="{9D8B030D-6E8A-4147-A177-3AD203B41FA5}">
                      <a16:colId xmlns:a16="http://schemas.microsoft.com/office/drawing/2014/main" val="571759507"/>
                    </a:ext>
                  </a:extLst>
                </a:gridCol>
                <a:gridCol w="3150687">
                  <a:extLst>
                    <a:ext uri="{9D8B030D-6E8A-4147-A177-3AD203B41FA5}">
                      <a16:colId xmlns:a16="http://schemas.microsoft.com/office/drawing/2014/main" val="2557775022"/>
                    </a:ext>
                  </a:extLst>
                </a:gridCol>
              </a:tblGrid>
              <a:tr h="1367943">
                <a:tc>
                  <a:txBody>
                    <a:bodyPr/>
                    <a:lstStyle/>
                    <a:p>
                      <a:r>
                        <a:rPr lang="en-GB" sz="1200" b="1" u="none" baseline="0" dirty="0" smtClean="0"/>
                        <a:t>Bio 1.1 – Food Diary. </a:t>
                      </a:r>
                      <a:r>
                        <a:rPr lang="en-GB" baseline="0" dirty="0" smtClean="0"/>
                        <a:t/>
                      </a:r>
                      <a:br>
                        <a:rPr lang="en-GB" baseline="0" dirty="0" smtClean="0"/>
                      </a:br>
                      <a:r>
                        <a:rPr lang="en-GB" sz="1100" baseline="0" dirty="0" smtClean="0"/>
                        <a:t>Keep a food diary for the following week. </a:t>
                      </a:r>
                    </a:p>
                    <a:p>
                      <a:r>
                        <a:rPr lang="en-GB" sz="1100" baseline="0" dirty="0" smtClean="0"/>
                        <a:t>This should include as much detail as possible of all foods and drinks consumed. (links to lesson 1 and 2)</a:t>
                      </a:r>
                      <a:endParaRPr lang="en-GB" sz="1100" dirty="0" smtClean="0"/>
                    </a:p>
                  </a:txBody>
                  <a:tcPr/>
                </a:tc>
                <a:tc>
                  <a:txBody>
                    <a:bodyPr/>
                    <a:lstStyle/>
                    <a:p>
                      <a:r>
                        <a:rPr lang="en-GB" sz="1200" b="1" dirty="0" smtClean="0"/>
                        <a:t>Bio</a:t>
                      </a:r>
                      <a:r>
                        <a:rPr lang="en-GB" sz="1200" b="1" baseline="0" dirty="0" smtClean="0"/>
                        <a:t> 1.</a:t>
                      </a:r>
                      <a:r>
                        <a:rPr lang="en-GB" sz="1200" b="1" dirty="0" smtClean="0"/>
                        <a:t>2 – </a:t>
                      </a:r>
                      <a:r>
                        <a:rPr lang="en-GB" sz="1200" b="1" baseline="0" dirty="0" smtClean="0"/>
                        <a:t>Food test methods. </a:t>
                      </a:r>
                    </a:p>
                    <a:p>
                      <a:r>
                        <a:rPr lang="en-GB" sz="1100" baseline="0" dirty="0" smtClean="0"/>
                        <a:t>Create a piece of work (flow diagram, bullet points etc.) that outlines the methods used in class to test for the food groups. (links to lesson 1 and 2)</a:t>
                      </a:r>
                      <a:endParaRPr lang="en-GB" sz="1100" dirty="0" smtClean="0"/>
                    </a:p>
                    <a:p>
                      <a:endParaRPr lang="en-GB" sz="1400" dirty="0"/>
                    </a:p>
                  </a:txBody>
                  <a:tcPr/>
                </a:tc>
                <a:tc>
                  <a:txBody>
                    <a:bodyPr/>
                    <a:lstStyle/>
                    <a:p>
                      <a:r>
                        <a:rPr lang="en-GB" sz="1200" b="1" baseline="0" dirty="0" smtClean="0"/>
                        <a:t>Bio 1.3 –</a:t>
                      </a:r>
                      <a:r>
                        <a:rPr lang="en-GB" sz="1200" b="1" u="none" baseline="0" dirty="0" smtClean="0"/>
                        <a:t> Digestion.</a:t>
                      </a:r>
                    </a:p>
                    <a:p>
                      <a:r>
                        <a:rPr lang="en-GB" sz="1200" b="0" u="none" baseline="0" dirty="0" smtClean="0"/>
                        <a:t>Design a timeline of digestion from plate to excretion. </a:t>
                      </a:r>
                    </a:p>
                    <a:p>
                      <a:r>
                        <a:rPr lang="en-GB" sz="1200" b="0" u="none" baseline="0" dirty="0" smtClean="0"/>
                        <a:t>Add detail on; type of digestion, organs involved and enzymes used at each stage. (links to lesson 3)</a:t>
                      </a:r>
                      <a:endParaRPr lang="en-GB" sz="1200" b="0" u="none" dirty="0"/>
                    </a:p>
                  </a:txBody>
                  <a:tcPr/>
                </a:tc>
                <a:extLst>
                  <a:ext uri="{0D108BD9-81ED-4DB2-BD59-A6C34878D82A}">
                    <a16:rowId xmlns:a16="http://schemas.microsoft.com/office/drawing/2014/main" val="236328706"/>
                  </a:ext>
                </a:extLst>
              </a:tr>
              <a:tr h="1313945">
                <a:tc>
                  <a:txBody>
                    <a:bodyPr/>
                    <a:lstStyle/>
                    <a:p>
                      <a:r>
                        <a:rPr lang="en-GB" sz="1200" b="1" dirty="0" smtClean="0"/>
                        <a:t>Bio</a:t>
                      </a:r>
                      <a:r>
                        <a:rPr lang="en-GB" sz="1200" b="1" baseline="0" dirty="0" smtClean="0"/>
                        <a:t> 1.</a:t>
                      </a:r>
                      <a:r>
                        <a:rPr lang="en-GB" sz="1200" b="1" dirty="0" smtClean="0"/>
                        <a:t>4 –  </a:t>
                      </a:r>
                      <a:r>
                        <a:rPr lang="en-GB" sz="1200" b="1" baseline="0" dirty="0" smtClean="0"/>
                        <a:t>How much energy do I need. </a:t>
                      </a:r>
                    </a:p>
                    <a:p>
                      <a:r>
                        <a:rPr lang="en-GB" sz="1100" b="0" u="none" baseline="0" dirty="0" smtClean="0"/>
                        <a:t>Produce an information sheet that suggests how much energy people should get from their foods each day.</a:t>
                      </a:r>
                    </a:p>
                    <a:p>
                      <a:r>
                        <a:rPr lang="en-GB" sz="1100" b="0" u="none" baseline="0" dirty="0" smtClean="0"/>
                        <a:t>Give examples of energy from good and not so good food types. (links to lesson 4)</a:t>
                      </a:r>
                      <a:endParaRPr lang="en-GB" sz="1050" b="0" baseline="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smtClean="0"/>
                        <a:t>Bio</a:t>
                      </a:r>
                      <a:r>
                        <a:rPr lang="en-GB" sz="1200" b="1" baseline="0" dirty="0" smtClean="0"/>
                        <a:t> 1.</a:t>
                      </a:r>
                      <a:r>
                        <a:rPr lang="en-GB" sz="1200" b="1" dirty="0" smtClean="0"/>
                        <a:t>5 –  </a:t>
                      </a:r>
                      <a:r>
                        <a:rPr lang="en-GB" sz="1200" b="1" baseline="0" dirty="0" smtClean="0"/>
                        <a:t>Ventilation.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baseline="0" dirty="0" smtClean="0"/>
                        <a:t>Create a poster to explain what ventilation is and which body parts are used during this process. (links to lesson 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smtClean="0"/>
                        <a:t>Bio</a:t>
                      </a:r>
                      <a:r>
                        <a:rPr lang="en-GB" sz="1200" b="1" baseline="0" dirty="0" smtClean="0"/>
                        <a:t> 1.</a:t>
                      </a:r>
                      <a:r>
                        <a:rPr lang="en-GB" sz="1200" b="1" dirty="0" smtClean="0"/>
                        <a:t>6 - </a:t>
                      </a:r>
                      <a:r>
                        <a:rPr lang="en-GB" sz="1100" b="1" baseline="0" dirty="0" smtClean="0"/>
                        <a:t> </a:t>
                      </a:r>
                      <a:r>
                        <a:rPr lang="en-GB" sz="1100" b="1" dirty="0" smtClean="0"/>
                        <a:t>Respiration</a:t>
                      </a:r>
                      <a:r>
                        <a:rPr lang="en-GB" sz="1100" b="1" baseline="0" dirty="0" smtClean="0"/>
                        <a:t>. </a:t>
                      </a:r>
                      <a:r>
                        <a:rPr lang="en-GB" sz="1100" b="0" baseline="0" dirty="0" smtClean="0"/>
                        <a:t/>
                      </a:r>
                      <a:br>
                        <a:rPr lang="en-GB" sz="1100" b="0" baseline="0" dirty="0" smtClean="0"/>
                      </a:br>
                      <a:r>
                        <a:rPr lang="en-GB" sz="1100" b="0" baseline="0" dirty="0" smtClean="0"/>
                        <a:t>Write the respiration equation. (links to lesson 6)</a:t>
                      </a:r>
                    </a:p>
                    <a:p>
                      <a:endParaRPr lang="en-GB" sz="1100" b="1" baseline="0" dirty="0" smtClean="0"/>
                    </a:p>
                  </a:txBody>
                  <a:tcPr/>
                </a:tc>
                <a:extLst>
                  <a:ext uri="{0D108BD9-81ED-4DB2-BD59-A6C34878D82A}">
                    <a16:rowId xmlns:a16="http://schemas.microsoft.com/office/drawing/2014/main" val="306988621"/>
                  </a:ext>
                </a:extLst>
              </a:tr>
              <a:tr h="1421941">
                <a:tc>
                  <a:txBody>
                    <a:bodyPr/>
                    <a:lstStyle/>
                    <a:p>
                      <a:r>
                        <a:rPr lang="en-GB" sz="1200" b="1" baseline="0" dirty="0" smtClean="0"/>
                        <a:t>Bio 1.7 –</a:t>
                      </a:r>
                      <a:r>
                        <a:rPr lang="en-GB" sz="1200" b="1" dirty="0" smtClean="0"/>
                        <a:t>Testing</a:t>
                      </a:r>
                      <a:r>
                        <a:rPr lang="en-GB" sz="1200" b="1" baseline="0" dirty="0" smtClean="0"/>
                        <a:t> heart rates. </a:t>
                      </a:r>
                    </a:p>
                    <a:p>
                      <a:r>
                        <a:rPr lang="en-GB" sz="1200" b="0" baseline="0" dirty="0" smtClean="0"/>
                        <a:t>Explain the steps that should be taken to ensure the testing heart rates investigation is a fair test. (links to lesson 7)</a:t>
                      </a:r>
                      <a:endParaRPr lang="en-GB" sz="1200" dirty="0" smtClean="0"/>
                    </a:p>
                    <a:p>
                      <a:endParaRPr lang="en-GB" sz="1200" b="0" baseline="0" dirty="0" smtClean="0"/>
                    </a:p>
                    <a:p>
                      <a:endParaRPr lang="en-GB" sz="1400" b="0" dirty="0"/>
                    </a:p>
                  </a:txBody>
                  <a:tcPr/>
                </a:tc>
                <a:tc>
                  <a:txBody>
                    <a:bodyPr/>
                    <a:lstStyle/>
                    <a:p>
                      <a:r>
                        <a:rPr lang="en-GB" sz="1200" b="1" dirty="0" smtClean="0"/>
                        <a:t>Bio</a:t>
                      </a:r>
                      <a:r>
                        <a:rPr lang="en-GB" sz="1200" b="1" baseline="0" dirty="0" smtClean="0"/>
                        <a:t> 1.</a:t>
                      </a:r>
                      <a:r>
                        <a:rPr lang="en-GB" sz="1200" b="1" dirty="0" smtClean="0"/>
                        <a:t>8</a:t>
                      </a:r>
                      <a:r>
                        <a:rPr lang="en-GB" sz="1200" b="1" baseline="0" dirty="0" smtClean="0"/>
                        <a:t> – Metabolism.</a:t>
                      </a:r>
                      <a:endParaRPr lang="en-GB" sz="1200" b="0" baseline="0" dirty="0" smtClean="0"/>
                    </a:p>
                    <a:p>
                      <a:r>
                        <a:rPr lang="en-GB" sz="1200" b="0" baseline="0" dirty="0" smtClean="0"/>
                        <a:t>Define metabolism and how it can be affected by diet and activity. Identify common misconceptions regarding “metabolism”. E.g. “I can eat what I want because I have a fast metabolism”. (links to lesson 1, 2, 3 and 4)</a:t>
                      </a:r>
                    </a:p>
                  </a:txBody>
                  <a:tcPr/>
                </a:tc>
                <a:tc>
                  <a:txBody>
                    <a:bodyPr/>
                    <a:lstStyle/>
                    <a:p>
                      <a:r>
                        <a:rPr lang="en-GB" sz="1200" b="1" dirty="0" smtClean="0"/>
                        <a:t>Bio 1.9 -</a:t>
                      </a:r>
                      <a:r>
                        <a:rPr lang="en-GB" sz="1200" b="1" baseline="0" dirty="0" smtClean="0"/>
                        <a:t> BMI.</a:t>
                      </a:r>
                      <a:endParaRPr lang="en-GB" sz="1200" b="1" baseline="0" dirty="0"/>
                    </a:p>
                    <a:p>
                      <a:r>
                        <a:rPr lang="en-GB" sz="1200" b="0" baseline="0" dirty="0" smtClean="0"/>
                        <a:t>Create an informational leaflet to be used in a doctor’s waiting room. It should inform patients about the importance of maintaining a healthy BMI.</a:t>
                      </a:r>
                    </a:p>
                    <a:p>
                      <a:r>
                        <a:rPr lang="en-GB" sz="1200" b="0" baseline="0" dirty="0" smtClean="0"/>
                        <a:t>Extension: Why might BMI’s not always be accurate? (links to all lessons)</a:t>
                      </a:r>
                    </a:p>
                  </a:txBody>
                  <a:tcPr/>
                </a:tc>
                <a:extLst>
                  <a:ext uri="{0D108BD9-81ED-4DB2-BD59-A6C34878D82A}">
                    <a16:rowId xmlns:a16="http://schemas.microsoft.com/office/drawing/2014/main" val="3947168754"/>
                  </a:ext>
                </a:extLst>
              </a:tr>
            </a:tbl>
          </a:graphicData>
        </a:graphic>
      </p:graphicFrame>
      <p:sp>
        <p:nvSpPr>
          <p:cNvPr id="2" name="TextBox 1"/>
          <p:cNvSpPr txBox="1"/>
          <p:nvPr/>
        </p:nvSpPr>
        <p:spPr>
          <a:xfrm>
            <a:off x="153955" y="1452656"/>
            <a:ext cx="1736343" cy="372369"/>
          </a:xfrm>
          <a:prstGeom prst="rect">
            <a:avLst/>
          </a:prstGeom>
          <a:noFill/>
        </p:spPr>
        <p:txBody>
          <a:bodyPr wrap="square" rtlCol="0">
            <a:spAutoFit/>
          </a:bodyPr>
          <a:lstStyle/>
          <a:p>
            <a:r>
              <a:rPr lang="en-GB" b="1" u="sng" dirty="0" smtClean="0"/>
              <a:t>Home Learning </a:t>
            </a:r>
            <a:endParaRPr lang="en-GB" b="1" u="sng" dirty="0"/>
          </a:p>
        </p:txBody>
      </p:sp>
    </p:spTree>
    <p:extLst>
      <p:ext uri="{BB962C8B-B14F-4D97-AF65-F5344CB8AC3E}">
        <p14:creationId xmlns:p14="http://schemas.microsoft.com/office/powerpoint/2010/main" val="20985424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29540" y="53340"/>
            <a:ext cx="3398520" cy="18288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t>7 Food Groups:</a:t>
            </a:r>
          </a:p>
          <a:p>
            <a:pPr marL="285750" indent="-285750" algn="ctr">
              <a:buFont typeface="Arial" panose="020B0604020202020204" pitchFamily="34" charset="0"/>
              <a:buChar char="•"/>
            </a:pPr>
            <a:r>
              <a:rPr lang="en-GB" sz="1100" dirty="0" smtClean="0"/>
              <a:t> Carbohydrates - provides the majority of energy to the body.</a:t>
            </a:r>
          </a:p>
          <a:p>
            <a:pPr marL="285750" indent="-285750" algn="ctr">
              <a:buFont typeface="Arial" panose="020B0604020202020204" pitchFamily="34" charset="0"/>
              <a:buChar char="•"/>
            </a:pPr>
            <a:r>
              <a:rPr lang="en-GB" sz="1100" dirty="0" smtClean="0"/>
              <a:t>Protein – Used growth and repair. </a:t>
            </a:r>
          </a:p>
          <a:p>
            <a:pPr marL="285750" indent="-285750" algn="ctr">
              <a:buFont typeface="Arial" panose="020B0604020202020204" pitchFamily="34" charset="0"/>
              <a:buChar char="•"/>
            </a:pPr>
            <a:r>
              <a:rPr lang="en-GB" sz="1100" dirty="0" smtClean="0"/>
              <a:t>Fats – Provides some energy and helps to insulate and protect.</a:t>
            </a:r>
          </a:p>
          <a:p>
            <a:pPr marL="285750" indent="-285750" algn="ctr">
              <a:buFont typeface="Arial" panose="020B0604020202020204" pitchFamily="34" charset="0"/>
              <a:buChar char="•"/>
            </a:pPr>
            <a:r>
              <a:rPr lang="en-GB" sz="1100" dirty="0" smtClean="0"/>
              <a:t>Minerals and Vitamins –  Helps maintain good health. </a:t>
            </a:r>
          </a:p>
          <a:p>
            <a:pPr marL="285750" indent="-285750" algn="ctr">
              <a:buFont typeface="Arial" panose="020B0604020202020204" pitchFamily="34" charset="0"/>
              <a:buChar char="•"/>
            </a:pPr>
            <a:r>
              <a:rPr lang="en-GB" sz="1100" dirty="0" smtClean="0"/>
              <a:t>Fibre – Aids digestion. </a:t>
            </a:r>
          </a:p>
          <a:p>
            <a:pPr marL="285750" indent="-285750" algn="ctr">
              <a:buFont typeface="Arial" panose="020B0604020202020204" pitchFamily="34" charset="0"/>
              <a:buChar char="•"/>
            </a:pPr>
            <a:r>
              <a:rPr lang="en-GB" sz="1100" dirty="0" smtClean="0"/>
              <a:t>Water – Required for cell functions.</a:t>
            </a:r>
          </a:p>
          <a:p>
            <a:pPr marL="285750" indent="-285750" algn="ctr">
              <a:buFont typeface="Arial" panose="020B0604020202020204" pitchFamily="34" charset="0"/>
              <a:buChar char="•"/>
            </a:pPr>
            <a:endParaRPr lang="en-GB" sz="1400" dirty="0"/>
          </a:p>
        </p:txBody>
      </p:sp>
      <p:sp>
        <p:nvSpPr>
          <p:cNvPr id="6" name="Rectangle 5"/>
          <p:cNvSpPr/>
          <p:nvPr/>
        </p:nvSpPr>
        <p:spPr>
          <a:xfrm>
            <a:off x="3695700" y="95250"/>
            <a:ext cx="8369300" cy="3429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u="sng" dirty="0" smtClean="0"/>
              <a:t>Food Tests Methods</a:t>
            </a:r>
          </a:p>
        </p:txBody>
      </p:sp>
      <p:graphicFrame>
        <p:nvGraphicFramePr>
          <p:cNvPr id="7" name="Table 6"/>
          <p:cNvGraphicFramePr>
            <a:graphicFrameLocks noGrp="1"/>
          </p:cNvGraphicFramePr>
          <p:nvPr>
            <p:extLst>
              <p:ext uri="{D42A27DB-BD31-4B8C-83A1-F6EECF244321}">
                <p14:modId xmlns:p14="http://schemas.microsoft.com/office/powerpoint/2010/main" val="2477407974"/>
              </p:ext>
            </p:extLst>
          </p:nvPr>
        </p:nvGraphicFramePr>
        <p:xfrm>
          <a:off x="3695700" y="518160"/>
          <a:ext cx="8369300" cy="2171700"/>
        </p:xfrm>
        <a:graphic>
          <a:graphicData uri="http://schemas.openxmlformats.org/drawingml/2006/table">
            <a:tbl>
              <a:tblPr firstRow="1" bandRow="1">
                <a:tableStyleId>{16D9F66E-5EB9-4882-86FB-DCBF35E3C3E4}</a:tableStyleId>
              </a:tblPr>
              <a:tblGrid>
                <a:gridCol w="4184650">
                  <a:extLst>
                    <a:ext uri="{9D8B030D-6E8A-4147-A177-3AD203B41FA5}">
                      <a16:colId xmlns:a16="http://schemas.microsoft.com/office/drawing/2014/main" val="1314305726"/>
                    </a:ext>
                  </a:extLst>
                </a:gridCol>
                <a:gridCol w="4184650">
                  <a:extLst>
                    <a:ext uri="{9D8B030D-6E8A-4147-A177-3AD203B41FA5}">
                      <a16:colId xmlns:a16="http://schemas.microsoft.com/office/drawing/2014/main" val="2501205946"/>
                    </a:ext>
                  </a:extLst>
                </a:gridCol>
              </a:tblGrid>
              <a:tr h="1028700">
                <a:tc>
                  <a:txBody>
                    <a:bodyPr/>
                    <a:lstStyle/>
                    <a:p>
                      <a:r>
                        <a:rPr lang="en-GB" sz="1400" dirty="0" smtClean="0"/>
                        <a:t>Fats – </a:t>
                      </a:r>
                      <a:endParaRPr lang="en-GB" sz="1400" b="0" dirty="0" smtClean="0"/>
                    </a:p>
                    <a:p>
                      <a:r>
                        <a:rPr lang="en-GB" sz="1100" b="0" dirty="0" smtClean="0"/>
                        <a:t>Rub</a:t>
                      </a:r>
                      <a:r>
                        <a:rPr lang="en-GB" sz="1100" b="0" baseline="0" dirty="0" smtClean="0"/>
                        <a:t> a sample of food into a piece of paper for 20 seconds. </a:t>
                      </a:r>
                    </a:p>
                    <a:p>
                      <a:r>
                        <a:rPr lang="en-GB" sz="1100" b="0" baseline="0" dirty="0" smtClean="0"/>
                        <a:t>Remove excess food from paper. </a:t>
                      </a:r>
                    </a:p>
                    <a:p>
                      <a:r>
                        <a:rPr lang="en-GB" sz="1100" b="0" baseline="0" dirty="0" smtClean="0"/>
                        <a:t>Hold the paper up to the light. </a:t>
                      </a:r>
                    </a:p>
                    <a:p>
                      <a:r>
                        <a:rPr lang="en-GB" sz="1100" b="0" baseline="0" dirty="0" smtClean="0"/>
                        <a:t>Greasy marks show the food contains fats.</a:t>
                      </a:r>
                    </a:p>
                  </a:txBody>
                  <a:tcPr>
                    <a:solidFill>
                      <a:schemeClr val="accent2">
                        <a:lumMod val="20000"/>
                        <a:lumOff val="80000"/>
                      </a:schemeClr>
                    </a:solidFill>
                  </a:tcPr>
                </a:tc>
                <a:tc>
                  <a:txBody>
                    <a:bodyPr/>
                    <a:lstStyle/>
                    <a:p>
                      <a:r>
                        <a:rPr lang="en-GB" sz="1400" dirty="0" smtClean="0"/>
                        <a:t>Protein</a:t>
                      </a:r>
                      <a:r>
                        <a:rPr lang="en-GB" sz="1400" baseline="0" dirty="0" smtClean="0"/>
                        <a:t> – </a:t>
                      </a:r>
                    </a:p>
                    <a:p>
                      <a:r>
                        <a:rPr lang="en-GB" sz="1100" b="0" baseline="0" dirty="0" smtClean="0"/>
                        <a:t>Mash a sample of a chosen food with a pestle and mortar.</a:t>
                      </a:r>
                    </a:p>
                    <a:p>
                      <a:r>
                        <a:rPr lang="en-GB" sz="1100" b="0" baseline="0" dirty="0" smtClean="0"/>
                        <a:t>Put the food to a test tube. </a:t>
                      </a:r>
                    </a:p>
                    <a:p>
                      <a:r>
                        <a:rPr lang="en-GB" sz="1100" b="0" baseline="0" dirty="0" smtClean="0"/>
                        <a:t>Add </a:t>
                      </a:r>
                      <a:r>
                        <a:rPr lang="en-GB" sz="1100" b="1" u="sng" baseline="0" dirty="0" smtClean="0"/>
                        <a:t>Biuret</a:t>
                      </a:r>
                      <a:r>
                        <a:rPr lang="en-GB" sz="1100" b="0" baseline="0" dirty="0" smtClean="0"/>
                        <a:t> solution. </a:t>
                      </a:r>
                    </a:p>
                    <a:p>
                      <a:r>
                        <a:rPr lang="en-GB" sz="1100" b="0" baseline="0" dirty="0" smtClean="0"/>
                        <a:t>If purple is seen the food contains protein.</a:t>
                      </a:r>
                    </a:p>
                  </a:txBody>
                  <a:tcPr>
                    <a:solidFill>
                      <a:srgbClr val="C771E9"/>
                    </a:solidFill>
                  </a:tcPr>
                </a:tc>
                <a:extLst>
                  <a:ext uri="{0D108BD9-81ED-4DB2-BD59-A6C34878D82A}">
                    <a16:rowId xmlns:a16="http://schemas.microsoft.com/office/drawing/2014/main" val="3461682048"/>
                  </a:ext>
                </a:extLst>
              </a:tr>
              <a:tr h="776817">
                <a:tc>
                  <a:txBody>
                    <a:bodyPr/>
                    <a:lstStyle/>
                    <a:p>
                      <a:r>
                        <a:rPr lang="en-GB" sz="1400" b="1" dirty="0" smtClean="0"/>
                        <a:t>Starch – </a:t>
                      </a:r>
                    </a:p>
                    <a:p>
                      <a:r>
                        <a:rPr lang="en-GB" sz="1100" b="0" dirty="0" smtClean="0"/>
                        <a:t>Put a Sample</a:t>
                      </a:r>
                      <a:r>
                        <a:rPr lang="en-GB" sz="1100" b="0" baseline="0" dirty="0" smtClean="0"/>
                        <a:t> of food onto a spotting tile.</a:t>
                      </a:r>
                    </a:p>
                    <a:p>
                      <a:r>
                        <a:rPr lang="en-GB" sz="1100" b="0" baseline="0" dirty="0" smtClean="0"/>
                        <a:t>Add a small amount of </a:t>
                      </a:r>
                      <a:r>
                        <a:rPr lang="en-GB" sz="1100" b="1" u="sng" baseline="0" dirty="0" smtClean="0"/>
                        <a:t>Iodine. </a:t>
                      </a:r>
                    </a:p>
                    <a:p>
                      <a:r>
                        <a:rPr lang="en-GB" sz="1100" b="0" baseline="0" dirty="0" smtClean="0"/>
                        <a:t>If a blue-black colour is seen, this food contains starch.</a:t>
                      </a:r>
                      <a:endParaRPr lang="en-GB" sz="1100" b="0" dirty="0"/>
                    </a:p>
                  </a:txBody>
                  <a:tcPr>
                    <a:solidFill>
                      <a:srgbClr val="8D81B9"/>
                    </a:solidFill>
                  </a:tcPr>
                </a:tc>
                <a:tc>
                  <a:txBody>
                    <a:bodyPr/>
                    <a:lstStyle/>
                    <a:p>
                      <a:r>
                        <a:rPr lang="en-GB" sz="1400" b="1" dirty="0" smtClean="0"/>
                        <a:t>Sugars – </a:t>
                      </a:r>
                    </a:p>
                    <a:p>
                      <a:r>
                        <a:rPr lang="en-GB" sz="1100" b="0" baseline="0" dirty="0" smtClean="0"/>
                        <a:t>Mash a sample of a chosen food with a pestle and mortar.</a:t>
                      </a:r>
                    </a:p>
                    <a:p>
                      <a:r>
                        <a:rPr lang="en-GB" sz="1100" b="0" baseline="0" dirty="0" smtClean="0"/>
                        <a:t>Put the food to a boiling tube. </a:t>
                      </a:r>
                    </a:p>
                    <a:p>
                      <a:r>
                        <a:rPr lang="en-GB" sz="1100" b="0" baseline="0" dirty="0" smtClean="0"/>
                        <a:t>Add </a:t>
                      </a:r>
                      <a:r>
                        <a:rPr lang="en-GB" sz="1100" b="1" u="sng" baseline="0" dirty="0" smtClean="0"/>
                        <a:t>Benedict’s</a:t>
                      </a:r>
                      <a:r>
                        <a:rPr lang="en-GB" sz="1100" b="0" baseline="0" dirty="0" smtClean="0"/>
                        <a:t> solution. </a:t>
                      </a:r>
                    </a:p>
                    <a:p>
                      <a:r>
                        <a:rPr lang="en-GB" sz="1100" b="0" baseline="0" dirty="0" smtClean="0"/>
                        <a:t>Put the boiling tube into a beaker of boiling water.</a:t>
                      </a:r>
                    </a:p>
                    <a:p>
                      <a:r>
                        <a:rPr lang="en-GB" sz="1100" b="0" baseline="0" dirty="0" smtClean="0"/>
                        <a:t>Green, Yellow and Red show the food contains sugar.</a:t>
                      </a:r>
                    </a:p>
                  </a:txBody>
                  <a:tcPr>
                    <a:solidFill>
                      <a:schemeClr val="accent6">
                        <a:lumMod val="60000"/>
                        <a:lumOff val="40000"/>
                      </a:schemeClr>
                    </a:solidFill>
                  </a:tcPr>
                </a:tc>
                <a:extLst>
                  <a:ext uri="{0D108BD9-81ED-4DB2-BD59-A6C34878D82A}">
                    <a16:rowId xmlns:a16="http://schemas.microsoft.com/office/drawing/2014/main" val="1397751734"/>
                  </a:ext>
                </a:extLst>
              </a:tr>
            </a:tbl>
          </a:graphicData>
        </a:graphic>
      </p:graphicFrame>
      <p:pic>
        <p:nvPicPr>
          <p:cNvPr id="1028" name="Picture 4" descr="Image result for gas exchange in the lungs"/>
          <p:cNvPicPr>
            <a:picLocks noChangeAspect="1" noChangeArrowheads="1"/>
          </p:cNvPicPr>
          <p:nvPr/>
        </p:nvPicPr>
        <p:blipFill rotWithShape="1">
          <a:blip r:embed="rId2">
            <a:extLst>
              <a:ext uri="{28A0092B-C50C-407E-A947-70E740481C1C}">
                <a14:useLocalDpi xmlns:a14="http://schemas.microsoft.com/office/drawing/2010/main" val="0"/>
              </a:ext>
            </a:extLst>
          </a:blip>
          <a:srcRect l="4334" t="6741" r="16963" b="16219"/>
          <a:stretch/>
        </p:blipFill>
        <p:spPr bwMode="auto">
          <a:xfrm>
            <a:off x="5928995" y="3519394"/>
            <a:ext cx="2735580" cy="2289693"/>
          </a:xfrm>
          <a:prstGeom prst="rect">
            <a:avLst/>
          </a:prstGeom>
          <a:noFill/>
          <a:extLst>
            <a:ext uri="{909E8E84-426E-40DD-AFC4-6F175D3DCCD1}">
              <a14:hiddenFill xmlns:a14="http://schemas.microsoft.com/office/drawing/2010/main">
                <a:solidFill>
                  <a:srgbClr val="FFFFFF"/>
                </a:solidFill>
              </a14:hiddenFill>
            </a:ext>
          </a:extLst>
        </p:spPr>
      </p:pic>
      <p:sp>
        <p:nvSpPr>
          <p:cNvPr id="8" name="Hexagon 7"/>
          <p:cNvSpPr/>
          <p:nvPr/>
        </p:nvSpPr>
        <p:spPr>
          <a:xfrm>
            <a:off x="129540" y="1927860"/>
            <a:ext cx="3398520" cy="883073"/>
          </a:xfrm>
          <a:prstGeom prst="hexag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Digestion:</a:t>
            </a:r>
          </a:p>
          <a:p>
            <a:pPr algn="ctr"/>
            <a:r>
              <a:rPr lang="en-GB" sz="1100" dirty="0" smtClean="0"/>
              <a:t>Physical –  Food is broken down by the teeth.</a:t>
            </a:r>
          </a:p>
          <a:p>
            <a:pPr algn="ctr"/>
            <a:r>
              <a:rPr lang="en-GB" sz="1100" dirty="0" smtClean="0"/>
              <a:t>Chemical – enzymes are used to help to break down large molecules of food.</a:t>
            </a:r>
          </a:p>
        </p:txBody>
      </p:sp>
      <p:sp>
        <p:nvSpPr>
          <p:cNvPr id="9" name="Oval 8"/>
          <p:cNvSpPr/>
          <p:nvPr/>
        </p:nvSpPr>
        <p:spPr>
          <a:xfrm>
            <a:off x="5981700" y="2729894"/>
            <a:ext cx="2628900" cy="807720"/>
          </a:xfrm>
          <a:prstGeom prst="ellipse">
            <a:avLst/>
          </a:prstGeom>
          <a:solidFill>
            <a:srgbClr val="E97D7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Ventilation</a:t>
            </a:r>
          </a:p>
          <a:p>
            <a:pPr algn="ctr"/>
            <a:r>
              <a:rPr lang="en-GB" sz="1200" dirty="0" smtClean="0"/>
              <a:t>- The process of inhaling and exhaling</a:t>
            </a:r>
            <a:r>
              <a:rPr lang="en-GB" dirty="0" smtClean="0"/>
              <a:t>.</a:t>
            </a:r>
            <a:endParaRPr lang="en-GB" dirty="0"/>
          </a:p>
        </p:txBody>
      </p:sp>
      <p:sp>
        <p:nvSpPr>
          <p:cNvPr id="10" name="Oval 9"/>
          <p:cNvSpPr/>
          <p:nvPr/>
        </p:nvSpPr>
        <p:spPr>
          <a:xfrm>
            <a:off x="8867140" y="2769870"/>
            <a:ext cx="3032760" cy="491019"/>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Respiration – The releasing of energy from food. </a:t>
            </a:r>
            <a:endParaRPr lang="en-GB" sz="1200" dirty="0">
              <a:solidFill>
                <a:schemeClr val="tx1"/>
              </a:solidFill>
            </a:endParaRPr>
          </a:p>
        </p:txBody>
      </p:sp>
      <p:pic>
        <p:nvPicPr>
          <p:cNvPr id="1030" name="Picture 6" descr="Image result for simple digestive system"/>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705" t="1593" r="2370" b="3072"/>
          <a:stretch/>
        </p:blipFill>
        <p:spPr bwMode="auto">
          <a:xfrm>
            <a:off x="235797" y="2918460"/>
            <a:ext cx="2194561" cy="3634740"/>
          </a:xfrm>
          <a:prstGeom prst="rect">
            <a:avLst/>
          </a:prstGeom>
          <a:noFill/>
          <a:extLst>
            <a:ext uri="{909E8E84-426E-40DD-AFC4-6F175D3DCCD1}">
              <a14:hiddenFill xmlns:a14="http://schemas.microsoft.com/office/drawing/2010/main">
                <a:solidFill>
                  <a:srgbClr val="FFFFFF"/>
                </a:solidFill>
              </a14:hiddenFill>
            </a:ext>
          </a:extLst>
        </p:spPr>
      </p:pic>
      <p:sp>
        <p:nvSpPr>
          <p:cNvPr id="11" name="Rounded Rectangle 10"/>
          <p:cNvSpPr/>
          <p:nvPr/>
        </p:nvSpPr>
        <p:spPr>
          <a:xfrm>
            <a:off x="6046893" y="5865731"/>
            <a:ext cx="2720340" cy="875030"/>
          </a:xfrm>
          <a:prstGeom prst="roundRect">
            <a:avLst/>
          </a:prstGeom>
          <a:solidFill>
            <a:srgbClr val="E97D7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t>Red blood cell collect oxygen from the lungs and transport it to the muscles where it is used in respiration. Carbon dioxide is transported back to the lungs where it is breathed out.</a:t>
            </a:r>
            <a:endParaRPr lang="en-GB" sz="1100" dirty="0"/>
          </a:p>
        </p:txBody>
      </p:sp>
      <p:sp>
        <p:nvSpPr>
          <p:cNvPr id="16" name="Down Arrow Callout 15"/>
          <p:cNvSpPr/>
          <p:nvPr/>
        </p:nvSpPr>
        <p:spPr>
          <a:xfrm>
            <a:off x="2719070" y="2841124"/>
            <a:ext cx="3110230" cy="391696"/>
          </a:xfrm>
          <a:prstGeom prst="downArrowCallout">
            <a:avLst/>
          </a:prstGeom>
          <a:solidFill>
            <a:srgbClr val="FF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Energy (Metabolism)</a:t>
            </a:r>
            <a:endParaRPr lang="en-GB" dirty="0">
              <a:solidFill>
                <a:schemeClr val="tx1"/>
              </a:solidFill>
            </a:endParaRPr>
          </a:p>
        </p:txBody>
      </p:sp>
      <p:sp>
        <p:nvSpPr>
          <p:cNvPr id="13" name="Flowchart: Process 12"/>
          <p:cNvSpPr/>
          <p:nvPr/>
        </p:nvSpPr>
        <p:spPr>
          <a:xfrm>
            <a:off x="2730918" y="3260889"/>
            <a:ext cx="3110230" cy="1186341"/>
          </a:xfrm>
          <a:prstGeom prst="flowChartProcess">
            <a:avLst/>
          </a:prstGeom>
          <a:solidFill>
            <a:srgbClr val="FF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dirty="0" smtClean="0">
                <a:solidFill>
                  <a:schemeClr val="tx1"/>
                </a:solidFill>
              </a:rPr>
              <a:t>Energy is needed to:</a:t>
            </a:r>
          </a:p>
          <a:p>
            <a:pPr marL="285750" indent="-285750">
              <a:buFontTx/>
              <a:buChar char="-"/>
            </a:pPr>
            <a:r>
              <a:rPr lang="en-GB" sz="1100" dirty="0" smtClean="0">
                <a:solidFill>
                  <a:schemeClr val="tx1"/>
                </a:solidFill>
              </a:rPr>
              <a:t>Grow; Repair; Keep warm; Move.</a:t>
            </a:r>
          </a:p>
          <a:p>
            <a:r>
              <a:rPr lang="en-GB" sz="1100" dirty="0" smtClean="0">
                <a:solidFill>
                  <a:schemeClr val="tx1"/>
                </a:solidFill>
              </a:rPr>
              <a:t>As you grow your body needs different amounts of energy depending on your age and body’s requirements.</a:t>
            </a:r>
          </a:p>
          <a:p>
            <a:r>
              <a:rPr lang="en-GB" sz="1100" dirty="0" smtClean="0">
                <a:solidFill>
                  <a:schemeClr val="tx1"/>
                </a:solidFill>
              </a:rPr>
              <a:t>The more activity you do the more energy you will need to be able to do the 5 processes above.</a:t>
            </a:r>
          </a:p>
        </p:txBody>
      </p:sp>
      <p:sp>
        <p:nvSpPr>
          <p:cNvPr id="1039" name="Flowchart: Punched Tape 1038"/>
          <p:cNvSpPr/>
          <p:nvPr/>
        </p:nvSpPr>
        <p:spPr>
          <a:xfrm>
            <a:off x="9035318" y="5295980"/>
            <a:ext cx="2983455" cy="1444781"/>
          </a:xfrm>
          <a:prstGeom prst="flowChartPunchedTap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bg1"/>
                </a:solidFill>
              </a:rPr>
              <a:t>Heart rate </a:t>
            </a:r>
            <a:r>
              <a:rPr lang="en-GB" sz="1200" dirty="0" smtClean="0">
                <a:solidFill>
                  <a:schemeClr val="bg1"/>
                </a:solidFill>
              </a:rPr>
              <a:t>– How many times your heart beats per minute (BPM).</a:t>
            </a:r>
          </a:p>
          <a:p>
            <a:pPr algn="ctr"/>
            <a:r>
              <a:rPr lang="en-GB" sz="1200" dirty="0" smtClean="0">
                <a:solidFill>
                  <a:schemeClr val="bg1"/>
                </a:solidFill>
              </a:rPr>
              <a:t>Increases when active to deliver oxygen and glucose to muscles and remove waste</a:t>
            </a:r>
            <a:endParaRPr lang="en-GB" sz="1200" dirty="0">
              <a:solidFill>
                <a:schemeClr val="bg1"/>
              </a:solidFill>
            </a:endParaRPr>
          </a:p>
        </p:txBody>
      </p:sp>
      <p:pic>
        <p:nvPicPr>
          <p:cNvPr id="3" name="Picture 2"/>
          <p:cNvPicPr>
            <a:picLocks noChangeAspect="1"/>
          </p:cNvPicPr>
          <p:nvPr/>
        </p:nvPicPr>
        <p:blipFill>
          <a:blip r:embed="rId4"/>
          <a:stretch>
            <a:fillRect/>
          </a:stretch>
        </p:blipFill>
        <p:spPr>
          <a:xfrm>
            <a:off x="2993865" y="4538293"/>
            <a:ext cx="2489521" cy="2195002"/>
          </a:xfrm>
          <a:prstGeom prst="rect">
            <a:avLst/>
          </a:prstGeom>
        </p:spPr>
      </p:pic>
      <p:sp>
        <p:nvSpPr>
          <p:cNvPr id="4" name="TextBox 3"/>
          <p:cNvSpPr txBox="1"/>
          <p:nvPr/>
        </p:nvSpPr>
        <p:spPr>
          <a:xfrm>
            <a:off x="8820913" y="3451889"/>
            <a:ext cx="3197860" cy="1754326"/>
          </a:xfrm>
          <a:prstGeom prst="rect">
            <a:avLst/>
          </a:prstGeom>
          <a:noFill/>
        </p:spPr>
        <p:txBody>
          <a:bodyPr wrap="square" rtlCol="0">
            <a:spAutoFit/>
          </a:bodyPr>
          <a:lstStyle/>
          <a:p>
            <a:r>
              <a:rPr lang="en-GB" sz="1200" dirty="0" smtClean="0"/>
              <a:t>Aerobic Respiration Word Equation:</a:t>
            </a:r>
          </a:p>
          <a:p>
            <a:pPr marL="171450" indent="-171450">
              <a:buFontTx/>
              <a:buChar char="-"/>
            </a:pPr>
            <a:r>
              <a:rPr lang="en-GB" sz="1200" b="1" dirty="0" smtClean="0">
                <a:solidFill>
                  <a:srgbClr val="A9D18E"/>
                </a:solidFill>
              </a:rPr>
              <a:t>glucose</a:t>
            </a:r>
            <a:r>
              <a:rPr lang="en-GB" sz="1200" b="1" dirty="0" smtClean="0"/>
              <a:t> + </a:t>
            </a:r>
            <a:r>
              <a:rPr lang="en-GB" sz="1200" b="1" dirty="0" smtClean="0">
                <a:solidFill>
                  <a:srgbClr val="E97D7A"/>
                </a:solidFill>
              </a:rPr>
              <a:t>oxygen</a:t>
            </a:r>
            <a:r>
              <a:rPr lang="en-GB" sz="1200" b="1" dirty="0" smtClean="0"/>
              <a:t> </a:t>
            </a:r>
            <a:r>
              <a:rPr lang="en-GB" sz="1200" b="1" dirty="0" smtClean="0">
                <a:sym typeface="Wingdings" panose="05000000000000000000" pitchFamily="2" charset="2"/>
              </a:rPr>
              <a:t> </a:t>
            </a:r>
            <a:r>
              <a:rPr lang="en-GB" sz="1200" b="1" dirty="0" smtClean="0">
                <a:solidFill>
                  <a:srgbClr val="E97D7A"/>
                </a:solidFill>
                <a:sym typeface="Wingdings" panose="05000000000000000000" pitchFamily="2" charset="2"/>
              </a:rPr>
              <a:t>carbon dioxide </a:t>
            </a:r>
            <a:r>
              <a:rPr lang="en-GB" sz="1200" b="1" dirty="0" smtClean="0">
                <a:sym typeface="Wingdings" panose="05000000000000000000" pitchFamily="2" charset="2"/>
              </a:rPr>
              <a:t>+ </a:t>
            </a:r>
            <a:r>
              <a:rPr lang="en-GB" sz="1200" b="1" dirty="0" smtClean="0">
                <a:solidFill>
                  <a:srgbClr val="2E75B6"/>
                </a:solidFill>
                <a:sym typeface="Wingdings" panose="05000000000000000000" pitchFamily="2" charset="2"/>
              </a:rPr>
              <a:t>water</a:t>
            </a:r>
            <a:r>
              <a:rPr lang="en-GB" sz="1200" b="1" dirty="0" smtClean="0">
                <a:sym typeface="Wingdings" panose="05000000000000000000" pitchFamily="2" charset="2"/>
              </a:rPr>
              <a:t> + </a:t>
            </a:r>
            <a:r>
              <a:rPr lang="en-GB" sz="1200" b="1" dirty="0" smtClean="0">
                <a:solidFill>
                  <a:srgbClr val="FFCC00"/>
                </a:solidFill>
                <a:sym typeface="Wingdings" panose="05000000000000000000" pitchFamily="2" charset="2"/>
              </a:rPr>
              <a:t>energy</a:t>
            </a:r>
          </a:p>
          <a:p>
            <a:r>
              <a:rPr lang="en-GB" sz="1200" dirty="0" smtClean="0">
                <a:sym typeface="Wingdings" panose="05000000000000000000" pitchFamily="2" charset="2"/>
              </a:rPr>
              <a:t>Anaerobic Respiration Word Equation:</a:t>
            </a:r>
          </a:p>
          <a:p>
            <a:pPr marL="171450" indent="-171450">
              <a:buFontTx/>
              <a:buChar char="-"/>
            </a:pPr>
            <a:r>
              <a:rPr lang="en-GB" sz="1200" b="1" dirty="0">
                <a:solidFill>
                  <a:srgbClr val="A9D18E"/>
                </a:solidFill>
                <a:sym typeface="Wingdings" panose="05000000000000000000" pitchFamily="2" charset="2"/>
              </a:rPr>
              <a:t>g</a:t>
            </a:r>
            <a:r>
              <a:rPr lang="en-GB" sz="1200" b="1" dirty="0" smtClean="0">
                <a:solidFill>
                  <a:srgbClr val="A9D18E"/>
                </a:solidFill>
                <a:sym typeface="Wingdings" panose="05000000000000000000" pitchFamily="2" charset="2"/>
              </a:rPr>
              <a:t>lucose</a:t>
            </a:r>
            <a:r>
              <a:rPr lang="en-GB" sz="1200" b="1" dirty="0" smtClean="0">
                <a:sym typeface="Wingdings" panose="05000000000000000000" pitchFamily="2" charset="2"/>
              </a:rPr>
              <a:t>  lactic acid + </a:t>
            </a:r>
            <a:r>
              <a:rPr lang="en-GB" sz="1200" b="1" dirty="0" smtClean="0">
                <a:solidFill>
                  <a:srgbClr val="FFCC00"/>
                </a:solidFill>
                <a:sym typeface="Wingdings" panose="05000000000000000000" pitchFamily="2" charset="2"/>
              </a:rPr>
              <a:t>energy</a:t>
            </a:r>
          </a:p>
          <a:p>
            <a:endParaRPr lang="en-GB" sz="1200" dirty="0">
              <a:sym typeface="Wingdings" panose="05000000000000000000" pitchFamily="2" charset="2"/>
            </a:endParaRPr>
          </a:p>
          <a:p>
            <a:r>
              <a:rPr lang="en-GB" sz="1200" dirty="0" smtClean="0">
                <a:sym typeface="Wingdings" panose="05000000000000000000" pitchFamily="2" charset="2"/>
              </a:rPr>
              <a:t>Aerobic respiration requires oxygen to take place, when oxygen can not be supplied to the cells anaerobic respiration takes place.</a:t>
            </a:r>
            <a:endParaRPr lang="en-GB" sz="1200" dirty="0"/>
          </a:p>
        </p:txBody>
      </p:sp>
    </p:spTree>
    <p:extLst>
      <p:ext uri="{BB962C8B-B14F-4D97-AF65-F5344CB8AC3E}">
        <p14:creationId xmlns:p14="http://schemas.microsoft.com/office/powerpoint/2010/main" val="41932174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4B232DD19833943A9A45F8AFCC38FA2" ma:contentTypeVersion="28" ma:contentTypeDescription="Create a new document." ma:contentTypeScope="" ma:versionID="26b03f97ac503feee0c03eb78f88cee6">
  <xsd:schema xmlns:xsd="http://www.w3.org/2001/XMLSchema" xmlns:xs="http://www.w3.org/2001/XMLSchema" xmlns:p="http://schemas.microsoft.com/office/2006/metadata/properties" xmlns:ns2="46913dee-ef8d-4aa4-ba17-999a992f2bc0" xmlns:ns3="9f606ad3-582d-4e33-866a-87f5eb92eec7" targetNamespace="http://schemas.microsoft.com/office/2006/metadata/properties" ma:root="true" ma:fieldsID="6e78df5383f614006a24ba83fb642be7" ns2:_="" ns3:_="">
    <xsd:import namespace="46913dee-ef8d-4aa4-ba17-999a992f2bc0"/>
    <xsd:import namespace="9f606ad3-582d-4e33-866a-87f5eb92eec7"/>
    <xsd:element name="properties">
      <xsd:complexType>
        <xsd:sequence>
          <xsd:element name="documentManagement">
            <xsd:complexType>
              <xsd:all>
                <xsd:element ref="ns2:c9898626098c466f906136228536deac" minOccurs="0"/>
                <xsd:element ref="ns2:PersonalIdentificationData" minOccurs="0"/>
                <xsd:element ref="ns2:KS" minOccurs="0"/>
                <xsd:element ref="ns2:if854005f7f846a6b7aad60748f3241c" minOccurs="0"/>
                <xsd:element ref="ns2:m8a66f6eefad46e68d85c66b97a6f521" minOccurs="0"/>
                <xsd:element ref="ns2:g479e3c506fd4b8e8c16c418162bcf56" minOccurs="0"/>
                <xsd:element ref="ns2:kae6c1ed8d174f9697add2306d97343a" minOccurs="0"/>
                <xsd:element ref="ns2:Year" minOccurs="0"/>
                <xsd:element ref="ns2:Lesson" minOccurs="0"/>
                <xsd:element ref="ns2:CustomTags" minOccurs="0"/>
                <xsd:element ref="ns2:CurriculumSubject" minOccurs="0"/>
                <xsd:element ref="ns3:MediaServiceMetadata" minOccurs="0"/>
                <xsd:element ref="ns3:MediaServiceFastMetadata" minOccurs="0"/>
                <xsd:element ref="ns3:MediaServiceAutoKeyPoints" minOccurs="0"/>
                <xsd:element ref="ns3:MediaServiceKeyPoints" minOccurs="0"/>
                <xsd:element ref="ns2:SharedWithUsers" minOccurs="0"/>
                <xsd:element ref="ns2:SharedWithDetails"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913dee-ef8d-4aa4-ba17-999a992f2bc0" elementFormDefault="qualified">
    <xsd:import namespace="http://schemas.microsoft.com/office/2006/documentManagement/types"/>
    <xsd:import namespace="http://schemas.microsoft.com/office/infopath/2007/PartnerControls"/>
    <xsd:element name="c9898626098c466f906136228536deac" ma:index="9" nillable="true" ma:taxonomy="true" ma:internalName="c9898626098c466f906136228536deac" ma:taxonomyFieldName="Staff_x0020_Category" ma:displayName="Staff Category" ma:default="" ma:fieldId="{c9898626-098c-466f-9061-36228536deac}" ma:sspId="2d2d28e8-3cf6-4137-a647-923f4ce26f19" ma:termSetId="8455d36a-816b-4292-81c4-fafcff1a6b99" ma:anchorId="00000000-0000-0000-0000-000000000000" ma:open="false" ma:isKeyword="false">
      <xsd:complexType>
        <xsd:sequence>
          <xsd:element ref="pc:Terms" minOccurs="0" maxOccurs="1"/>
        </xsd:sequence>
      </xsd:complexType>
    </xsd:element>
    <xsd:element name="PersonalIdentificationData" ma:index="10" nillable="true" ma:displayName="Personal Identification Data" ma:default="" ma:internalName="PersonalIdentificationData">
      <xsd:simpleType>
        <xsd:restriction base="dms:Choice">
          <xsd:enumeration value="No"/>
          <xsd:enumeration value="Yes"/>
        </xsd:restriction>
      </xsd:simpleType>
    </xsd:element>
    <xsd:element name="KS" ma:index="11" nillable="true" ma:displayName="Key Stage" ma:default="" ma:internalName="KS">
      <xsd:simpleType>
        <xsd:restriction base="dms:Choice">
          <xsd:enumeration value="Foundation"/>
          <xsd:enumeration value="KS1"/>
          <xsd:enumeration value="KS2"/>
          <xsd:enumeration value="KS3"/>
          <xsd:enumeration value="KS4"/>
          <xsd:enumeration value="KS5"/>
        </xsd:restriction>
      </xsd:simpleType>
    </xsd:element>
    <xsd:element name="if854005f7f846a6b7aad60748f3241c" ma:index="13" nillable="true" ma:taxonomy="true" ma:internalName="if854005f7f846a6b7aad60748f3241c" ma:taxonomyFieldName="Topic" ma:displayName="Topic" ma:default="" ma:fieldId="{2f854005-f7f8-46a6-b7aa-d60748f3241c}" ma:sspId="2d2d28e8-3cf6-4137-a647-923f4ce26f19" ma:termSetId="39c24668-357a-4e67-8e8e-b7c4c5156867" ma:anchorId="00000000-0000-0000-0000-000000000000" ma:open="false" ma:isKeyword="false">
      <xsd:complexType>
        <xsd:sequence>
          <xsd:element ref="pc:Terms" minOccurs="0" maxOccurs="1"/>
        </xsd:sequence>
      </xsd:complexType>
    </xsd:element>
    <xsd:element name="m8a66f6eefad46e68d85c66b97a6f521" ma:index="15" nillable="true" ma:taxonomy="true" ma:internalName="m8a66f6eefad46e68d85c66b97a6f521" ma:taxonomyFieldName="ExamBoard" ma:displayName="Exam Board" ma:default="" ma:fieldId="{68a66f6e-efad-46e6-8d85-c66b97a6f521}" ma:sspId="2d2d28e8-3cf6-4137-a647-923f4ce26f19" ma:termSetId="d791acf1-f6c3-48be-a4e8-7e47bb6fd80b" ma:anchorId="00000000-0000-0000-0000-000000000000" ma:open="false" ma:isKeyword="false">
      <xsd:complexType>
        <xsd:sequence>
          <xsd:element ref="pc:Terms" minOccurs="0" maxOccurs="1"/>
        </xsd:sequence>
      </xsd:complexType>
    </xsd:element>
    <xsd:element name="g479e3c506fd4b8e8c16c418162bcf56" ma:index="17" nillable="true" ma:taxonomy="true" ma:internalName="g479e3c506fd4b8e8c16c418162bcf56" ma:taxonomyFieldName="Week" ma:displayName="Week" ma:default="" ma:fieldId="{0479e3c5-06fd-4b8e-8c16-c418162bcf56}" ma:sspId="2d2d28e8-3cf6-4137-a647-923f4ce26f19" ma:termSetId="f693a37a-435f-4967-a8aa-34fc5d1d3555" ma:anchorId="00000000-0000-0000-0000-000000000000" ma:open="false" ma:isKeyword="false">
      <xsd:complexType>
        <xsd:sequence>
          <xsd:element ref="pc:Terms" minOccurs="0" maxOccurs="1"/>
        </xsd:sequence>
      </xsd:complexType>
    </xsd:element>
    <xsd:element name="kae6c1ed8d174f9697add2306d97343a" ma:index="19" nillable="true" ma:taxonomy="true" ma:internalName="kae6c1ed8d174f9697add2306d97343a" ma:taxonomyFieldName="Term" ma:displayName="Term" ma:default="" ma:fieldId="{4ae6c1ed-8d17-4f96-97ad-d2306d97343a}" ma:sspId="2d2d28e8-3cf6-4137-a647-923f4ce26f19" ma:termSetId="6c7edd09-3c67-40bb-ba6a-978c841d3819" ma:anchorId="00000000-0000-0000-0000-000000000000" ma:open="false" ma:isKeyword="false">
      <xsd:complexType>
        <xsd:sequence>
          <xsd:element ref="pc:Terms" minOccurs="0" maxOccurs="1"/>
        </xsd:sequence>
      </xsd:complexType>
    </xsd:element>
    <xsd:element name="Year" ma:index="20" nillable="true" ma:displayName="Year" ma:default="" ma:internalName="Year">
      <xsd:simpleType>
        <xsd:restriction base="dms:Choice">
          <xsd:enumeration value="R"/>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3"/>
        </xsd:restriction>
      </xsd:simpleType>
    </xsd:element>
    <xsd:element name="Lesson" ma:index="21" nillable="true" ma:displayName="Lesson" ma:default="" ma:internalName="Lesson">
      <xsd:simpleType>
        <xsd:restriction base="dms:Text"/>
      </xsd:simpleType>
    </xsd:element>
    <xsd:element name="CustomTags" ma:index="22" nillable="true" ma:displayName="Custom Tags" ma:default="" ma:internalName="CustomTags">
      <xsd:simpleType>
        <xsd:restriction base="dms:Text"/>
      </xsd:simpleType>
    </xsd:element>
    <xsd:element name="CurriculumSubject" ma:index="23" nillable="true" ma:displayName="Curriculum Subject" ma:default="Middle Leaders" ma:internalName="CurriculumSubject">
      <xsd:simpleType>
        <xsd:restriction base="dms:Text"/>
      </xsd:simpleType>
    </xsd:element>
    <xsd:element name="SharedWithUsers" ma:index="2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f606ad3-582d-4e33-866a-87f5eb92eec7" elementFormDefault="qualified">
    <xsd:import namespace="http://schemas.microsoft.com/office/2006/documentManagement/types"/>
    <xsd:import namespace="http://schemas.microsoft.com/office/infopath/2007/PartnerControls"/>
    <xsd:element name="MediaServiceMetadata" ma:index="24" nillable="true" ma:displayName="MediaServiceMetadata" ma:hidden="true" ma:internalName="MediaServiceMetadata" ma:readOnly="true">
      <xsd:simpleType>
        <xsd:restriction base="dms:Note"/>
      </xsd:simpleType>
    </xsd:element>
    <xsd:element name="MediaServiceFastMetadata" ma:index="25" nillable="true" ma:displayName="MediaServiceFastMetadata" ma:hidden="true" ma:internalName="MediaServiceFastMetadata" ma:readOnly="true">
      <xsd:simpleType>
        <xsd:restriction base="dms:Note"/>
      </xsd:simpleType>
    </xsd:element>
    <xsd:element name="MediaServiceAutoKeyPoints" ma:index="26" nillable="true" ma:displayName="MediaServiceAutoKeyPoints" ma:hidden="true" ma:internalName="MediaServiceAutoKeyPoints" ma:readOnly="true">
      <xsd:simpleType>
        <xsd:restriction base="dms:Note"/>
      </xsd:simpleType>
    </xsd:element>
    <xsd:element name="MediaServiceKeyPoints" ma:index="27" nillable="true" ma:displayName="KeyPoints" ma:internalName="MediaServiceKeyPoints" ma:readOnly="true">
      <xsd:simpleType>
        <xsd:restriction base="dms:Note">
          <xsd:maxLength value="255"/>
        </xsd:restriction>
      </xsd:simpleType>
    </xsd:element>
    <xsd:element name="MediaServiceDateTaken" ma:index="30" nillable="true" ma:displayName="MediaServiceDateTaken" ma:hidden="true" ma:internalName="MediaServiceDateTaken" ma:readOnly="true">
      <xsd:simpleType>
        <xsd:restriction base="dms:Text"/>
      </xsd:simpleType>
    </xsd:element>
    <xsd:element name="MediaServiceAutoTags" ma:index="31" nillable="true" ma:displayName="Tags" ma:internalName="MediaServiceAutoTags" ma:readOnly="true">
      <xsd:simpleType>
        <xsd:restriction base="dms:Text"/>
      </xsd:simpleType>
    </xsd:element>
    <xsd:element name="MediaServiceLocation" ma:index="32" nillable="true" ma:displayName="Location" ma:internalName="MediaServiceLocation" ma:readOnly="true">
      <xsd:simpleType>
        <xsd:restriction base="dms:Text"/>
      </xsd:simpleType>
    </xsd:element>
    <xsd:element name="MediaServiceOCR" ma:index="33" nillable="true" ma:displayName="Extracted Text" ma:internalName="MediaServiceOCR" ma:readOnly="true">
      <xsd:simpleType>
        <xsd:restriction base="dms:Note">
          <xsd:maxLength value="255"/>
        </xsd:restrictio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ustomTags xmlns="46913dee-ef8d-4aa4-ba17-999a992f2bc0" xsi:nil="true"/>
    <Year xmlns="46913dee-ef8d-4aa4-ba17-999a992f2bc0" xsi:nil="true"/>
    <CurriculumSubject xmlns="46913dee-ef8d-4aa4-ba17-999a992f2bc0">Science</CurriculumSubject>
    <Lesson xmlns="46913dee-ef8d-4aa4-ba17-999a992f2bc0" xsi:nil="true"/>
    <KS xmlns="46913dee-ef8d-4aa4-ba17-999a992f2bc0" xsi:nil="true"/>
    <PersonalIdentificationData xmlns="46913dee-ef8d-4aa4-ba17-999a992f2bc0" xsi:nil="true"/>
    <g479e3c506fd4b8e8c16c418162bcf56 xmlns="46913dee-ef8d-4aa4-ba17-999a992f2bc0">
      <Terms xmlns="http://schemas.microsoft.com/office/infopath/2007/PartnerControls"/>
    </g479e3c506fd4b8e8c16c418162bcf56>
    <c9898626098c466f906136228536deac xmlns="46913dee-ef8d-4aa4-ba17-999a992f2bc0">
      <Terms xmlns="http://schemas.microsoft.com/office/infopath/2007/PartnerControls"/>
    </c9898626098c466f906136228536deac>
    <kae6c1ed8d174f9697add2306d97343a xmlns="46913dee-ef8d-4aa4-ba17-999a992f2bc0">
      <Terms xmlns="http://schemas.microsoft.com/office/infopath/2007/PartnerControls"/>
    </kae6c1ed8d174f9697add2306d97343a>
    <m8a66f6eefad46e68d85c66b97a6f521 xmlns="46913dee-ef8d-4aa4-ba17-999a992f2bc0">
      <Terms xmlns="http://schemas.microsoft.com/office/infopath/2007/PartnerControls"/>
    </m8a66f6eefad46e68d85c66b97a6f521>
    <if854005f7f846a6b7aad60748f3241c xmlns="46913dee-ef8d-4aa4-ba17-999a992f2bc0">
      <Terms xmlns="http://schemas.microsoft.com/office/infopath/2007/PartnerControls"/>
    </if854005f7f846a6b7aad60748f3241c>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D7E36F7-C1D8-4540-A20E-E10EA2CEEB4C}"/>
</file>

<file path=customXml/itemProps2.xml><?xml version="1.0" encoding="utf-8"?>
<ds:datastoreItem xmlns:ds="http://schemas.openxmlformats.org/officeDocument/2006/customXml" ds:itemID="{314D6D73-2ADC-47E1-ADFC-89917385090B}">
  <ds:schemaRefs>
    <ds:schemaRef ds:uri="391ef29d-7714-4125-b57e-893d6a1cb671"/>
    <ds:schemaRef ds:uri="http://purl.org/dc/terms/"/>
    <ds:schemaRef ds:uri="http://schemas.openxmlformats.org/package/2006/metadata/core-properties"/>
    <ds:schemaRef ds:uri="3c1de9b3-55a5-406d-a5b0-a8c425c1e4b2"/>
    <ds:schemaRef ds:uri="http://schemas.microsoft.com/office/2006/documentManagement/types"/>
    <ds:schemaRef ds:uri="http://schemas.microsoft.com/office/infopath/2007/PartnerControls"/>
    <ds:schemaRef ds:uri="http://purl.org/dc/elements/1.1/"/>
    <ds:schemaRef ds:uri="http://schemas.microsoft.com/office/2006/metadata/properties"/>
    <ds:schemaRef ds:uri="880b3e2b-90c3-401f-a789-72aef054c0e6"/>
    <ds:schemaRef ds:uri="http://www.w3.org/XML/1998/namespace"/>
    <ds:schemaRef ds:uri="http://purl.org/dc/dcmitype/"/>
  </ds:schemaRefs>
</ds:datastoreItem>
</file>

<file path=customXml/itemProps3.xml><?xml version="1.0" encoding="utf-8"?>
<ds:datastoreItem xmlns:ds="http://schemas.openxmlformats.org/officeDocument/2006/customXml" ds:itemID="{8535B003-44C9-4964-B357-DC17652811B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327</TotalTime>
  <Words>869</Words>
  <Application>Microsoft Office PowerPoint</Application>
  <PresentationFormat>Widescreen</PresentationFormat>
  <Paragraphs>104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Office Theme</vt:lpstr>
      <vt:lpstr>PowerPoint Presentation</vt:lpstr>
      <vt:lpstr>PowerPoint Presentation</vt:lpstr>
    </vt:vector>
  </TitlesOfParts>
  <Company>Montsaye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 Cooper</dc:creator>
  <cp:lastModifiedBy>J Siddons</cp:lastModifiedBy>
  <cp:revision>34</cp:revision>
  <dcterms:created xsi:type="dcterms:W3CDTF">2020-02-14T09:53:43Z</dcterms:created>
  <dcterms:modified xsi:type="dcterms:W3CDTF">2020-04-01T09:50:04Z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0x010100C4B232DD19833943A9A45F8AFCC38FA2</vt:lpwstr>
  </property>
  <property fmtid="{D5CDD505-2E9C-101B-9397-08002B2CF9AE}" pid="3" name="ExamBoard">
    <vt:lpwstr/>
  </property>
  <property fmtid="{D5CDD505-2E9C-101B-9397-08002B2CF9AE}" pid="4" name="Topic">
    <vt:lpwstr/>
  </property>
  <property fmtid="{D5CDD505-2E9C-101B-9397-08002B2CF9AE}" pid="5" name="Term">
    <vt:lpwstr/>
  </property>
  <property fmtid="{D5CDD505-2E9C-101B-9397-08002B2CF9AE}" pid="6" name="Staff Category">
    <vt:lpwstr/>
  </property>
  <property fmtid="{D5CDD505-2E9C-101B-9397-08002B2CF9AE}" pid="7" name="Week">
    <vt:lpwstr/>
  </property>
</Properties>
</file>